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1"/>
  </p:notesMasterIdLst>
  <p:sldIdLst>
    <p:sldId id="256" r:id="rId2"/>
    <p:sldId id="263" r:id="rId3"/>
    <p:sldId id="264" r:id="rId4"/>
    <p:sldId id="260" r:id="rId5"/>
    <p:sldId id="266" r:id="rId6"/>
    <p:sldId id="267" r:id="rId7"/>
    <p:sldId id="259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2"/>
    <p:restoredTop sz="94814"/>
  </p:normalViewPr>
  <p:slideViewPr>
    <p:cSldViewPr snapToGrid="0" snapToObjects="1">
      <p:cViewPr varScale="1">
        <p:scale>
          <a:sx n="105" d="100"/>
          <a:sy n="105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03519-506B-EA4D-A648-7D286740966B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60EDA-6FDD-C448-AE46-268464ED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3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Density threshold comparison: ”old” vs. setting to 1e4 cc^-3 (wrong)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60EDA-6FDD-C448-AE46-268464EDA8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 rebuilding Torch: recompile </a:t>
            </a:r>
            <a:r>
              <a:rPr lang="en-US" dirty="0" err="1"/>
              <a:t>flash.code</a:t>
            </a:r>
            <a:r>
              <a:rPr lang="en-US" dirty="0"/>
              <a:t> in amuse to build </a:t>
            </a:r>
            <a:r>
              <a:rPr lang="en-US" dirty="0" err="1"/>
              <a:t>flash_worker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60EDA-6FDD-C448-AE46-268464EDA8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80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$\rho_{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= \frac{\pi c_{s}^2}{G \lambda_{J}^2} = \frac{\pi c_{s}^2}{4Gr_{acc}^2} = \frac{\pi c_{s}^2}{25G\Delta x^2}$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60EDA-6FDD-C448-AE46-268464EDA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7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$\rho_{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= \frac{\pi c_{s}^2}{G \lambda_{J}^2} = \frac{\pi c_{s}^2}{4Gr_{acc}^2} = \frac{\pi c_{s}^2}{25G\Delta x^2}$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60EDA-6FDD-C448-AE46-268464EDA8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62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Statement of support from graduate faculty advisor</a:t>
            </a:r>
          </a:p>
          <a:p>
            <a:pPr lvl="1"/>
            <a:r>
              <a:rPr lang="en-US" dirty="0">
                <a:effectLst/>
              </a:rPr>
              <a:t>Justification for attendance</a:t>
            </a:r>
          </a:p>
          <a:p>
            <a:pPr lvl="1"/>
            <a:r>
              <a:rPr lang="en-US" dirty="0">
                <a:effectLst/>
              </a:rPr>
              <a:t>Confirming Sean’s full-time graduate enrollment status</a:t>
            </a:r>
          </a:p>
          <a:p>
            <a:pPr lvl="1"/>
            <a:r>
              <a:rPr lang="en-US" dirty="0">
                <a:effectLst/>
              </a:rPr>
              <a:t>Confirmation of any additional sources of funding (including pending) for this conference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60EDA-6FDD-C448-AE46-268464EDA8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4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$\rho_{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= \frac{\pi c_{s}^2}{G \lambda_{J}^2} = \frac{\pi c_{s}^2}{4Gr_{acc}^2} = \frac{\pi c_{s}^2}{25G\Delta x^2}$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60EDA-6FDD-C448-AE46-268464EDA8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6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E6D0-BCA4-DD4C-9693-0537ACB64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February in a nutshell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9961B-7535-E64C-A3F8-1D4358C62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1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3DF9-0298-C347-A0CF-7EF68ED9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Cartesius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9D25-BF43-4742-B01F-298496ECB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224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~40k computer hours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(official analytics accessible April 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u="sng" dirty="0">
                <a:solidFill>
                  <a:schemeClr val="tx1"/>
                </a:solidFill>
              </a:rPr>
              <a:t>4 simulations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Identical initial conditions	Resolution </a:t>
            </a:r>
            <a:r>
              <a:rPr lang="en-US" dirty="0" err="1">
                <a:solidFill>
                  <a:schemeClr val="tx1"/>
                </a:solidFill>
              </a:rPr>
              <a:t>lvl</a:t>
            </a:r>
            <a:r>
              <a:rPr lang="en-US" dirty="0">
                <a:solidFill>
                  <a:schemeClr val="tx1"/>
                </a:solidFill>
              </a:rPr>
              <a:t> 7 through 10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Varied stellar mass lists	All currently stopped.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u="sng" dirty="0">
                <a:solidFill>
                  <a:schemeClr val="tx1"/>
                </a:solidFill>
              </a:rPr>
              <a:t>2 refactored simulations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Identical initial conditions	Density threshold comparison</a:t>
            </a:r>
          </a:p>
        </p:txBody>
      </p:sp>
    </p:spTree>
    <p:extLst>
      <p:ext uri="{BB962C8B-B14F-4D97-AF65-F5344CB8AC3E}">
        <p14:creationId xmlns:p14="http://schemas.microsoft.com/office/powerpoint/2010/main" val="379216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755E-1122-4343-8280-4CC8F037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Refactored Torch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66FCF-53EE-B346-8D15-8046BCA53A26}"/>
              </a:ext>
            </a:extLst>
          </p:cNvPr>
          <p:cNvSpPr txBox="1"/>
          <p:nvPr/>
        </p:nvSpPr>
        <p:spPr>
          <a:xfrm>
            <a:off x="1492578" y="3429000"/>
            <a:ext cx="3099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Torch (Wall et al. 2019)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E0F0A-082B-A24E-8043-325B744FF43A}"/>
              </a:ext>
            </a:extLst>
          </p:cNvPr>
          <p:cNvSpPr txBox="1"/>
          <p:nvPr/>
        </p:nvSpPr>
        <p:spPr>
          <a:xfrm>
            <a:off x="6834754" y="3429000"/>
            <a:ext cx="3660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Torch (Aaron Tran refactor)</a:t>
            </a:r>
          </a:p>
        </p:txBody>
      </p:sp>
      <p:sp>
        <p:nvSpPr>
          <p:cNvPr id="6" name="5-Point Star 5">
            <a:extLst>
              <a:ext uri="{FF2B5EF4-FFF2-40B4-BE49-F238E27FC236}">
                <a16:creationId xmlns:a16="http://schemas.microsoft.com/office/drawing/2014/main" id="{4C955679-C718-B642-9D02-36716F1FEEA1}"/>
              </a:ext>
            </a:extLst>
          </p:cNvPr>
          <p:cNvSpPr/>
          <p:nvPr/>
        </p:nvSpPr>
        <p:spPr>
          <a:xfrm>
            <a:off x="6702247" y="3395034"/>
            <a:ext cx="274655" cy="264798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2B1975E4-5056-4249-9E31-5EAF9E2835DA}"/>
              </a:ext>
            </a:extLst>
          </p:cNvPr>
          <p:cNvSpPr/>
          <p:nvPr/>
        </p:nvSpPr>
        <p:spPr>
          <a:xfrm>
            <a:off x="10276981" y="3395034"/>
            <a:ext cx="274655" cy="264798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265FA-C211-5545-897D-1822CEE4262E}"/>
              </a:ext>
            </a:extLst>
          </p:cNvPr>
          <p:cNvSpPr txBox="1"/>
          <p:nvPr/>
        </p:nvSpPr>
        <p:spPr>
          <a:xfrm>
            <a:off x="6905828" y="3890665"/>
            <a:ext cx="351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reconfigure/reinstall needed</a:t>
            </a:r>
          </a:p>
          <a:p>
            <a:r>
              <a:rPr lang="en-US" dirty="0"/>
              <a:t>New parameters aiding stable runs</a:t>
            </a:r>
          </a:p>
          <a:p>
            <a:endParaRPr lang="en-US" dirty="0"/>
          </a:p>
          <a:p>
            <a:r>
              <a:rPr lang="en-US" dirty="0"/>
              <a:t>New integration scheme</a:t>
            </a:r>
          </a:p>
          <a:p>
            <a:r>
              <a:rPr lang="en-US" dirty="0"/>
              <a:t>(issues w/ old restarts)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4B5BED-62C8-6C40-9407-882ABAAE0960}"/>
              </a:ext>
            </a:extLst>
          </p:cNvPr>
          <p:cNvSpPr txBox="1"/>
          <p:nvPr/>
        </p:nvSpPr>
        <p:spPr>
          <a:xfrm>
            <a:off x="1532370" y="389066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Pause all simulations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7331C01-CE8F-614E-9715-0B3145F582E3}"/>
              </a:ext>
            </a:extLst>
          </p:cNvPr>
          <p:cNvSpPr/>
          <p:nvPr/>
        </p:nvSpPr>
        <p:spPr>
          <a:xfrm>
            <a:off x="4923692" y="3693798"/>
            <a:ext cx="146706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04498-213F-6F47-8DC2-8CFE354E25E1}"/>
              </a:ext>
            </a:extLst>
          </p:cNvPr>
          <p:cNvSpPr txBox="1"/>
          <p:nvPr/>
        </p:nvSpPr>
        <p:spPr>
          <a:xfrm>
            <a:off x="6096000" y="5598826"/>
            <a:ext cx="5739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Leapfrog method physically correct but leaves offset velocity &amp; position data for stars in output files.</a:t>
            </a:r>
          </a:p>
        </p:txBody>
      </p:sp>
    </p:spTree>
    <p:extLst>
      <p:ext uri="{BB962C8B-B14F-4D97-AF65-F5344CB8AC3E}">
        <p14:creationId xmlns:p14="http://schemas.microsoft.com/office/powerpoint/2010/main" val="100816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22D9-36C1-AF40-A5E5-89676B05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 dirty="0"/>
              <a:t>Sink particles in torch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95B1E-1FD1-F843-8F95-3BAA7D79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849" y="1125120"/>
            <a:ext cx="6883072" cy="3312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Before simulation start</a:t>
            </a:r>
          </a:p>
          <a:p>
            <a:pPr marL="0" indent="0">
              <a:buNone/>
            </a:pPr>
            <a:r>
              <a:rPr lang="en-US" dirty="0"/>
              <a:t>Define sink accretion radius </a:t>
            </a:r>
            <a:r>
              <a:rPr lang="en-US" dirty="0" err="1"/>
              <a:t>r_acc</a:t>
            </a:r>
            <a:endParaRPr lang="en-US" dirty="0"/>
          </a:p>
          <a:p>
            <a:pPr lvl="1"/>
            <a:r>
              <a:rPr lang="en-US" dirty="0"/>
              <a:t>Must encompass a region within which the minimum </a:t>
            </a:r>
            <a:r>
              <a:rPr lang="en-US" dirty="0" err="1"/>
              <a:t>refineable</a:t>
            </a:r>
            <a:r>
              <a:rPr lang="en-US" dirty="0"/>
              <a:t> Jean’s length can be resolved (Truelove 1997).</a:t>
            </a:r>
          </a:p>
          <a:p>
            <a:pPr lvl="1"/>
            <a:r>
              <a:rPr lang="en-US" dirty="0"/>
              <a:t>So, </a:t>
            </a:r>
            <a:r>
              <a:rPr lang="en-US" dirty="0" err="1"/>
              <a:t>r_acc</a:t>
            </a:r>
            <a:r>
              <a:rPr lang="en-US" dirty="0"/>
              <a:t> = 2.5∆x</a:t>
            </a:r>
          </a:p>
          <a:p>
            <a:pPr marL="0" indent="0">
              <a:buNone/>
            </a:pPr>
            <a:r>
              <a:rPr lang="en-US" dirty="0"/>
              <a:t>Define Density Threshold</a:t>
            </a:r>
          </a:p>
          <a:p>
            <a:pPr lvl="1"/>
            <a:r>
              <a:rPr lang="en-US" dirty="0"/>
              <a:t>Derived from minimum resolvable Jean’s length</a:t>
            </a:r>
          </a:p>
          <a:p>
            <a:pPr marL="0" indent="0">
              <a:buNone/>
            </a:pPr>
            <a:r>
              <a:rPr lang="en-US" dirty="0" err="1"/>
              <a:t>Krumholz</a:t>
            </a:r>
            <a:r>
              <a:rPr lang="en-US" dirty="0"/>
              <a:t> (2004); </a:t>
            </a:r>
            <a:r>
              <a:rPr lang="en-US" dirty="0" err="1"/>
              <a:t>Federrath</a:t>
            </a:r>
            <a:r>
              <a:rPr lang="en-US" dirty="0"/>
              <a:t> (2010)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D88F5-766A-7D4D-8F56-BE79EAA09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849" y="4786458"/>
            <a:ext cx="6883071" cy="946422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5F00E6-61CA-1B48-A6A5-096532FED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550" y="2781324"/>
            <a:ext cx="19685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22D9-36C1-AF40-A5E5-89676B05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 dirty="0"/>
              <a:t>Sink particles in torch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95B1E-1FD1-F843-8F95-3BAA7D79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849" y="1125120"/>
            <a:ext cx="6883072" cy="4787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After Forming</a:t>
            </a:r>
          </a:p>
          <a:p>
            <a:pPr marL="0" indent="0">
              <a:buNone/>
            </a:pPr>
            <a:r>
              <a:rPr lang="en-US" dirty="0"/>
              <a:t>Generate randomized stellar mass list.</a:t>
            </a:r>
          </a:p>
          <a:p>
            <a:pPr marL="0" indent="0">
              <a:buNone/>
            </a:pPr>
            <a:r>
              <a:rPr lang="en-US" dirty="0"/>
              <a:t>When contained cell exceeds density threshold: accrete excess matter ∆M if bound.</a:t>
            </a:r>
          </a:p>
          <a:p>
            <a:pPr marL="0" indent="0">
              <a:buNone/>
            </a:pPr>
            <a:r>
              <a:rPr lang="en-US" dirty="0"/>
              <a:t>If sink mass exceeds </a:t>
            </a:r>
            <a:r>
              <a:rPr lang="en-US" dirty="0" err="1"/>
              <a:t>star_masses</a:t>
            </a:r>
            <a:r>
              <a:rPr lang="en-US" dirty="0"/>
              <a:t>[0]: create star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Velocity chosen as gaussian centered around local gas sound speed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C5BF1-AEC1-D24F-9A27-18888812E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823" y="3777080"/>
            <a:ext cx="3644354" cy="24833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699715-D8BE-0446-A954-E636895DB5E0}"/>
              </a:ext>
            </a:extLst>
          </p:cNvPr>
          <p:cNvSpPr txBox="1"/>
          <p:nvPr/>
        </p:nvSpPr>
        <p:spPr>
          <a:xfrm>
            <a:off x="4557671" y="3788981"/>
            <a:ext cx="307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Placement: Isothermal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92CB83-A6B8-014B-8EB6-1CA9CA243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678" y="3805600"/>
            <a:ext cx="3644354" cy="24833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0E12E-7550-8C49-AE3F-B53ECCCA5D8F}"/>
              </a:ext>
            </a:extLst>
          </p:cNvPr>
          <p:cNvSpPr txBox="1"/>
          <p:nvPr/>
        </p:nvSpPr>
        <p:spPr>
          <a:xfrm>
            <a:off x="8216344" y="3805600"/>
            <a:ext cx="355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Augmentation: Uniform Density</a:t>
            </a:r>
          </a:p>
        </p:txBody>
      </p:sp>
    </p:spTree>
    <p:extLst>
      <p:ext uri="{BB962C8B-B14F-4D97-AF65-F5344CB8AC3E}">
        <p14:creationId xmlns:p14="http://schemas.microsoft.com/office/powerpoint/2010/main" val="170151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4D1E-8058-4947-B06B-F2998321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42EAD-2F7C-9647-A80E-9DDFB58F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191" y="2638044"/>
            <a:ext cx="8499617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effects of O-type star formation in embedded stellar clusters</a:t>
            </a:r>
          </a:p>
          <a:p>
            <a:pPr marL="0" indent="0">
              <a:buNone/>
            </a:pPr>
            <a:r>
              <a:rPr lang="en-US" b="1" dirty="0"/>
              <a:t>Abstract</a:t>
            </a:r>
            <a:r>
              <a:rPr lang="en-US" dirty="0"/>
              <a:t>: In a controlled set of simulations, I follow the formation and evolution of embedded star clusters and the effects of O-type star formation. To do this, I use the newly developed magnetohydrodynamic and N-body physics software suite </a:t>
            </a:r>
            <a:r>
              <a:rPr lang="en-US" i="1" dirty="0"/>
              <a:t>Torch</a:t>
            </a:r>
            <a:r>
              <a:rPr lang="en-US" dirty="0"/>
              <a:t>. I design two simulation pairs—each have identical initial conditions, but one is predetermined to rapidly form O-type stars and the other will form none. The evolution of the star clusters in each simulation is then analyzed to determine how O-type star radiation, winds, and supernovae affect the surrounding star cluster and natal gas.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4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D9DF-CA41-4245-9094-8681DE2D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02E24-D480-DE4C-913F-9B535C1A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Frontera Grant proposal</a:t>
            </a:r>
          </a:p>
          <a:p>
            <a:r>
              <a:rPr lang="en-US" dirty="0"/>
              <a:t>Developed personal Drexel website (create html files by putting text files through a developer wrapper “Jekyll” written in Ruby)</a:t>
            </a:r>
          </a:p>
          <a:p>
            <a:r>
              <a:rPr lang="en-US" dirty="0"/>
              <a:t>AAS abstract draft (due by March 10</a:t>
            </a:r>
            <a:r>
              <a:rPr lang="en-US" baseline="30000" dirty="0"/>
              <a:t>th</a:t>
            </a:r>
            <a:r>
              <a:rPr lang="en-US" dirty="0"/>
              <a:t> for early submission)</a:t>
            </a:r>
          </a:p>
          <a:p>
            <a:pPr lvl="1"/>
            <a:r>
              <a:rPr lang="en-US" dirty="0"/>
              <a:t>Reached out to AAS staff for volunteer options</a:t>
            </a:r>
          </a:p>
          <a:p>
            <a:r>
              <a:rPr lang="en-US" dirty="0"/>
              <a:t>PGSA</a:t>
            </a:r>
          </a:p>
        </p:txBody>
      </p:sp>
    </p:spTree>
    <p:extLst>
      <p:ext uri="{BB962C8B-B14F-4D97-AF65-F5344CB8AC3E}">
        <p14:creationId xmlns:p14="http://schemas.microsoft.com/office/powerpoint/2010/main" val="66562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EE8C-45AC-B54C-9975-8D138F89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March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4F8E-A92D-AF40-A07F-6E38C0815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82550"/>
            <a:ext cx="7729728" cy="4018250"/>
          </a:xfrm>
        </p:spPr>
        <p:txBody>
          <a:bodyPr>
            <a:normAutofit/>
          </a:bodyPr>
          <a:lstStyle/>
          <a:p>
            <a:r>
              <a:rPr lang="en-US" sz="2000" dirty="0"/>
              <a:t>Restart all old runs (4 sims </a:t>
            </a:r>
            <a:r>
              <a:rPr lang="en-US" sz="2000" dirty="0" err="1"/>
              <a:t>ref_max</a:t>
            </a:r>
            <a:r>
              <a:rPr lang="en-US" sz="2000" dirty="0"/>
              <a:t> = 7,8,9,10) with refactored Torch</a:t>
            </a:r>
          </a:p>
          <a:p>
            <a:r>
              <a:rPr lang="en-US" sz="2000" dirty="0"/>
              <a:t>Submit AAS registration</a:t>
            </a:r>
          </a:p>
          <a:p>
            <a:r>
              <a:rPr lang="en-US" sz="2000" dirty="0"/>
              <a:t>Travel Assistance Grant</a:t>
            </a:r>
          </a:p>
          <a:p>
            <a:pPr lvl="1"/>
            <a:r>
              <a:rPr lang="en-US" sz="1800" dirty="0"/>
              <a:t>Statement of support from graduate faculty advisor</a:t>
            </a:r>
          </a:p>
          <a:p>
            <a:r>
              <a:rPr lang="en-US" sz="2000" dirty="0"/>
              <a:t>Use two new simulations as tests for augmenting stellar mass list.</a:t>
            </a:r>
          </a:p>
          <a:p>
            <a:pPr lvl="1"/>
            <a:r>
              <a:rPr lang="en-US" sz="1800" dirty="0"/>
              <a:t>Restart from first sink-containing test file with forced massive star formation.</a:t>
            </a:r>
          </a:p>
          <a:p>
            <a:r>
              <a:rPr lang="en-US" sz="2000" dirty="0"/>
              <a:t>Finalize Thesis proposal date</a:t>
            </a:r>
          </a:p>
          <a:p>
            <a:r>
              <a:rPr lang="en-US" sz="2000" dirty="0"/>
              <a:t>Stellar velocity </a:t>
            </a:r>
            <a:r>
              <a:rPr lang="en-US" sz="2000" dirty="0">
                <a:sym typeface="Wingdings" pitchFamily="2" charset="2"/>
              </a:rPr>
              <a:t> chosen via virial velocity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7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22D9-36C1-AF40-A5E5-89676B05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 dirty="0"/>
              <a:t>Sink particles in torch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95B1E-1FD1-F843-8F95-3BAA7D79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5710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During simulation </a:t>
            </a:r>
          </a:p>
          <a:p>
            <a:r>
              <a:rPr lang="en-US" dirty="0"/>
              <a:t>All cells have density checked against thresh each timestep </a:t>
            </a:r>
          </a:p>
          <a:p>
            <a:r>
              <a:rPr lang="en-US" dirty="0"/>
              <a:t>If one is identified, a control volume V w/ radius </a:t>
            </a:r>
            <a:r>
              <a:rPr lang="en-US" dirty="0" err="1"/>
              <a:t>r_acc</a:t>
            </a:r>
            <a:r>
              <a:rPr lang="en-US" dirty="0"/>
              <a:t> is generated; then series of checks performed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Are all cells in V at the highest level of refinement?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Is the divergence of gas in V negative?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Is central cell at a gravitational potential minimum?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Is the gas within V Jean’s unstable? (</a:t>
            </a:r>
            <a:r>
              <a:rPr lang="en-US" dirty="0" err="1"/>
              <a:t>Egrav</a:t>
            </a:r>
            <a:r>
              <a:rPr lang="en-US" dirty="0"/>
              <a:t> &gt; 2Etherm)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Is the gas bound?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Is V not within </a:t>
            </a:r>
            <a:r>
              <a:rPr lang="en-US" dirty="0" err="1"/>
              <a:t>r_acc</a:t>
            </a:r>
            <a:r>
              <a:rPr lang="en-US" dirty="0"/>
              <a:t> of another sink?</a:t>
            </a:r>
          </a:p>
          <a:p>
            <a:r>
              <a:rPr lang="en-US" dirty="0"/>
              <a:t>Sink accretion checks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Excess mass within cell exceeding dens threshold is calculated (∆M)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Is ∆M bound to the sink particle and gas within </a:t>
            </a:r>
            <a:r>
              <a:rPr lang="en-US" dirty="0" err="1"/>
              <a:t>r_acc</a:t>
            </a:r>
            <a:r>
              <a:rPr lang="en-US" dirty="0"/>
              <a:t>?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Is radial velocity of ∆M negative?</a:t>
            </a:r>
          </a:p>
        </p:txBody>
      </p:sp>
    </p:spTree>
    <p:extLst>
      <p:ext uri="{BB962C8B-B14F-4D97-AF65-F5344CB8AC3E}">
        <p14:creationId xmlns:p14="http://schemas.microsoft.com/office/powerpoint/2010/main" val="391155682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806</Words>
  <Application>Microsoft Macintosh PowerPoint</Application>
  <PresentationFormat>Widescreen</PresentationFormat>
  <Paragraphs>85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February in a nutshell</vt:lpstr>
      <vt:lpstr>Cartesius</vt:lpstr>
      <vt:lpstr>Refactored Torch</vt:lpstr>
      <vt:lpstr>Sink particles in torch</vt:lpstr>
      <vt:lpstr>Sink particles in torch</vt:lpstr>
      <vt:lpstr>Working abstract</vt:lpstr>
      <vt:lpstr>Other</vt:lpstr>
      <vt:lpstr>March to do</vt:lpstr>
      <vt:lpstr>Sink particles in torch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February in a nutshell</dc:title>
  <dc:creator>Lewis,Sean</dc:creator>
  <cp:lastModifiedBy>Lewis,Sean</cp:lastModifiedBy>
  <cp:revision>24</cp:revision>
  <dcterms:created xsi:type="dcterms:W3CDTF">2020-03-02T15:16:49Z</dcterms:created>
  <dcterms:modified xsi:type="dcterms:W3CDTF">2020-03-04T22:56:34Z</dcterms:modified>
</cp:coreProperties>
</file>