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74077"/>
  </p:normalViewPr>
  <p:slideViewPr>
    <p:cSldViewPr snapToGrid="0" snapToObjects="1">
      <p:cViewPr varScale="1">
        <p:scale>
          <a:sx n="89" d="100"/>
          <a:sy n="89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78AC3-9326-1C4A-AF0F-BBBEA703B16C}" type="datetimeFigureOut">
              <a:rPr lang="en-US" smtClean="0"/>
              <a:t>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113AB-446C-CB43-B9B7-3A1483D0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1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Sean Lewis from Drexel University</a:t>
            </a:r>
          </a:p>
          <a:p>
            <a:r>
              <a:rPr lang="en-US" dirty="0"/>
              <a:t>Two parts to this talk:</a:t>
            </a:r>
          </a:p>
          <a:p>
            <a:pPr marL="171450" indent="-171450">
              <a:buFontTx/>
              <a:buChar char="-"/>
            </a:pPr>
            <a:r>
              <a:rPr lang="en-US" dirty="0"/>
              <a:t>Most recent published paper: effects of early forming massive stars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Novel method for porting data from Voronoi mesh to Block-structured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13AB-446C-CB43-B9B7-3A1483D0EE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67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to recap</a:t>
            </a:r>
          </a:p>
          <a:p>
            <a:r>
              <a:rPr lang="en-US" dirty="0"/>
              <a:t>Self-consistent Torch simulations</a:t>
            </a:r>
          </a:p>
          <a:p>
            <a:r>
              <a:rPr lang="en-US" dirty="0"/>
              <a:t>Ideally, use data of clouds that form in galactic simulations as initial conditions</a:t>
            </a:r>
          </a:p>
          <a:p>
            <a:r>
              <a:rPr lang="en-US" dirty="0"/>
              <a:t>Where do we get these self-consistent clouds?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13AB-446C-CB43-B9B7-3A1483D0EE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12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Li et al. 2020 takes a big step in this direction, Identifying GMCs that form during their galactic sim\</a:t>
            </a:r>
          </a:p>
          <a:p>
            <a:r>
              <a:rPr lang="en-US" dirty="0" err="1"/>
              <a:t>We’s</a:t>
            </a:r>
            <a:r>
              <a:rPr lang="en-US" dirty="0"/>
              <a:t> like to use these clouds in Torch</a:t>
            </a:r>
          </a:p>
          <a:p>
            <a:r>
              <a:rPr lang="en-US" dirty="0"/>
              <a:t>BUT </a:t>
            </a:r>
            <a:r>
              <a:rPr lang="en-US" dirty="0" err="1"/>
              <a:t>there;s</a:t>
            </a:r>
            <a:r>
              <a:rPr lang="en-US" dirty="0"/>
              <a:t> a problem; Li et al runs use a moving mesh MHD code called AREPO</a:t>
            </a:r>
          </a:p>
          <a:p>
            <a:r>
              <a:rPr lang="en-US" dirty="0"/>
              <a:t>We use the </a:t>
            </a:r>
            <a:r>
              <a:rPr lang="en-US" dirty="0" err="1"/>
              <a:t>adpaptive</a:t>
            </a:r>
            <a:r>
              <a:rPr lang="en-US" dirty="0"/>
              <a:t> grid-based code FLASH</a:t>
            </a:r>
          </a:p>
          <a:p>
            <a:r>
              <a:rPr lang="en-US" dirty="0"/>
              <a:t>How do we accurately transfer data from one to the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13AB-446C-CB43-B9B7-3A1483D0EE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96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used for data conversion from ANY moving mesh code OR SPH code 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13AB-446C-CB43-B9B7-3A1483D0EE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4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Massive stars play very important role in star cluster formation</a:t>
            </a:r>
          </a:p>
          <a:p>
            <a:r>
              <a:rPr lang="en-US" dirty="0"/>
              <a:t>Their feedback disrupts natal gas, quenching star formation</a:t>
            </a:r>
          </a:p>
          <a:p>
            <a:r>
              <a:rPr lang="en-US" dirty="0"/>
              <a:t>How rapidly their feedback evacuates gas has implications for subsequent cluster assembly</a:t>
            </a:r>
          </a:p>
          <a:p>
            <a:r>
              <a:rPr lang="en-US" dirty="0"/>
              <a:t>An unexplored parameter is “WHEN” a massive star forms</a:t>
            </a:r>
          </a:p>
          <a:p>
            <a:r>
              <a:rPr lang="en-US" dirty="0"/>
              <a:t>We hypothesize that early forming massive stars disrupt natal GMC resulting in slower star formation and will also suppress the hierarchical assembly of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13AB-446C-CB43-B9B7-3A1483D0EE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9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test this, we use the star formation software suite. Torch integrates the MHD code FLASH with the N-body and stellar evolution suite AMUSE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 Torch simulation Our stars form from sink particles which accrete gas and then spawn stars with masses randomly sampled from </a:t>
            </a:r>
            <a:r>
              <a:rPr lang="en-US" dirty="0" err="1"/>
              <a:t>Kroupa</a:t>
            </a:r>
            <a:r>
              <a:rPr lang="en-US" dirty="0"/>
              <a:t> IMF</a:t>
            </a:r>
          </a:p>
          <a:p>
            <a:endParaRPr lang="en-US" dirty="0"/>
          </a:p>
          <a:p>
            <a:r>
              <a:rPr lang="en-US" dirty="0"/>
              <a:t>With Torch we perform a controlled experiment comparing a fiducial run with 3 runs where we force a 50, 70, 100 </a:t>
            </a:r>
            <a:r>
              <a:rPr lang="en-US" dirty="0" err="1"/>
              <a:t>Msun</a:t>
            </a:r>
            <a:r>
              <a:rPr lang="en-US" dirty="0"/>
              <a:t> star to form first</a:t>
            </a:r>
          </a:p>
          <a:p>
            <a:r>
              <a:rPr lang="en-US" dirty="0"/>
              <a:t>In these plots we see gas, stars…</a:t>
            </a:r>
          </a:p>
          <a:p>
            <a:r>
              <a:rPr lang="en-US" dirty="0"/>
              <a:t>These plots show…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13AB-446C-CB43-B9B7-3A1483D0E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find that early forming massive stars rapidly unbind the natal GMC gas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13AB-446C-CB43-B9B7-3A1483D0E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find that EFMS suppress the gas available for accretion (Jeans criterion)</a:t>
            </a:r>
          </a:p>
          <a:p>
            <a:r>
              <a:rPr lang="en-US" dirty="0"/>
              <a:t>And total stellar mass 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13AB-446C-CB43-B9B7-3A1483D0E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90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EFMS Suppress gas accretion and star formation rates</a:t>
            </a:r>
          </a:p>
          <a:p>
            <a:r>
              <a:rPr lang="en-US" dirty="0"/>
              <a:t>SFR per freefall time by factor of 3-7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13AB-446C-CB43-B9B7-3A1483D0E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0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find that EFMS promote formation of fragmented low-mass loosely-bound clusters</a:t>
            </a:r>
          </a:p>
          <a:p>
            <a:r>
              <a:rPr lang="en-US" dirty="0"/>
              <a:t>Use DBSCAN to identify</a:t>
            </a:r>
          </a:p>
          <a:p>
            <a:r>
              <a:rPr lang="en-US" dirty="0"/>
              <a:t>Point out mass percentages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13AB-446C-CB43-B9B7-3A1483D0E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13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Disrupt the gas structure, resulting in earlier unbinding of GMC.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Suppress SFR per free-fall time by up to a factor of seven, reducing the total mass of stars 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Stifle the hierarchical assembly of massive star clusters; promoting the formation of spatially separate and more loosely bound subclusters.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13AB-446C-CB43-B9B7-3A1483D0E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3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problem – lack of realistic initial conditions</a:t>
            </a:r>
          </a:p>
          <a:p>
            <a:r>
              <a:rPr lang="en-US" dirty="0"/>
              <a:t>Start from isolated spherical cloud or colliding gas cylinders</a:t>
            </a:r>
          </a:p>
          <a:p>
            <a:r>
              <a:rPr lang="en-US" dirty="0"/>
              <a:t>Missing physics: galactic influences like tidal and shearing effects on clouds, galactic-scale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113AB-446C-CB43-B9B7-3A1483D0EE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3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EB70-13B8-5D44-88F8-697CF766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31D85-E8A1-564D-AA1A-AA085DE5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A87-A190-BF4D-9BE0-409AB96C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E267-431D-C447-84BA-72430283092E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1B09-9FE4-8242-85C5-C2E0B239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76AF9-D62C-7048-AD0A-0FBB6F57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8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AF2E-D293-2246-BCDF-95522256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3D758-4BDD-EF41-97A3-97F230660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3A26-871E-F845-8EB6-1E7F9870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6060-EF10-F349-951D-5B007FB69394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08BC-3B00-8649-B2B2-585F8A5D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5A556-6C39-E041-94AA-4BF3EB4A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B32FE-31FB-EA46-8EFB-AC3D408BC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70ECD-5B90-4C41-82AC-0976E9420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8444C-1113-8E4B-9F5D-A7C201CC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8B20-48A1-AD46-AF55-42980C42CD13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F1DBA-3371-0242-84E0-72473931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BAF1-B9A9-5C4C-87B3-35AB7A59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3236-FC07-9045-9E21-828BB665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98C9-9AD7-A94D-95CB-22BC69A1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FC76-FEBF-884D-AFF4-5E570E99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EB10-E69F-7748-9610-B39F7E1EC33A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FF64F-BFB9-A84D-81FE-DD22AC96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C0F0-0AEB-8945-86C4-B2CF132F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9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2715-D903-3D47-8F08-A5D22A43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8932-1596-2C45-9FF1-7589E98E5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6F0-5815-6748-836E-8BAF64B6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8974-FF7B-6743-8B98-F3271508E920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CDCB-F8EB-7B4F-95AA-34831EF0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C097-E913-A447-9603-AE70D29C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074E-0759-2840-A6B1-9E0D8819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BE4BC-FA0A-244E-AE7C-00402BF9A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1E162-4013-9446-B947-1B28BDC65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345FF-3DB8-1947-8FA0-B7D8692B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291E-9A17-1E41-A38A-F481B6C9D1EB}" type="datetime1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7FF31-97D2-2145-88A5-CD4CFFDB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9720-9ED3-AF48-9779-6DBE6903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7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AB79-74C5-5248-AFE7-15882C57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31A87-A80F-C540-8B1D-3C320430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B965D-3C02-8D43-A9D2-3B5EA4765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3C95B-D110-F141-9667-4479D59A1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66DCE-A4C8-9044-B5C7-46E1D0A0E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AAC19-09FC-BF45-9B7B-88A5C510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16CF-1770-594B-8DA4-4EBCB23A1AA3}" type="datetime1">
              <a:rPr lang="en-US" smtClean="0"/>
              <a:t>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6E485-2A66-B14F-8DB7-A43AD4C5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B4F5C-B7E3-A642-91F7-C7691354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7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0033-E64E-A44F-8827-CCB8D8DF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42CE7-C3B6-CC4D-B390-5BBAB77F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A4F-D3B3-8444-80F6-C95525C5DB98}" type="datetime1">
              <a:rPr lang="en-US" smtClean="0"/>
              <a:t>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611CC-2CB7-EC4B-A82E-C0727CC1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EF80F-BABB-D646-B607-2FB7215C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C578F-C8F8-9A49-9F29-94219E43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D025F-8FB5-924A-8C6B-42A56A7B3427}" type="datetime1">
              <a:rPr lang="en-US" smtClean="0"/>
              <a:t>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88F66-5E65-1B4E-BA19-7EAA53AD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9BDAD-1919-C045-91D1-D1217590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1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4F16-723D-7647-8145-8B64AEF4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2181-7E50-2349-AF3D-C18B3AC3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6EA30-02AF-3E4C-9C63-177D5E507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4157-2EE2-284E-915C-E7E68171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F08F-BA72-CF44-B085-4A684C5BEA35}" type="datetime1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136ED-2005-9D48-8823-BB11FAD3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B4149-B6D1-F244-AC50-7756CD48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0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14C3-3D30-7A4A-8D58-86E2A798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BFB2D-31DC-CC47-B70C-C5968D25C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7536C-B1FE-0C41-92E5-D845FE325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D0435-0150-A047-A428-E6743929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8E61-535D-024F-8EBA-7944B9F3F233}" type="datetime1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E8A50-551F-944E-A62C-62810028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DB631-DE96-2543-9BA7-54F4A681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2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F48F9-EDD7-3547-80CF-06FF1A5A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20C20-FF2A-F846-95AC-A99B932E1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5549B-71D5-3943-B1AA-EB9DBC482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BB2A-6713-EC42-8A0B-02435C2FE5F0}" type="datetime1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2AA0-7AE0-A64F-95DD-2B6ABBB6B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6B38C-D4A2-284F-A84B-C52E928E0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4944-1CC5-1C47-81B3-697EFA724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utdoor object, star&#10;&#10;Description automatically generated">
            <a:extLst>
              <a:ext uri="{FF2B5EF4-FFF2-40B4-BE49-F238E27FC236}">
                <a16:creationId xmlns:a16="http://schemas.microsoft.com/office/drawing/2014/main" id="{7B729150-909B-374E-B64D-8AE1A44C6C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-1" t="17640" r="891" b="6968"/>
          <a:stretch/>
        </p:blipFill>
        <p:spPr>
          <a:xfrm>
            <a:off x="-115370" y="-1044895"/>
            <a:ext cx="12411583" cy="8947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E0D5BE-696C-D747-AD7E-4ECF5E4A0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969" y="985838"/>
            <a:ext cx="10746059" cy="286690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4000" dirty="0"/>
              <a:t>Star Cluster Formation:</a:t>
            </a:r>
            <a:br>
              <a:rPr lang="en-US" sz="4000" dirty="0"/>
            </a:b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The Effects of Early Forming Massive Stars and </a:t>
            </a:r>
            <a:br>
              <a:rPr lang="en-US" sz="4000" dirty="0"/>
            </a:br>
            <a:r>
              <a:rPr lang="en-US" sz="4000" dirty="0"/>
              <a:t>Building a Bridge Between Voronoi Mesh and Block-Structured Codes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DE333-D167-4F47-9506-6C79CEEB9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422" y="4700588"/>
            <a:ext cx="9144000" cy="71437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800" u="sng" dirty="0"/>
              <a:t>Sean C. Lewis</a:t>
            </a:r>
            <a:r>
              <a:rPr lang="en-US" sz="1800" dirty="0"/>
              <a:t>, Stephen McMillan, Mordecai-Mark Mac Low, Claude Cournoyer-Cloutier, </a:t>
            </a:r>
          </a:p>
          <a:p>
            <a:r>
              <a:rPr lang="en-US" sz="1800" dirty="0"/>
              <a:t>Brooke </a:t>
            </a:r>
            <a:r>
              <a:rPr lang="en-US" sz="1800" dirty="0" err="1"/>
              <a:t>Polak</a:t>
            </a:r>
            <a:r>
              <a:rPr lang="en-US" sz="1800" dirty="0"/>
              <a:t>, Aaron Tran, </a:t>
            </a:r>
            <a:r>
              <a:rPr lang="en-US" sz="1800" dirty="0" err="1"/>
              <a:t>Martijn</a:t>
            </a:r>
            <a:r>
              <a:rPr lang="en-US" sz="1800" dirty="0"/>
              <a:t> Wilhelm, Alison Sills, Ralf </a:t>
            </a:r>
            <a:r>
              <a:rPr lang="en-US" sz="1800" dirty="0" err="1"/>
              <a:t>Klessen</a:t>
            </a:r>
            <a:r>
              <a:rPr lang="en-US" sz="1800" dirty="0"/>
              <a:t>, Joshua Wall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7A1E5-79A1-E846-A762-2840649D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985287-BE06-BB4D-8CB8-EB7279933F3F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5D75E-06B5-C147-ADB5-B27FF5109900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1A0514-E37F-534C-851B-09823B6FFBB3}"/>
              </a:ext>
            </a:extLst>
          </p:cNvPr>
          <p:cNvSpPr/>
          <p:nvPr/>
        </p:nvSpPr>
        <p:spPr>
          <a:xfrm>
            <a:off x="-11153" y="-5000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53912D-A3E6-5A40-83E2-E496FB957921}"/>
              </a:ext>
            </a:extLst>
          </p:cNvPr>
          <p:cNvSpPr/>
          <p:nvPr/>
        </p:nvSpPr>
        <p:spPr>
          <a:xfrm>
            <a:off x="6095999" y="-5000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91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8"/>
            <a:ext cx="12203153" cy="950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90" y="79554"/>
            <a:ext cx="125506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Pursuit of a Self-Consistent Star Formation Simulation</a:t>
            </a:r>
            <a:br>
              <a:rPr lang="en-US" dirty="0"/>
            </a:br>
            <a:r>
              <a:rPr lang="en-US" sz="2700" dirty="0"/>
              <a:t>The kinds of clouds we want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5185317" y="-44504"/>
            <a:ext cx="101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VorAMR</a:t>
            </a:r>
            <a:endParaRPr lang="en-US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Icon&#10;&#10;Description automatically generated with low confidence">
            <a:extLst>
              <a:ext uri="{FF2B5EF4-FFF2-40B4-BE49-F238E27FC236}">
                <a16:creationId xmlns:a16="http://schemas.microsoft.com/office/drawing/2014/main" id="{AE7A0448-B863-4349-8D9F-738657BB7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80"/>
          <a:stretch/>
        </p:blipFill>
        <p:spPr>
          <a:xfrm>
            <a:off x="6623663" y="1636355"/>
            <a:ext cx="3820077" cy="4063602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low confidence">
            <a:extLst>
              <a:ext uri="{FF2B5EF4-FFF2-40B4-BE49-F238E27FC236}">
                <a16:creationId xmlns:a16="http://schemas.microsoft.com/office/drawing/2014/main" id="{742EA3FF-CEE3-0647-8174-CBC806894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614"/>
          <a:stretch/>
        </p:blipFill>
        <p:spPr>
          <a:xfrm>
            <a:off x="1748262" y="1592412"/>
            <a:ext cx="3820077" cy="41075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6F4C6F0-2CCC-7B48-B70B-C19992B037A9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A6B149-1684-8646-99F2-3CD1B87E8EBA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2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94049"/>
            <a:ext cx="12203153" cy="950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106756"/>
            <a:ext cx="125506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Pursuit of a Self-Consistent Star Formation Simulation</a:t>
            </a:r>
            <a:br>
              <a:rPr lang="en-US" dirty="0"/>
            </a:br>
            <a:r>
              <a:rPr lang="en-US" sz="2700" dirty="0"/>
              <a:t>Self-consistent clouds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5185317" y="-44504"/>
            <a:ext cx="101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VorAMR</a:t>
            </a:r>
            <a:endParaRPr lang="en-US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11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4C6F0-2CCC-7B48-B70B-C19992B037A9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A6B149-1684-8646-99F2-3CD1B87E8EBA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800806-7879-5848-9018-53831A0D3F35}"/>
              </a:ext>
            </a:extLst>
          </p:cNvPr>
          <p:cNvSpPr txBox="1"/>
          <p:nvPr/>
        </p:nvSpPr>
        <p:spPr>
          <a:xfrm>
            <a:off x="329653" y="5753160"/>
            <a:ext cx="1102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from: Li, </a:t>
            </a:r>
            <a:r>
              <a:rPr lang="en-US" sz="1200" dirty="0" err="1"/>
              <a:t>Vogelsberger</a:t>
            </a:r>
            <a:r>
              <a:rPr lang="en-US" sz="1200" dirty="0"/>
              <a:t>, </a:t>
            </a:r>
            <a:r>
              <a:rPr lang="en-US" sz="1200" dirty="0" err="1"/>
              <a:t>Marinacci</a:t>
            </a:r>
            <a:r>
              <a:rPr lang="en-US" sz="1200" dirty="0"/>
              <a:t>, Sales, and Torrey (2020)</a:t>
            </a:r>
          </a:p>
          <a:p>
            <a:r>
              <a:rPr lang="en-US" sz="1200" dirty="0"/>
              <a:t>Using AREPO (</a:t>
            </a:r>
            <a:r>
              <a:rPr lang="en-US" sz="1200" dirty="0" err="1"/>
              <a:t>Springel</a:t>
            </a:r>
            <a:r>
              <a:rPr lang="en-US" sz="1200" dirty="0"/>
              <a:t> 2010) with SMUGGLE (</a:t>
            </a:r>
            <a:r>
              <a:rPr lang="en-US" sz="1200" dirty="0" err="1"/>
              <a:t>Marinacci</a:t>
            </a:r>
            <a:r>
              <a:rPr lang="en-US" sz="1200" dirty="0"/>
              <a:t>, Sales, </a:t>
            </a:r>
            <a:r>
              <a:rPr lang="en-US" sz="1200" dirty="0" err="1"/>
              <a:t>Vogelsberger</a:t>
            </a:r>
            <a:r>
              <a:rPr lang="en-US" sz="1200" dirty="0"/>
              <a:t>, Torrey, and </a:t>
            </a:r>
            <a:r>
              <a:rPr lang="en-US" sz="1200" dirty="0" err="1"/>
              <a:t>Springel</a:t>
            </a:r>
            <a:r>
              <a:rPr lang="en-US" sz="1200" dirty="0"/>
              <a:t> 2019)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D5B18-7C95-AA4F-918C-4146E5EAE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56" y="1738703"/>
            <a:ext cx="11764244" cy="37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2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8"/>
            <a:ext cx="12203153" cy="950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79554"/>
            <a:ext cx="125506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Pursuit of a Self-Consistent Star Formation Simulation</a:t>
            </a:r>
            <a:br>
              <a:rPr lang="en-US" dirty="0"/>
            </a:br>
            <a:r>
              <a:rPr lang="en-US" sz="2700" dirty="0"/>
              <a:t>The Logic of </a:t>
            </a:r>
            <a:r>
              <a:rPr lang="en-US" sz="2700" dirty="0" err="1"/>
              <a:t>VorAMR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5185317" y="-44504"/>
            <a:ext cx="101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VorAMR</a:t>
            </a:r>
            <a:endParaRPr lang="en-US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D214B63-4E88-3547-890E-A3349E403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2412"/>
            <a:ext cx="12192000" cy="47692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FAF8F3-5171-9F47-BCDF-45B5DBD589FE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564587-9497-8A45-97F0-D9D76FFC95E1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AFBD3F-3F6C-8247-B1D3-CD25765E9C47}"/>
              </a:ext>
            </a:extLst>
          </p:cNvPr>
          <p:cNvSpPr txBox="1"/>
          <p:nvPr/>
        </p:nvSpPr>
        <p:spPr>
          <a:xfrm>
            <a:off x="-11153" y="6283231"/>
            <a:ext cx="11024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FLASH: Fryxell et al. (2000) with FERVENT: </a:t>
            </a:r>
            <a:r>
              <a:rPr lang="en-US" sz="1100" dirty="0" err="1"/>
              <a:t>Baczynski</a:t>
            </a:r>
            <a:r>
              <a:rPr lang="en-US" sz="1100" dirty="0"/>
              <a:t>, Glover, and </a:t>
            </a:r>
            <a:r>
              <a:rPr lang="en-US" sz="1100" dirty="0" err="1"/>
              <a:t>Klessen</a:t>
            </a:r>
            <a:r>
              <a:rPr lang="en-US" sz="1100" dirty="0"/>
              <a:t> (2015)</a:t>
            </a:r>
          </a:p>
          <a:p>
            <a:r>
              <a:rPr lang="en-US" sz="1100" dirty="0"/>
              <a:t>AMUSE: </a:t>
            </a:r>
            <a:r>
              <a:rPr lang="en-US" sz="1100" dirty="0" err="1"/>
              <a:t>Portegies</a:t>
            </a:r>
            <a:r>
              <a:rPr lang="en-US" sz="1100" dirty="0"/>
              <a:t> Zwart et al. (2009, 2013); </a:t>
            </a:r>
            <a:r>
              <a:rPr lang="en-US" sz="1100" dirty="0" err="1"/>
              <a:t>Pelupessy</a:t>
            </a:r>
            <a:r>
              <a:rPr lang="en-US" sz="1100" dirty="0"/>
              <a:t> et al. (2013); </a:t>
            </a:r>
            <a:r>
              <a:rPr lang="en-US" sz="1100" dirty="0" err="1"/>
              <a:t>Portegies</a:t>
            </a:r>
            <a:r>
              <a:rPr lang="en-US" sz="1100" dirty="0"/>
              <a:t> Zwart &amp; McMillan (2019)</a:t>
            </a:r>
          </a:p>
        </p:txBody>
      </p:sp>
    </p:spTree>
    <p:extLst>
      <p:ext uri="{BB962C8B-B14F-4D97-AF65-F5344CB8AC3E}">
        <p14:creationId xmlns:p14="http://schemas.microsoft.com/office/powerpoint/2010/main" val="239461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8"/>
            <a:ext cx="12203153" cy="950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79554"/>
            <a:ext cx="125506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Pursuit of a Self-Consistent Star Formation Simulation</a:t>
            </a:r>
            <a:br>
              <a:rPr lang="en-US" dirty="0"/>
            </a:br>
            <a:r>
              <a:rPr lang="en-US" sz="2700" dirty="0" err="1"/>
              <a:t>VorAMR</a:t>
            </a:r>
            <a:r>
              <a:rPr lang="en-US" sz="2700" dirty="0"/>
              <a:t> in action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5185317" y="-44504"/>
            <a:ext cx="101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VorAMR</a:t>
            </a:r>
            <a:endParaRPr lang="en-US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E4BA219-A213-6A45-9369-8360C9B23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024" y="2057192"/>
            <a:ext cx="3832351" cy="3739022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5BBCCF4C-CC6C-B542-BE19-77C464B2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77" y="2057192"/>
            <a:ext cx="3785255" cy="3739022"/>
          </a:xfrm>
          <a:prstGeom prst="rect">
            <a:avLst/>
          </a:prstGeom>
        </p:spPr>
      </p:pic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25BBD64B-7DA0-404A-8CB0-2232F39F5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39" y="2111660"/>
            <a:ext cx="3879560" cy="36300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47ADEA-6366-7F47-AE7F-8FBE93AA1FDE}"/>
              </a:ext>
            </a:extLst>
          </p:cNvPr>
          <p:cNvSpPr txBox="1"/>
          <p:nvPr/>
        </p:nvSpPr>
        <p:spPr>
          <a:xfrm>
            <a:off x="1148576" y="1742328"/>
            <a:ext cx="229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AREPO Voronoi Mesh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D51A8-7609-9043-B759-DF7F2E2BFD73}"/>
              </a:ext>
            </a:extLst>
          </p:cNvPr>
          <p:cNvSpPr txBox="1"/>
          <p:nvPr/>
        </p:nvSpPr>
        <p:spPr>
          <a:xfrm>
            <a:off x="4292309" y="1742328"/>
            <a:ext cx="387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 Adaptive Mesh Refinement Grid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3A763F-75C0-7247-8D7A-ECBE4C11AFB8}"/>
              </a:ext>
            </a:extLst>
          </p:cNvPr>
          <p:cNvSpPr txBox="1"/>
          <p:nvPr/>
        </p:nvSpPr>
        <p:spPr>
          <a:xfrm>
            <a:off x="8801176" y="1742328"/>
            <a:ext cx="309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Populated FLASH AMR Grid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DC22C-A173-0245-A79B-D4E5D77E24A5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6C84BE-AC47-4E49-9DB7-C906DC245560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848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942703" y="-44504"/>
            <a:ext cx="125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Conclusions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14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DC22C-A173-0245-A79B-D4E5D77E24A5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6C84BE-AC47-4E49-9DB7-C906DC245560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2736-86F8-DF40-B714-0CC039DE60A9}"/>
              </a:ext>
            </a:extLst>
          </p:cNvPr>
          <p:cNvSpPr txBox="1"/>
          <p:nvPr/>
        </p:nvSpPr>
        <p:spPr>
          <a:xfrm>
            <a:off x="6541245" y="1548209"/>
            <a:ext cx="535047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Early Forming Massive Stars…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Significantly disrupt the natal gas structure, resulting in earlier unbinding of GMC.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Suppress the star formation rate per free-fall time by up to a factor of seven, reducing the total mass of stars 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Stifle the hierarchical assembly process of massive star clusters, instead promoting the formation of spatially separate and more loosely bound subclusters.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9305CF-0948-B142-84A7-160852958B73}"/>
              </a:ext>
            </a:extLst>
          </p:cNvPr>
          <p:cNvCxnSpPr>
            <a:cxnSpLocks/>
          </p:cNvCxnSpPr>
          <p:nvPr/>
        </p:nvCxnSpPr>
        <p:spPr>
          <a:xfrm flipH="1">
            <a:off x="6090422" y="1339015"/>
            <a:ext cx="2" cy="5026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463EDC-8D1B-4548-A2F5-61DEB7F59EBC}"/>
              </a:ext>
            </a:extLst>
          </p:cNvPr>
          <p:cNvSpPr txBox="1"/>
          <p:nvPr/>
        </p:nvSpPr>
        <p:spPr>
          <a:xfrm>
            <a:off x="434093" y="1548209"/>
            <a:ext cx="535047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VorAMR</a:t>
            </a:r>
            <a:r>
              <a:rPr lang="en-US" sz="2400" dirty="0"/>
              <a:t>…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novel way to visualize Voronoi mesh-based hydrodynamical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Represents a critical linkage in the star cluster simulation pipeline which will allow </a:t>
            </a:r>
            <a:r>
              <a:rPr lang="en-US" b="1" i="1" dirty="0"/>
              <a:t>Torch</a:t>
            </a:r>
            <a:r>
              <a:rPr lang="en-US" dirty="0"/>
              <a:t> to use realistic GMC initial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an avenue for increased collaboration between research groups using different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95E3B-7164-7443-BAD7-30EA80A6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76803-D30D-C94B-8725-C75DEE6C2AED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F34B2-CEE3-C947-8CDB-96604CC1AB82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outdoor object, star&#10;&#10;Description automatically generated">
            <a:extLst>
              <a:ext uri="{FF2B5EF4-FFF2-40B4-BE49-F238E27FC236}">
                <a16:creationId xmlns:a16="http://schemas.microsoft.com/office/drawing/2014/main" id="{13A74C7D-955F-4044-A2A3-56A9F7A957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7640" r="891" b="6968"/>
          <a:stretch/>
        </p:blipFill>
        <p:spPr>
          <a:xfrm>
            <a:off x="1777081" y="254400"/>
            <a:ext cx="8626681" cy="62191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3A9BE4-4DD8-FD48-902D-0CEB8693DEB2}"/>
              </a:ext>
            </a:extLst>
          </p:cNvPr>
          <p:cNvSpPr txBox="1"/>
          <p:nvPr/>
        </p:nvSpPr>
        <p:spPr>
          <a:xfrm>
            <a:off x="1702939" y="6471380"/>
            <a:ext cx="235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NASA, ESA, Hubble Heritage Team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0F1C9F-41AD-CF40-AA29-C1BA7993B207}"/>
              </a:ext>
            </a:extLst>
          </p:cNvPr>
          <p:cNvSpPr/>
          <p:nvPr/>
        </p:nvSpPr>
        <p:spPr>
          <a:xfrm>
            <a:off x="-11151" y="-12173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7B237A-D90F-7442-BBA6-C648ED335191}"/>
              </a:ext>
            </a:extLst>
          </p:cNvPr>
          <p:cNvSpPr/>
          <p:nvPr/>
        </p:nvSpPr>
        <p:spPr>
          <a:xfrm>
            <a:off x="6096001" y="-12173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1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8"/>
            <a:ext cx="12203153" cy="950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71542"/>
            <a:ext cx="10515600" cy="1325563"/>
          </a:xfrm>
        </p:spPr>
        <p:txBody>
          <a:bodyPr/>
          <a:lstStyle/>
          <a:p>
            <a:r>
              <a:rPr lang="en-US" dirty="0"/>
              <a:t>Early Forming Massive Stars</a:t>
            </a:r>
            <a:br>
              <a:rPr lang="en-US" dirty="0"/>
            </a:br>
            <a:r>
              <a:rPr lang="en-US" sz="2400" dirty="0"/>
              <a:t>Comparing Four </a:t>
            </a:r>
            <a:r>
              <a:rPr lang="en-US" sz="2400" b="1" i="1" dirty="0"/>
              <a:t>Torch</a:t>
            </a:r>
            <a:r>
              <a:rPr lang="en-US" sz="2400" dirty="0"/>
              <a:t> Simulations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DF00C8C-D281-3F49-989B-24A9B7DAD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47" y="1564194"/>
            <a:ext cx="5665571" cy="4855090"/>
          </a:xfrm>
          <a:prstGeom prst="rect">
            <a:avLst/>
          </a:prstGeom>
        </p:spPr>
      </p:pic>
      <p:pic>
        <p:nvPicPr>
          <p:cNvPr id="7" name="Picture 6" descr="A picture containing tree, colorful, vegetable&#10;&#10;Description automatically generated">
            <a:extLst>
              <a:ext uri="{FF2B5EF4-FFF2-40B4-BE49-F238E27FC236}">
                <a16:creationId xmlns:a16="http://schemas.microsoft.com/office/drawing/2014/main" id="{0FF7629A-FCE1-864E-B39D-0F0B00665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544" y="1604700"/>
            <a:ext cx="4372122" cy="43838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0"/>
            <a:ext cx="6096000" cy="2606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10DBE1-DBD1-E045-8D0A-BE4C82C283C6}"/>
              </a:ext>
            </a:extLst>
          </p:cNvPr>
          <p:cNvSpPr txBox="1"/>
          <p:nvPr/>
        </p:nvSpPr>
        <p:spPr>
          <a:xfrm>
            <a:off x="1392973" y="1252796"/>
            <a:ext cx="385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 Column Density; Projected Stars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759AC-448C-9942-8355-F59415FC3D5F}"/>
              </a:ext>
            </a:extLst>
          </p:cNvPr>
          <p:cNvSpPr txBox="1"/>
          <p:nvPr/>
        </p:nvSpPr>
        <p:spPr>
          <a:xfrm>
            <a:off x="8205440" y="1252796"/>
            <a:ext cx="385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 Density Contours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90FE873-F6BA-8F45-94EF-FA2C6F6E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3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092F66-D653-6D48-90D3-BB45BC035188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9A7DC0-1E2E-5A4B-8C71-518B7CA884DB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9A090-A89C-2D4C-8E24-8E743E844DBB}"/>
              </a:ext>
            </a:extLst>
          </p:cNvPr>
          <p:cNvSpPr txBox="1"/>
          <p:nvPr/>
        </p:nvSpPr>
        <p:spPr>
          <a:xfrm>
            <a:off x="-25569" y="6340301"/>
            <a:ext cx="11024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Torch: Wall, McMillan, Mac Low, </a:t>
            </a:r>
            <a:r>
              <a:rPr lang="en-US" sz="1050" dirty="0" err="1"/>
              <a:t>Klessen</a:t>
            </a:r>
            <a:r>
              <a:rPr lang="en-US" sz="1050" dirty="0"/>
              <a:t>, and </a:t>
            </a:r>
            <a:r>
              <a:rPr lang="en-US" sz="1050" dirty="0" err="1"/>
              <a:t>Portegies</a:t>
            </a:r>
            <a:r>
              <a:rPr lang="en-US" sz="1050" dirty="0"/>
              <a:t> Zwart (2019); </a:t>
            </a:r>
          </a:p>
          <a:p>
            <a:r>
              <a:rPr lang="en-US" sz="1050" dirty="0"/>
              <a:t>Wall, Mac Low, McMillan, </a:t>
            </a:r>
            <a:r>
              <a:rPr lang="en-US" sz="1050" dirty="0" err="1"/>
              <a:t>Klessen</a:t>
            </a:r>
            <a:r>
              <a:rPr lang="en-US" sz="1050" dirty="0"/>
              <a:t>, </a:t>
            </a:r>
            <a:r>
              <a:rPr lang="en-US" sz="1050" dirty="0" err="1"/>
              <a:t>Portegies</a:t>
            </a:r>
            <a:r>
              <a:rPr lang="en-US" sz="1050" dirty="0"/>
              <a:t> Zwart, and Pellegrino (2020)</a:t>
            </a:r>
          </a:p>
        </p:txBody>
      </p:sp>
    </p:spTree>
    <p:extLst>
      <p:ext uri="{BB962C8B-B14F-4D97-AF65-F5344CB8AC3E}">
        <p14:creationId xmlns:p14="http://schemas.microsoft.com/office/powerpoint/2010/main" val="384934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8"/>
            <a:ext cx="12203153" cy="950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02" y="79554"/>
            <a:ext cx="10515600" cy="1325563"/>
          </a:xfrm>
        </p:spPr>
        <p:txBody>
          <a:bodyPr/>
          <a:lstStyle/>
          <a:p>
            <a:r>
              <a:rPr lang="en-US" dirty="0"/>
              <a:t>Early Forming Massive Stars</a:t>
            </a:r>
            <a:br>
              <a:rPr lang="en-US" dirty="0"/>
            </a:br>
            <a:r>
              <a:rPr lang="en-US" sz="2400" dirty="0"/>
              <a:t>Rapidly Unbind GMC Gas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529547A-AAC2-7B4C-A45E-1B09D3462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31" y="1384329"/>
            <a:ext cx="5575610" cy="5026189"/>
          </a:xfrm>
          <a:prstGeom prst="rect">
            <a:avLst/>
          </a:prstGeom>
        </p:spPr>
      </p:pic>
      <p:pic>
        <p:nvPicPr>
          <p:cNvPr id="12" name="Picture 11" descr="A picture containing text, display&#10;&#10;Description automatically generated">
            <a:extLst>
              <a:ext uri="{FF2B5EF4-FFF2-40B4-BE49-F238E27FC236}">
                <a16:creationId xmlns:a16="http://schemas.microsoft.com/office/drawing/2014/main" id="{3DB05CD5-BA71-574B-AF71-D84575F7B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078" y="1381318"/>
            <a:ext cx="5858102" cy="502920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DEA3994-E05C-C046-9BF5-EBA6E90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4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4FCC29-DD9A-CF45-BDCB-FDF9AC36AE59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293268-6D7D-844A-9866-D086FE1BBF4F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0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950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71831"/>
            <a:ext cx="10515600" cy="1325563"/>
          </a:xfrm>
        </p:spPr>
        <p:txBody>
          <a:bodyPr/>
          <a:lstStyle/>
          <a:p>
            <a:r>
              <a:rPr lang="en-US" dirty="0"/>
              <a:t>Early Forming Massive Stars</a:t>
            </a:r>
            <a:br>
              <a:rPr lang="en-US" dirty="0"/>
            </a:br>
            <a:r>
              <a:rPr lang="en-US" sz="2400" dirty="0"/>
              <a:t>Suppress Gas Accretion and Star Formation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35C9CCF-6589-B74E-86B6-B343A9311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39" y="1738926"/>
            <a:ext cx="5233641" cy="4778962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6EF7DB13-D8EF-9843-9106-937454DEF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103" y="1733118"/>
            <a:ext cx="5233641" cy="478477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842F9F-57DC-E44E-A110-C16DD0762D85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835072-B8D2-DF4F-8D69-0274C87E9748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F6BBC-9E87-DE41-B3C3-6ADF4D1F9D46}"/>
              </a:ext>
            </a:extLst>
          </p:cNvPr>
          <p:cNvSpPr txBox="1"/>
          <p:nvPr/>
        </p:nvSpPr>
        <p:spPr>
          <a:xfrm>
            <a:off x="1323082" y="1397394"/>
            <a:ext cx="47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 Mass Satisfying Jeans Criterion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39D61E-29A4-8441-B0AE-EB6B0CD30A52}"/>
              </a:ext>
            </a:extLst>
          </p:cNvPr>
          <p:cNvSpPr txBox="1"/>
          <p:nvPr/>
        </p:nvSpPr>
        <p:spPr>
          <a:xfrm>
            <a:off x="8260169" y="1412552"/>
            <a:ext cx="47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Stellar Mass</a:t>
            </a:r>
          </a:p>
        </p:txBody>
      </p:sp>
    </p:spTree>
    <p:extLst>
      <p:ext uri="{BB962C8B-B14F-4D97-AF65-F5344CB8AC3E}">
        <p14:creationId xmlns:p14="http://schemas.microsoft.com/office/powerpoint/2010/main" val="341572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9485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65968"/>
            <a:ext cx="10515600" cy="1325563"/>
          </a:xfrm>
        </p:spPr>
        <p:txBody>
          <a:bodyPr/>
          <a:lstStyle/>
          <a:p>
            <a:r>
              <a:rPr lang="en-US" dirty="0"/>
              <a:t>Early Forming Massive Stars</a:t>
            </a:r>
            <a:br>
              <a:rPr lang="en-US" dirty="0"/>
            </a:br>
            <a:r>
              <a:rPr lang="en-US" sz="2400" dirty="0"/>
              <a:t>Suppress Gas Accretion and Star Formation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C174D601-EF30-0E4A-A5BF-702DB536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4" y="1381318"/>
            <a:ext cx="5653639" cy="53057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CE409CD-A4D8-C648-BFB5-19E8D8C1A14B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88AF74-81D5-6D4D-8319-84C0D0A02B6A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31AF8-E21A-1B47-847D-B204669A7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798" y="2302532"/>
            <a:ext cx="37084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5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9394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71611"/>
            <a:ext cx="10515600" cy="1325563"/>
          </a:xfrm>
        </p:spPr>
        <p:txBody>
          <a:bodyPr/>
          <a:lstStyle/>
          <a:p>
            <a:r>
              <a:rPr lang="en-US" dirty="0"/>
              <a:t>Early Forming Massive Stars</a:t>
            </a:r>
            <a:br>
              <a:rPr lang="en-US" dirty="0"/>
            </a:br>
            <a:r>
              <a:rPr lang="en-US" sz="2400" dirty="0"/>
              <a:t>Promote Formation of Fragmented, Low Mass, Loosely Bound Clusters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769F15D-CC7E-BF42-B162-7DD0D2702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3" y="1347865"/>
            <a:ext cx="5521910" cy="53086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C2AC54-2063-AF4B-A30F-55301ACE5288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A8C2D9-D3A6-E846-A1F1-90A0265CFFD4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70661-6650-B444-8DA7-38D8ACF09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643" y="2917200"/>
            <a:ext cx="5710709" cy="15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0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9"/>
            <a:ext cx="12203153" cy="950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9" y="78868"/>
            <a:ext cx="10515600" cy="1325563"/>
          </a:xfrm>
        </p:spPr>
        <p:txBody>
          <a:bodyPr/>
          <a:lstStyle/>
          <a:p>
            <a:r>
              <a:rPr lang="en-US" dirty="0"/>
              <a:t>Early Forming Massive Stars</a:t>
            </a:r>
            <a:br>
              <a:rPr lang="en-US" dirty="0"/>
            </a:br>
            <a:r>
              <a:rPr lang="en-US" sz="2400" dirty="0"/>
              <a:t>Conclusions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4572000" y="-44504"/>
            <a:ext cx="162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Lewis et al. 2023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14595C-3CAC-2A42-8E06-D3EB6F3444B9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3A8EF-668D-194B-8D62-CED89F647CEB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16DFD3C-97D7-B94A-84AC-7F51E58B7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4" t="1296" r="14065" b="9064"/>
          <a:stretch/>
        </p:blipFill>
        <p:spPr>
          <a:xfrm>
            <a:off x="430426" y="2257347"/>
            <a:ext cx="3285074" cy="3260374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B1214DF3-11FD-7A45-A610-777E63C797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01" t="1459" b="10111"/>
          <a:stretch/>
        </p:blipFill>
        <p:spPr>
          <a:xfrm>
            <a:off x="4398674" y="2257346"/>
            <a:ext cx="3383496" cy="3260375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D8858E3E-E900-9542-BC9D-3E8A7ACB08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9" t="-1334" b="7855"/>
          <a:stretch/>
        </p:blipFill>
        <p:spPr>
          <a:xfrm>
            <a:off x="8476502" y="2162432"/>
            <a:ext cx="3419207" cy="34010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461524-DACA-F246-A71D-6453CE0EC1C6}"/>
              </a:ext>
            </a:extLst>
          </p:cNvPr>
          <p:cNvSpPr txBox="1"/>
          <p:nvPr/>
        </p:nvSpPr>
        <p:spPr>
          <a:xfrm>
            <a:off x="530311" y="1793100"/>
            <a:ext cx="308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 Disruption and Unbinding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5B65C4-CB0F-8A4F-851A-3778EB98EE71}"/>
              </a:ext>
            </a:extLst>
          </p:cNvPr>
          <p:cNvSpPr txBox="1"/>
          <p:nvPr/>
        </p:nvSpPr>
        <p:spPr>
          <a:xfrm>
            <a:off x="4547770" y="1567857"/>
            <a:ext cx="308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 Formation Rate and Cumulative Star Suppression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B5450-0CE1-934D-8810-9816BF3B5865}"/>
              </a:ext>
            </a:extLst>
          </p:cNvPr>
          <p:cNvSpPr txBox="1"/>
          <p:nvPr/>
        </p:nvSpPr>
        <p:spPr>
          <a:xfrm>
            <a:off x="8610600" y="1795731"/>
            <a:ext cx="308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Assembly Disruption</a:t>
            </a:r>
          </a:p>
        </p:txBody>
      </p:sp>
    </p:spTree>
    <p:extLst>
      <p:ext uri="{BB962C8B-B14F-4D97-AF65-F5344CB8AC3E}">
        <p14:creationId xmlns:p14="http://schemas.microsoft.com/office/powerpoint/2010/main" val="330285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EBB5C-E546-2646-94D2-4510ECAD4750}"/>
              </a:ext>
            </a:extLst>
          </p:cNvPr>
          <p:cNvSpPr/>
          <p:nvPr/>
        </p:nvSpPr>
        <p:spPr>
          <a:xfrm>
            <a:off x="-11153" y="266848"/>
            <a:ext cx="12203153" cy="9509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0C32C-AAC7-6142-9FA0-038C3475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24" y="79554"/>
            <a:ext cx="125506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Pursuit of a Self-Consistent Star Formation Simulation</a:t>
            </a:r>
            <a:br>
              <a:rPr lang="en-US" dirty="0"/>
            </a:br>
            <a:r>
              <a:rPr lang="en-US" sz="2700" dirty="0"/>
              <a:t>Using the Torch computational framework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F4A2D5-CE72-0C49-976D-B7BBDEE4141D}"/>
              </a:ext>
            </a:extLst>
          </p:cNvPr>
          <p:cNvSpPr/>
          <p:nvPr/>
        </p:nvSpPr>
        <p:spPr>
          <a:xfrm>
            <a:off x="-11152" y="-11151"/>
            <a:ext cx="12203151" cy="2718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5DA4-C124-6140-A64E-FA64FBD3EA33}"/>
              </a:ext>
            </a:extLst>
          </p:cNvPr>
          <p:cNvSpPr/>
          <p:nvPr/>
        </p:nvSpPr>
        <p:spPr>
          <a:xfrm>
            <a:off x="6096000" y="-11151"/>
            <a:ext cx="6095999" cy="2718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C0C0D-A014-3A40-B55A-0110A325562C}"/>
              </a:ext>
            </a:extLst>
          </p:cNvPr>
          <p:cNvSpPr txBox="1"/>
          <p:nvPr/>
        </p:nvSpPr>
        <p:spPr>
          <a:xfrm>
            <a:off x="5185317" y="-44504"/>
            <a:ext cx="101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VorAMR</a:t>
            </a:r>
            <a:endParaRPr lang="en-US" sz="16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4B6988-1446-CE48-805B-86DE5C75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4944-1CC5-1C47-81B3-697EFA724E7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9E71BD6-E045-A442-AC4E-B03BA77E7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97" y="1739590"/>
            <a:ext cx="10490606" cy="42213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D1A55C-9B2B-2744-AC88-BB10EE098B77}"/>
              </a:ext>
            </a:extLst>
          </p:cNvPr>
          <p:cNvSpPr/>
          <p:nvPr/>
        </p:nvSpPr>
        <p:spPr>
          <a:xfrm>
            <a:off x="-11153" y="6721475"/>
            <a:ext cx="12203151" cy="141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C97454-4443-894D-81C2-91B9D6089249}"/>
              </a:ext>
            </a:extLst>
          </p:cNvPr>
          <p:cNvSpPr/>
          <p:nvPr/>
        </p:nvSpPr>
        <p:spPr>
          <a:xfrm>
            <a:off x="6095999" y="6721475"/>
            <a:ext cx="6095999" cy="14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B43D3-EAC6-3D48-B434-B8DA0B735DB0}"/>
              </a:ext>
            </a:extLst>
          </p:cNvPr>
          <p:cNvSpPr txBox="1"/>
          <p:nvPr/>
        </p:nvSpPr>
        <p:spPr>
          <a:xfrm>
            <a:off x="838200" y="5965512"/>
            <a:ext cx="1102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from: Li, </a:t>
            </a:r>
            <a:r>
              <a:rPr lang="en-US" sz="1200" dirty="0" err="1"/>
              <a:t>Vogelsberger</a:t>
            </a:r>
            <a:r>
              <a:rPr lang="en-US" sz="1200" dirty="0"/>
              <a:t>, </a:t>
            </a:r>
            <a:r>
              <a:rPr lang="en-US" sz="1200" dirty="0" err="1"/>
              <a:t>Marinacci</a:t>
            </a:r>
            <a:r>
              <a:rPr lang="en-US" sz="1200" dirty="0"/>
              <a:t>, Sales, and Torrey (2020)</a:t>
            </a:r>
          </a:p>
          <a:p>
            <a:r>
              <a:rPr lang="en-US" sz="1200" dirty="0"/>
              <a:t>Using AREPO (</a:t>
            </a:r>
            <a:r>
              <a:rPr lang="en-US" sz="1200" dirty="0" err="1"/>
              <a:t>Springel</a:t>
            </a:r>
            <a:r>
              <a:rPr lang="en-US" sz="1200" dirty="0"/>
              <a:t> 2010) with SMUGGLE (</a:t>
            </a:r>
            <a:r>
              <a:rPr lang="en-US" sz="1200" dirty="0" err="1"/>
              <a:t>Marinacci</a:t>
            </a:r>
            <a:r>
              <a:rPr lang="en-US" sz="1200" dirty="0"/>
              <a:t>, Sales, </a:t>
            </a:r>
            <a:r>
              <a:rPr lang="en-US" sz="1200" dirty="0" err="1"/>
              <a:t>Vogelsberger</a:t>
            </a:r>
            <a:r>
              <a:rPr lang="en-US" sz="1200" dirty="0"/>
              <a:t>, Torrey, and </a:t>
            </a:r>
            <a:r>
              <a:rPr lang="en-US" sz="1200" dirty="0" err="1"/>
              <a:t>Springel</a:t>
            </a:r>
            <a:r>
              <a:rPr lang="en-US" sz="1200" dirty="0"/>
              <a:t> 2019)</a:t>
            </a:r>
          </a:p>
        </p:txBody>
      </p:sp>
    </p:spTree>
    <p:extLst>
      <p:ext uri="{BB962C8B-B14F-4D97-AF65-F5344CB8AC3E}">
        <p14:creationId xmlns:p14="http://schemas.microsoft.com/office/powerpoint/2010/main" val="411363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1021</Words>
  <Application>Microsoft Macintosh PowerPoint</Application>
  <PresentationFormat>Widescreen</PresentationFormat>
  <Paragraphs>131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Star Cluster Formation:   The Effects of Early Forming Massive Stars and  Building a Bridge Between Voronoi Mesh and Block-Structured Codes</vt:lpstr>
      <vt:lpstr>PowerPoint Presentation</vt:lpstr>
      <vt:lpstr>Early Forming Massive Stars Comparing Four Torch Simulations</vt:lpstr>
      <vt:lpstr>Early Forming Massive Stars Rapidly Unbind GMC Gas</vt:lpstr>
      <vt:lpstr>Early Forming Massive Stars Suppress Gas Accretion and Star Formation</vt:lpstr>
      <vt:lpstr>Early Forming Massive Stars Suppress Gas Accretion and Star Formation</vt:lpstr>
      <vt:lpstr>Early Forming Massive Stars Promote Formation of Fragmented, Low Mass, Loosely Bound Clusters</vt:lpstr>
      <vt:lpstr>Early Forming Massive Stars Conclusions</vt:lpstr>
      <vt:lpstr>In Pursuit of a Self-Consistent Star Formation Simulation Using the Torch computational framework</vt:lpstr>
      <vt:lpstr>In Pursuit of a Self-Consistent Star Formation Simulation The kinds of clouds we want</vt:lpstr>
      <vt:lpstr>In Pursuit of a Self-Consistent Star Formation Simulation Self-consistent clouds</vt:lpstr>
      <vt:lpstr>In Pursuit of a Self-Consistent Star Formation Simulation The Logic of VorAMR</vt:lpstr>
      <vt:lpstr>In Pursuit of a Self-Consistent Star Formation Simulation VorAMR in action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Cluster Formation:   The Effects of Early Forming Massive Stars and  Building a Bridge Between Voronoi Mesh and Block-Structured Codes</dc:title>
  <dc:creator>Lewis,Sean</dc:creator>
  <cp:lastModifiedBy>Lewis,Sean</cp:lastModifiedBy>
  <cp:revision>24</cp:revision>
  <dcterms:created xsi:type="dcterms:W3CDTF">2023-01-07T05:28:03Z</dcterms:created>
  <dcterms:modified xsi:type="dcterms:W3CDTF">2023-01-09T02:08:00Z</dcterms:modified>
</cp:coreProperties>
</file>