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077"/>
  </p:normalViewPr>
  <p:slideViewPr>
    <p:cSldViewPr snapToGrid="0" snapToObjects="1">
      <p:cViewPr varScale="1">
        <p:scale>
          <a:sx n="89" d="100"/>
          <a:sy n="89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8AC3-9326-1C4A-AF0F-BBBEA703B16C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13AB-446C-CB43-B9B7-3A1483D0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 the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SFR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of massive star clusters; promoting the formation of spatially separate and more loosely bound subclusters.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70-13B8-5D44-88F8-697CF766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1D85-E8A1-564D-AA1A-AA085DE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A87-A190-BF4D-9BE0-409AB96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267-431D-C447-84BA-72430283092E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B09-9FE4-8242-85C5-C2E0B23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6AF9-D62C-7048-AD0A-0FBB6F5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F2E-D293-2246-BCDF-9552225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D758-4BDD-EF41-97A3-97F2306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A26-871E-F845-8EB6-1E7F987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6060-EF10-F349-951D-5B007FB69394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08BC-3B00-8649-B2B2-585F8A5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56-6C39-E041-94AA-4BF3EB4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32FE-31FB-EA46-8EFB-AC3D408BC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0ECD-5B90-4C41-82AC-0976E94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444C-1113-8E4B-9F5D-A7C201C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B20-48A1-AD46-AF55-42980C42CD13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1DBA-3371-0242-84E0-72473931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F1-B9A9-5C4C-87B3-35AB7A5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236-FC07-9045-9E21-828BB66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8C9-9AD7-A94D-95CB-22BC69A1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C76-FEBF-884D-AFF4-5E570E99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EB10-E69F-7748-9610-B39F7E1EC33A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F64F-BFB9-A84D-81FE-DD22AC96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C0F0-0AEB-8945-86C4-B2CF132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15-D903-3D47-8F08-A5D22A4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932-1596-2C45-9FF1-7589E9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6F0-5815-6748-836E-8BAF64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974-FF7B-6743-8B98-F3271508E92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DCB-F8EB-7B4F-95AA-34831EF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C097-E913-A447-9603-AE70D29C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74E-0759-2840-A6B1-9E0D881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E4BC-FA0A-244E-AE7C-00402BF9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E162-4013-9446-B947-1B28BDC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45FF-3DB8-1947-8FA0-B7D8692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91E-9A17-1E41-A38A-F481B6C9D1EB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FF31-97D2-2145-88A5-CD4CFFD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720-9ED3-AF48-9779-6DBE690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AB79-74C5-5248-AFE7-15882C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1A87-A80F-C540-8B1D-3C32043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965D-3C02-8D43-A9D2-3B5EA476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3C95B-D110-F141-9667-4479D59A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6DCE-A4C8-9044-B5C7-46E1D0A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AC19-09FC-BF45-9B7B-88A5C51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16CF-1770-594B-8DA4-4EBCB23A1AA3}" type="datetime1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85-2A66-B14F-8DB7-A43AD4C5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4F5C-B7E3-A642-91F7-C7691354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033-E64E-A44F-8827-CCB8D8D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2CE7-C3B6-CC4D-B390-5BBAB77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A4F-D3B3-8444-80F6-C95525C5DB98}" type="datetime1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11CC-2CB7-EC4B-A82E-C0727CC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F80F-BABB-D646-B607-2FB7215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578F-C8F8-9A49-9F29-94219E4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025F-8FB5-924A-8C6B-42A56A7B3427}" type="datetime1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8F66-5E65-1B4E-BA19-7EAA53A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AD-1919-C045-91D1-D121759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F16-723D-7647-8145-8B64AEF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2181-7E50-2349-AF3D-C18B3AC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EA30-02AF-3E4C-9C63-177D5E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4157-2EE2-284E-915C-E7E681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08F-BA72-CF44-B085-4A684C5BEA35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36ED-2005-9D48-8823-BB11FAD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4149-B6D1-F244-AC50-7756CD4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4C3-3D30-7A4A-8D58-86E2A798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FB2D-31DC-CC47-B70C-C5968D25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536C-B1FE-0C41-92E5-D845FE32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0435-0150-A047-A428-E674392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E61-535D-024F-8EBA-7944B9F3F233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8A50-551F-944E-A62C-6281002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B631-DE96-2543-9BA7-54F4A68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48F9-EDD7-3547-80CF-06FF1A5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C20-FF2A-F846-95AC-A99B93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549B-71D5-3943-B1AA-EB9DBC48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BB2A-6713-EC42-8A0B-02435C2FE5F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2AA0-7AE0-A64F-95DD-2B6ABBB6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B38C-D4A2-284F-A84B-C52E928E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7B729150-909B-374E-B64D-8AE1A44C6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-1" t="17640" r="891" b="6968"/>
          <a:stretch/>
        </p:blipFill>
        <p:spPr>
          <a:xfrm>
            <a:off x="-115370" y="-1044895"/>
            <a:ext cx="12411583" cy="894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0D5BE-696C-D747-AD7E-4ECF5E4A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9" y="985838"/>
            <a:ext cx="10746059" cy="28669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dirty="0"/>
              <a:t>Star Cluster Formation: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Effects of Early Forming Massive Stars and </a:t>
            </a:r>
            <a:br>
              <a:rPr lang="en-US" sz="4000" dirty="0"/>
            </a:br>
            <a:r>
              <a:rPr lang="en-US" sz="4000" dirty="0"/>
              <a:t>Building a Bridge Between Voronoi Mesh and Block-Structured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E333-D167-4F47-9506-6C79CEE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22" y="4700588"/>
            <a:ext cx="9144000" cy="714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u="sng" dirty="0"/>
              <a:t>Sean C. Lewis</a:t>
            </a:r>
            <a:r>
              <a:rPr lang="en-US" sz="1800" dirty="0"/>
              <a:t>, Stephen McMillan, Mordecai-Mark Mac Low, Claude Cournoyer-Cloutier, </a:t>
            </a:r>
          </a:p>
          <a:p>
            <a:r>
              <a:rPr lang="en-US" sz="1800" dirty="0"/>
              <a:t>Brooke </a:t>
            </a:r>
            <a:r>
              <a:rPr lang="en-US" sz="1800" dirty="0" err="1"/>
              <a:t>Polak</a:t>
            </a:r>
            <a:r>
              <a:rPr lang="en-US" sz="1800" dirty="0"/>
              <a:t>, Aaron Tran, </a:t>
            </a:r>
            <a:r>
              <a:rPr lang="en-US" sz="1800" dirty="0" err="1"/>
              <a:t>Martijn</a:t>
            </a:r>
            <a:r>
              <a:rPr lang="en-US" sz="1800" dirty="0"/>
              <a:t> Wilhelm, Alison Sills, Ralf </a:t>
            </a:r>
            <a:r>
              <a:rPr lang="en-US" sz="1800" dirty="0" err="1"/>
              <a:t>Klessen</a:t>
            </a:r>
            <a:r>
              <a:rPr lang="en-US" sz="1800" dirty="0"/>
              <a:t>, Joshua 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A1E5-79A1-E846-A762-2840649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85287-BE06-BB4D-8CB8-EB7279933F3F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5D75E-06B5-C147-ADB5-B27FF510990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A0514-E37F-534C-851B-09823B6FFBB3}"/>
              </a:ext>
            </a:extLst>
          </p:cNvPr>
          <p:cNvSpPr/>
          <p:nvPr/>
        </p:nvSpPr>
        <p:spPr>
          <a:xfrm>
            <a:off x="-11153" y="-5000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3912D-A3E6-5A40-83E2-E496FB957921}"/>
              </a:ext>
            </a:extLst>
          </p:cNvPr>
          <p:cNvSpPr/>
          <p:nvPr/>
        </p:nvSpPr>
        <p:spPr>
          <a:xfrm>
            <a:off x="6095999" y="-5000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AE7A0448-B863-4349-8D9F-738657B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0"/>
          <a:stretch/>
        </p:blipFill>
        <p:spPr>
          <a:xfrm>
            <a:off x="6623663" y="1636355"/>
            <a:ext cx="3820077" cy="406360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742EA3FF-CEE3-0647-8174-CBC80689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4"/>
          <a:stretch/>
        </p:blipFill>
        <p:spPr>
          <a:xfrm>
            <a:off x="1748262" y="1592412"/>
            <a:ext cx="3820077" cy="4107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14B63-4E88-3547-890E-A3349E40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12"/>
            <a:ext cx="12192000" cy="4769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FAF8F3-5171-9F47-BCDF-45B5DBD589FE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64587-9497-8A45-97F0-D9D76FFC95E1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FBD3F-3F6C-8247-B1D3-CD25765E9C47}"/>
              </a:ext>
            </a:extLst>
          </p:cNvPr>
          <p:cNvSpPr txBox="1"/>
          <p:nvPr/>
        </p:nvSpPr>
        <p:spPr>
          <a:xfrm>
            <a:off x="-11153" y="628323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FLASH: Fryxell et al. (2000) with FERVENT: </a:t>
            </a:r>
            <a:r>
              <a:rPr lang="en-US" sz="1100" dirty="0" err="1"/>
              <a:t>Baczynski</a:t>
            </a:r>
            <a:r>
              <a:rPr lang="en-US" sz="1100" dirty="0"/>
              <a:t>, Glover, and </a:t>
            </a:r>
            <a:r>
              <a:rPr lang="en-US" sz="1100" dirty="0" err="1"/>
              <a:t>Klessen</a:t>
            </a:r>
            <a:r>
              <a:rPr lang="en-US" sz="1100" dirty="0"/>
              <a:t> (2015)</a:t>
            </a:r>
          </a:p>
          <a:p>
            <a:r>
              <a:rPr lang="en-US" sz="1100" dirty="0"/>
              <a:t>AMUSE: </a:t>
            </a:r>
            <a:r>
              <a:rPr lang="en-US" sz="1100" dirty="0" err="1"/>
              <a:t>Portegies</a:t>
            </a:r>
            <a:r>
              <a:rPr lang="en-US" sz="1100" dirty="0"/>
              <a:t> Zwart et al. (2009, 2013); </a:t>
            </a:r>
            <a:r>
              <a:rPr lang="en-US" sz="1100" dirty="0" err="1"/>
              <a:t>Pelupessy</a:t>
            </a:r>
            <a:r>
              <a:rPr lang="en-US" sz="1100" dirty="0"/>
              <a:t> et al. (2013); </a:t>
            </a:r>
            <a:r>
              <a:rPr lang="en-US" sz="1100" dirty="0" err="1"/>
              <a:t>Portegies</a:t>
            </a:r>
            <a:r>
              <a:rPr lang="en-US" sz="1100" dirty="0"/>
              <a:t> Zwart &amp; McMillan (2019)</a:t>
            </a:r>
          </a:p>
        </p:txBody>
      </p:sp>
    </p:spTree>
    <p:extLst>
      <p:ext uri="{BB962C8B-B14F-4D97-AF65-F5344CB8AC3E}">
        <p14:creationId xmlns:p14="http://schemas.microsoft.com/office/powerpoint/2010/main" val="23946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BA219-A213-6A45-9369-8360C9B2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24" y="2057192"/>
            <a:ext cx="3832351" cy="373902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BBCCF4C-CC6C-B542-BE19-77C464B2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7" y="2057192"/>
            <a:ext cx="3785255" cy="3739022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BBD64B-7DA0-404A-8CB0-2232F39F5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" y="2111660"/>
            <a:ext cx="3879560" cy="3630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47ADEA-6366-7F47-AE7F-8FBE93AA1FDE}"/>
              </a:ext>
            </a:extLst>
          </p:cNvPr>
          <p:cNvSpPr txBox="1"/>
          <p:nvPr/>
        </p:nvSpPr>
        <p:spPr>
          <a:xfrm>
            <a:off x="1148576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AREPO Voronoi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51A8-7609-9043-B759-DF7F2E2BFD73}"/>
              </a:ext>
            </a:extLst>
          </p:cNvPr>
          <p:cNvSpPr txBox="1"/>
          <p:nvPr/>
        </p:nvSpPr>
        <p:spPr>
          <a:xfrm>
            <a:off x="5392397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AMR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A763F-75C0-7247-8D7A-ECBE4C11AFB8}"/>
              </a:ext>
            </a:extLst>
          </p:cNvPr>
          <p:cNvSpPr txBox="1"/>
          <p:nvPr/>
        </p:nvSpPr>
        <p:spPr>
          <a:xfrm>
            <a:off x="8801176" y="1742328"/>
            <a:ext cx="30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Populated FLASH AMR Grid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942703" y="-44504"/>
            <a:ext cx="125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2736-86F8-DF40-B714-0CC039DE60A9}"/>
              </a:ext>
            </a:extLst>
          </p:cNvPr>
          <p:cNvSpPr txBox="1"/>
          <p:nvPr/>
        </p:nvSpPr>
        <p:spPr>
          <a:xfrm>
            <a:off x="6541245" y="1548209"/>
            <a:ext cx="53504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Forming Massive Stars…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disrupt the natal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the star formation rate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process of massive star clusters, instead promoting the formation of spatially separate and more loosely bound 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305CF-0948-B142-84A7-160852958B73}"/>
              </a:ext>
            </a:extLst>
          </p:cNvPr>
          <p:cNvCxnSpPr>
            <a:cxnSpLocks/>
          </p:cNvCxnSpPr>
          <p:nvPr/>
        </p:nvCxnSpPr>
        <p:spPr>
          <a:xfrm flipH="1">
            <a:off x="6090422" y="1339015"/>
            <a:ext cx="2" cy="50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63EDC-8D1B-4548-A2F5-61DEB7F59EBC}"/>
              </a:ext>
            </a:extLst>
          </p:cNvPr>
          <p:cNvSpPr txBox="1"/>
          <p:nvPr/>
        </p:nvSpPr>
        <p:spPr>
          <a:xfrm>
            <a:off x="434093" y="1548209"/>
            <a:ext cx="5350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VorAMR</a:t>
            </a:r>
            <a:r>
              <a:rPr lang="en-US" sz="2400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novel way to visualize Voronoi mesh-based hydrodynamical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critical linkage in the star cluster simulation pipeline which will allow </a:t>
            </a:r>
            <a:r>
              <a:rPr lang="en-US" b="1" i="1" dirty="0"/>
              <a:t>Torch</a:t>
            </a:r>
            <a:r>
              <a:rPr lang="en-US" dirty="0"/>
              <a:t> to use realistic GMC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avenue for increased collaboration between research groups using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5E3B-7164-7443-BAD7-30EA80A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76803-D30D-C94B-8725-C75DEE6C2AED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F34B2-CEE3-C947-8CDB-96604CC1AB82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13A74C7D-955F-4044-A2A3-56A9F7A95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7640" r="891" b="6968"/>
          <a:stretch/>
        </p:blipFill>
        <p:spPr>
          <a:xfrm>
            <a:off x="1777081" y="254400"/>
            <a:ext cx="8626681" cy="6219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A9BE4-4DD8-FD48-902D-0CEB8693DEB2}"/>
              </a:ext>
            </a:extLst>
          </p:cNvPr>
          <p:cNvSpPr txBox="1"/>
          <p:nvPr/>
        </p:nvSpPr>
        <p:spPr>
          <a:xfrm>
            <a:off x="1702939" y="6471380"/>
            <a:ext cx="235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NASA, ESA, Hubble Heritage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F1C9F-41AD-CF40-AA29-C1BA7993B207}"/>
              </a:ext>
            </a:extLst>
          </p:cNvPr>
          <p:cNvSpPr/>
          <p:nvPr/>
        </p:nvSpPr>
        <p:spPr>
          <a:xfrm>
            <a:off x="-11151" y="-12173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B237A-D90F-7442-BBA6-C648ED335191}"/>
              </a:ext>
            </a:extLst>
          </p:cNvPr>
          <p:cNvSpPr/>
          <p:nvPr/>
        </p:nvSpPr>
        <p:spPr>
          <a:xfrm>
            <a:off x="6096001" y="-12173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542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Comparing Four </a:t>
            </a:r>
            <a:r>
              <a:rPr lang="en-US" sz="2400" b="1" i="1" dirty="0"/>
              <a:t>Torch</a:t>
            </a:r>
            <a:r>
              <a:rPr lang="en-US" sz="2400" dirty="0"/>
              <a:t> Simulations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F00C8C-D281-3F49-989B-24A9B7DA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7" y="1564194"/>
            <a:ext cx="5665571" cy="4855090"/>
          </a:xfrm>
          <a:prstGeom prst="rect">
            <a:avLst/>
          </a:prstGeom>
        </p:spPr>
      </p:pic>
      <p:pic>
        <p:nvPicPr>
          <p:cNvPr id="7" name="Picture 6" descr="A picture containing tree, colorful, vegetable&#10;&#10;Description automatically generated">
            <a:extLst>
              <a:ext uri="{FF2B5EF4-FFF2-40B4-BE49-F238E27FC236}">
                <a16:creationId xmlns:a16="http://schemas.microsoft.com/office/drawing/2014/main" id="{0FF7629A-FCE1-864E-B39D-0F0B0066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44" y="1604700"/>
            <a:ext cx="4372122" cy="4383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0"/>
            <a:ext cx="6096000" cy="260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DBE1-DBD1-E045-8D0A-BE4C82C283C6}"/>
              </a:ext>
            </a:extLst>
          </p:cNvPr>
          <p:cNvSpPr txBox="1"/>
          <p:nvPr/>
        </p:nvSpPr>
        <p:spPr>
          <a:xfrm>
            <a:off x="1392973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Column Density; Projected Stars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59AC-448C-9942-8355-F59415FC3D5F}"/>
              </a:ext>
            </a:extLst>
          </p:cNvPr>
          <p:cNvSpPr txBox="1"/>
          <p:nvPr/>
        </p:nvSpPr>
        <p:spPr>
          <a:xfrm>
            <a:off x="8205440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Density Contours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0FE873-F6BA-8F45-94EF-FA2C6F6E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92F66-D653-6D48-90D3-BB45BC0351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A7DC0-1E2E-5A4B-8C71-518B7CA884D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9A090-A89C-2D4C-8E24-8E743E844DBB}"/>
              </a:ext>
            </a:extLst>
          </p:cNvPr>
          <p:cNvSpPr txBox="1"/>
          <p:nvPr/>
        </p:nvSpPr>
        <p:spPr>
          <a:xfrm>
            <a:off x="-25569" y="634030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Torch: Wall, McMillan, Mac Low, </a:t>
            </a:r>
            <a:r>
              <a:rPr lang="en-US" sz="1050" dirty="0" err="1"/>
              <a:t>Klessen</a:t>
            </a:r>
            <a:r>
              <a:rPr lang="en-US" sz="1050" dirty="0"/>
              <a:t>, and </a:t>
            </a:r>
            <a:r>
              <a:rPr lang="en-US" sz="1050" dirty="0" err="1"/>
              <a:t>Portegies</a:t>
            </a:r>
            <a:r>
              <a:rPr lang="en-US" sz="1050" dirty="0"/>
              <a:t> Zwart (2019); </a:t>
            </a:r>
          </a:p>
          <a:p>
            <a:r>
              <a:rPr lang="en-US" sz="1050" dirty="0"/>
              <a:t>Wall, Mac Low, McMillan, </a:t>
            </a:r>
            <a:r>
              <a:rPr lang="en-US" sz="1050" dirty="0" err="1"/>
              <a:t>Klessen</a:t>
            </a:r>
            <a:r>
              <a:rPr lang="en-US" sz="1050" dirty="0"/>
              <a:t>, </a:t>
            </a:r>
            <a:r>
              <a:rPr lang="en-US" sz="1050" dirty="0" err="1"/>
              <a:t>Portegies</a:t>
            </a:r>
            <a:r>
              <a:rPr lang="en-US" sz="1050" dirty="0"/>
              <a:t> Zwart, and Pellegrino (2020)</a:t>
            </a:r>
          </a:p>
        </p:txBody>
      </p:sp>
    </p:spTree>
    <p:extLst>
      <p:ext uri="{BB962C8B-B14F-4D97-AF65-F5344CB8AC3E}">
        <p14:creationId xmlns:p14="http://schemas.microsoft.com/office/powerpoint/2010/main" val="38493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" y="79554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Rapidly Unbind GMC Gas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9547A-AAC2-7B4C-A45E-1B09D346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1" y="1384329"/>
            <a:ext cx="5575610" cy="5026189"/>
          </a:xfrm>
          <a:prstGeom prst="rect">
            <a:avLst/>
          </a:prstGeom>
        </p:spPr>
      </p:pic>
      <p:pic>
        <p:nvPicPr>
          <p:cNvPr id="12" name="Picture 11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3DB05CD5-BA71-574B-AF71-D84575F7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381318"/>
            <a:ext cx="5858102" cy="5029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EA3994-E05C-C046-9BF5-EBA6E90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FCC29-DD9A-CF45-BDCB-FDF9AC36AE5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93268-6D7D-844A-9866-D086FE1BBF4F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83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5C9CCF-6589-B74E-86B6-B343A931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" y="1455234"/>
            <a:ext cx="5544324" cy="506265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EF7DB13-D8EF-9843-9106-937454DE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449081"/>
            <a:ext cx="5544324" cy="506880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2F9F-57DC-E44E-A110-C16DD0762D8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35072-B8D2-DF4F-8D69-0274C87E9748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48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65968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174D601-EF30-0E4A-A5BF-702DB536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4" y="1381318"/>
            <a:ext cx="5653639" cy="53057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409CD-A4D8-C648-BFB5-19E8D8C1A14B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8AF74-81D5-6D4D-8319-84C0D0A02B6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1AF8-E21A-1B47-847D-B204669A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98" y="2302532"/>
            <a:ext cx="370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394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61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Promote Formation of Fragmented, Low Mass, Loosely Bound Clusters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769F15D-CC7E-BF42-B162-7DD0D270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3" y="1347865"/>
            <a:ext cx="5521910" cy="53086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2AC54-2063-AF4B-A30F-55301ACE52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8C2D9-D3A6-E846-A1F1-90A0265CFFD4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70661-6650-B444-8DA7-38D8ACF0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43" y="2917200"/>
            <a:ext cx="5710709" cy="1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93156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Conclusions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595C-3CAC-2A42-8E06-D3EB6F3444B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3A8EF-668D-194B-8D62-CED89F647CE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6DFD3C-97D7-B94A-84AC-7F51E58B7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4" t="1296" r="14065" b="9064"/>
          <a:stretch/>
        </p:blipFill>
        <p:spPr>
          <a:xfrm>
            <a:off x="430426" y="2257347"/>
            <a:ext cx="3285074" cy="326037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1214DF3-11FD-7A45-A610-777E63C79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1" t="1459" b="10111"/>
          <a:stretch/>
        </p:blipFill>
        <p:spPr>
          <a:xfrm>
            <a:off x="4398674" y="2257346"/>
            <a:ext cx="3383496" cy="32603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8858E3E-E900-9542-BC9D-3E8A7ACB0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9" t="-1334" b="7855"/>
          <a:stretch/>
        </p:blipFill>
        <p:spPr>
          <a:xfrm>
            <a:off x="8476502" y="2162432"/>
            <a:ext cx="3419207" cy="3401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61524-DACA-F246-A71D-6453CE0EC1C6}"/>
              </a:ext>
            </a:extLst>
          </p:cNvPr>
          <p:cNvSpPr txBox="1"/>
          <p:nvPr/>
        </p:nvSpPr>
        <p:spPr>
          <a:xfrm>
            <a:off x="530311" y="1793100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Disruption and Unbinding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B65C4-CB0F-8A4F-851A-3778EB98EE71}"/>
              </a:ext>
            </a:extLst>
          </p:cNvPr>
          <p:cNvSpPr txBox="1"/>
          <p:nvPr/>
        </p:nvSpPr>
        <p:spPr>
          <a:xfrm>
            <a:off x="4547770" y="1567857"/>
            <a:ext cx="308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 Formation Rate and Cumulative Star Suppression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B5450-0CE1-934D-8810-9816BF3B5865}"/>
              </a:ext>
            </a:extLst>
          </p:cNvPr>
          <p:cNvSpPr txBox="1"/>
          <p:nvPr/>
        </p:nvSpPr>
        <p:spPr>
          <a:xfrm>
            <a:off x="8610600" y="1795731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Assembly Disruption</a:t>
            </a:r>
          </a:p>
        </p:txBody>
      </p:sp>
    </p:spTree>
    <p:extLst>
      <p:ext uri="{BB962C8B-B14F-4D97-AF65-F5344CB8AC3E}">
        <p14:creationId xmlns:p14="http://schemas.microsoft.com/office/powerpoint/2010/main" val="33028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E71BD6-E045-A442-AC4E-B03BA77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7" y="1739590"/>
            <a:ext cx="10490606" cy="4221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D1A55C-9B2B-2744-AC88-BB10EE098B77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97454-4443-894D-81C2-91B9D6089249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43D3-EAC6-3D48-B434-B8DA0B735DB0}"/>
              </a:ext>
            </a:extLst>
          </p:cNvPr>
          <p:cNvSpPr txBox="1"/>
          <p:nvPr/>
        </p:nvSpPr>
        <p:spPr>
          <a:xfrm>
            <a:off x="838200" y="5965512"/>
            <a:ext cx="110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from: Li, </a:t>
            </a:r>
            <a:r>
              <a:rPr lang="en-US" sz="1200" dirty="0" err="1"/>
              <a:t>Vogelsberger</a:t>
            </a:r>
            <a:r>
              <a:rPr lang="en-US" sz="1200" dirty="0"/>
              <a:t>, </a:t>
            </a:r>
            <a:r>
              <a:rPr lang="en-US" sz="1200" dirty="0" err="1"/>
              <a:t>Marinacci</a:t>
            </a:r>
            <a:r>
              <a:rPr lang="en-US" sz="1200" dirty="0"/>
              <a:t>, Sales, and Torrey (2020)</a:t>
            </a:r>
          </a:p>
          <a:p>
            <a:r>
              <a:rPr lang="en-US" sz="1200" dirty="0"/>
              <a:t>Using AREPO (</a:t>
            </a:r>
            <a:r>
              <a:rPr lang="en-US" sz="1200" dirty="0" err="1"/>
              <a:t>Springel</a:t>
            </a:r>
            <a:r>
              <a:rPr lang="en-US" sz="1200" dirty="0"/>
              <a:t> 2010) with SMUGGLE (</a:t>
            </a:r>
            <a:r>
              <a:rPr lang="en-US" sz="1200" dirty="0" err="1"/>
              <a:t>Marinacci</a:t>
            </a:r>
            <a:r>
              <a:rPr lang="en-US" sz="1200" dirty="0"/>
              <a:t>, Sales, </a:t>
            </a:r>
            <a:r>
              <a:rPr lang="en-US" sz="1200" dirty="0" err="1"/>
              <a:t>Vogelsberger</a:t>
            </a:r>
            <a:r>
              <a:rPr lang="en-US" sz="1200" dirty="0"/>
              <a:t>, Torrey, and </a:t>
            </a:r>
            <a:r>
              <a:rPr lang="en-US" sz="1200" dirty="0" err="1"/>
              <a:t>Springel</a:t>
            </a:r>
            <a:r>
              <a:rPr lang="en-US" sz="1200" dirty="0"/>
              <a:t> 2019)</a:t>
            </a:r>
          </a:p>
        </p:txBody>
      </p:sp>
    </p:spTree>
    <p:extLst>
      <p:ext uri="{BB962C8B-B14F-4D97-AF65-F5344CB8AC3E}">
        <p14:creationId xmlns:p14="http://schemas.microsoft.com/office/powerpoint/2010/main" val="4113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549</Words>
  <Application>Microsoft Macintosh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Star Cluster Formation:   The Effects of Early Forming Massive Stars and  Building a Bridge Between Voronoi Mesh and Block-Structured Codes</vt:lpstr>
      <vt:lpstr>PowerPoint Presentation</vt:lpstr>
      <vt:lpstr>Early Forming Massive Stars Comparing Four Torch Simulations</vt:lpstr>
      <vt:lpstr>Early Forming Massive Stars Rapidly Unbind GMC Gas</vt:lpstr>
      <vt:lpstr>Early Forming Massive Stars Suppress Gas Accretion and Star Formation</vt:lpstr>
      <vt:lpstr>Early Forming Massive Stars Suppress Gas Accretion and Star Formation</vt:lpstr>
      <vt:lpstr>Early Forming Massive Stars Promote Formation of Fragmented, Low Mass, Loosely Bound Clusters</vt:lpstr>
      <vt:lpstr>Early Forming Massive Stars Conclusions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Cluster Formation:   The Effects of Early Forming Massive Stars and  Building a Bridge Between Voronoi Mesh and Block-Structured Codes</dc:title>
  <dc:creator>Lewis,Sean</dc:creator>
  <cp:lastModifiedBy>Lewis,Sean</cp:lastModifiedBy>
  <cp:revision>18</cp:revision>
  <dcterms:created xsi:type="dcterms:W3CDTF">2023-01-07T05:28:03Z</dcterms:created>
  <dcterms:modified xsi:type="dcterms:W3CDTF">2023-01-08T16:38:04Z</dcterms:modified>
</cp:coreProperties>
</file>