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78AC3-9326-1C4A-AF0F-BBBEA703B16C}" type="datetimeFigureOut">
              <a:rPr lang="en-US" smtClean="0"/>
              <a:t>1/7/23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113AB-446C-CB43-B9B7-3A1483D0E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1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EB70-13B8-5D44-88F8-697CF766E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31D85-E8A1-564D-AA1A-AA085DE5C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A87-A190-BF4D-9BE0-409AB96C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E267-431D-C447-84BA-72430283092E}" type="datetime1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A1B09-9FE4-8242-85C5-C2E0B239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76AF9-D62C-7048-AD0A-0FBB6F57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8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AF2E-D293-2246-BCDF-95522256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3D758-4BDD-EF41-97A3-97F230660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23A26-871E-F845-8EB6-1E7F9870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6060-EF10-F349-951D-5B007FB69394}" type="datetime1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08BC-3B00-8649-B2B2-585F8A5D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5A556-6C39-E041-94AA-4BF3EB4A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B32FE-31FB-EA46-8EFB-AC3D408BC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70ECD-5B90-4C41-82AC-0976E9420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8444C-1113-8E4B-9F5D-A7C201CC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8B20-48A1-AD46-AF55-42980C42CD13}" type="datetime1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F1DBA-3371-0242-84E0-72473931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BAF1-B9A9-5C4C-87B3-35AB7A59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3236-FC07-9045-9E21-828BB665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F98C9-9AD7-A94D-95CB-22BC69A1B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5FC76-FEBF-884D-AFF4-5E570E99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EB10-E69F-7748-9610-B39F7E1EC33A}" type="datetime1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FF64F-BFB9-A84D-81FE-DD22AC96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3C0F0-0AEB-8945-86C4-B2CF132F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9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2715-D903-3D47-8F08-A5D22A43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88932-1596-2C45-9FF1-7589E98E5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6F0-5815-6748-836E-8BAF64B6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B8974-FF7B-6743-8B98-F3271508E920}" type="datetime1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CDCB-F8EB-7B4F-95AA-34831EF0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1C097-E913-A447-9603-AE70D29C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074E-0759-2840-A6B1-9E0D8819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BE4BC-FA0A-244E-AE7C-00402BF9A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1E162-4013-9446-B947-1B28BDC65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345FF-3DB8-1947-8FA0-B7D8692B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291E-9A17-1E41-A38A-F481B6C9D1EB}" type="datetime1">
              <a:rPr lang="en-US" smtClean="0"/>
              <a:t>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7FF31-97D2-2145-88A5-CD4CFFDB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9720-9ED3-AF48-9779-6DBE6903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7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AB79-74C5-5248-AFE7-15882C57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31A87-A80F-C540-8B1D-3C3204306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B965D-3C02-8D43-A9D2-3B5EA4765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3C95B-D110-F141-9667-4479D59A1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66DCE-A4C8-9044-B5C7-46E1D0A0E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AAC19-09FC-BF45-9B7B-88A5C510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16CF-1770-594B-8DA4-4EBCB23A1AA3}" type="datetime1">
              <a:rPr lang="en-US" smtClean="0"/>
              <a:t>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6E485-2A66-B14F-8DB7-A43AD4C5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B4F5C-B7E3-A642-91F7-C7691354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7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0033-E64E-A44F-8827-CCB8D8DF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42CE7-C3B6-CC4D-B390-5BBAB77F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A4F-D3B3-8444-80F6-C95525C5DB98}" type="datetime1">
              <a:rPr lang="en-US" smtClean="0"/>
              <a:t>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611CC-2CB7-EC4B-A82E-C0727CC1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EF80F-BABB-D646-B607-2FB7215C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C578F-C8F8-9A49-9F29-94219E43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025F-8FB5-924A-8C6B-42A56A7B3427}" type="datetime1">
              <a:rPr lang="en-US" smtClean="0"/>
              <a:t>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88F66-5E65-1B4E-BA19-7EAA53AD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9BDAD-1919-C045-91D1-D1217590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1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4F16-723D-7647-8145-8B64AEF4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D2181-7E50-2349-AF3D-C18B3AC39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6EA30-02AF-3E4C-9C63-177D5E507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4157-2EE2-284E-915C-E7E68171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F08F-BA72-CF44-B085-4A684C5BEA35}" type="datetime1">
              <a:rPr lang="en-US" smtClean="0"/>
              <a:t>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136ED-2005-9D48-8823-BB11FAD3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B4149-B6D1-F244-AC50-7756CD48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0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14C3-3D30-7A4A-8D58-86E2A798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BFB2D-31DC-CC47-B70C-C5968D25C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7536C-B1FE-0C41-92E5-D845FE325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D0435-0150-A047-A428-E6743929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8E61-535D-024F-8EBA-7944B9F3F233}" type="datetime1">
              <a:rPr lang="en-US" smtClean="0"/>
              <a:t>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E8A50-551F-944E-A62C-62810028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DB631-DE96-2543-9BA7-54F4A681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2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F48F9-EDD7-3547-80CF-06FF1A5AF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20C20-FF2A-F846-95AC-A99B932E1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5549B-71D5-3943-B1AA-EB9DBC482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6BB2A-6713-EC42-8A0B-02435C2FE5F0}" type="datetime1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C2AA0-7AE0-A64F-95DD-2B6ABBB6B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6B38C-D4A2-284F-A84B-C52E928E0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D5BE-696C-D747-AD7E-4ECF5E4A0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969" y="1465146"/>
            <a:ext cx="10746059" cy="2387600"/>
          </a:xfrm>
        </p:spPr>
        <p:txBody>
          <a:bodyPr>
            <a:noAutofit/>
          </a:bodyPr>
          <a:lstStyle/>
          <a:p>
            <a:r>
              <a:rPr lang="en-US" sz="4000" dirty="0"/>
              <a:t>Star Cluster Formation:</a:t>
            </a:r>
            <a:br>
              <a:rPr lang="en-US" sz="4000" dirty="0"/>
            </a:b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The Effects of Early Forming Massive Stars and </a:t>
            </a:r>
            <a:br>
              <a:rPr lang="en-US" sz="4000" dirty="0"/>
            </a:br>
            <a:r>
              <a:rPr lang="en-US" sz="4000" dirty="0"/>
              <a:t>Building a Bridge Between Voronoi Mesh and Block-Structured Codes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DE333-D167-4F47-9506-6C79CEEB9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404925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dirty="0"/>
              <a:t>Sean C. Lewis, Stephen McMillan, Mordecai-Mark Mac Low, Claude Cournoyer-Cloutier, Brooke </a:t>
            </a:r>
            <a:r>
              <a:rPr lang="en-US" sz="1800" dirty="0" err="1"/>
              <a:t>Polak</a:t>
            </a:r>
            <a:r>
              <a:rPr lang="en-US" sz="1800" dirty="0"/>
              <a:t>, Aaron Tran, </a:t>
            </a:r>
            <a:r>
              <a:rPr lang="en-US" sz="1800" dirty="0" err="1"/>
              <a:t>Martijn</a:t>
            </a:r>
            <a:r>
              <a:rPr lang="en-US" sz="1800" dirty="0"/>
              <a:t> Wilhelm, Alison Sills, Ralf </a:t>
            </a:r>
            <a:r>
              <a:rPr lang="en-US" sz="1800" dirty="0" err="1"/>
              <a:t>Klessen</a:t>
            </a:r>
            <a:r>
              <a:rPr lang="en-US" sz="1800" dirty="0"/>
              <a:t>, Joshua Wall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7A1E5-79A1-E846-A762-2840649D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985287-BE06-BB4D-8CB8-EB7279933F3F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55D75E-06B5-C147-ADB5-B27FF5109900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91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848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22302"/>
            <a:ext cx="1255069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 Pursuit of a Self-Consistent Star Formation Simulation</a:t>
            </a:r>
            <a:br>
              <a:rPr lang="en-US" dirty="0"/>
            </a:br>
            <a:r>
              <a:rPr lang="en-US" sz="2000" dirty="0"/>
              <a:t>Using the Torch computational framework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5185317" y="-44504"/>
            <a:ext cx="101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VorAMR</a:t>
            </a:r>
            <a:endParaRPr lang="en-US" sz="16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Icon&#10;&#10;Description automatically generated with low confidence">
            <a:extLst>
              <a:ext uri="{FF2B5EF4-FFF2-40B4-BE49-F238E27FC236}">
                <a16:creationId xmlns:a16="http://schemas.microsoft.com/office/drawing/2014/main" id="{AE7A0448-B863-4349-8D9F-738657BB78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80"/>
          <a:stretch/>
        </p:blipFill>
        <p:spPr>
          <a:xfrm>
            <a:off x="6623663" y="1636355"/>
            <a:ext cx="3820077" cy="4063602"/>
          </a:xfrm>
          <a:prstGeom prst="rect">
            <a:avLst/>
          </a:prstGeom>
        </p:spPr>
      </p:pic>
      <p:pic>
        <p:nvPicPr>
          <p:cNvPr id="12" name="Picture 11" descr="Icon&#10;&#10;Description automatically generated with low confidence">
            <a:extLst>
              <a:ext uri="{FF2B5EF4-FFF2-40B4-BE49-F238E27FC236}">
                <a16:creationId xmlns:a16="http://schemas.microsoft.com/office/drawing/2014/main" id="{742EA3FF-CEE3-0647-8174-CBC806894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614"/>
          <a:stretch/>
        </p:blipFill>
        <p:spPr>
          <a:xfrm>
            <a:off x="1748262" y="1592412"/>
            <a:ext cx="3820077" cy="410754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6F4C6F0-2CCC-7B48-B70B-C19992B037A9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A6B149-1684-8646-99F2-3CD1B87E8EBA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20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848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22302"/>
            <a:ext cx="1255069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 Pursuit of a Self-Consistent Star Formation Simulation</a:t>
            </a:r>
            <a:br>
              <a:rPr lang="en-US" dirty="0"/>
            </a:br>
            <a:r>
              <a:rPr lang="en-US" sz="2000" dirty="0"/>
              <a:t>Using the Torch computational framework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5185317" y="-44504"/>
            <a:ext cx="101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VorAMR</a:t>
            </a:r>
            <a:endParaRPr lang="en-US" sz="16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D214B63-4E88-3547-890E-A3349E403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2412"/>
            <a:ext cx="12192000" cy="47692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FAF8F3-5171-9F47-BCDF-45B5DBD589FE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564587-9497-8A45-97F0-D9D76FFC95E1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1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848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22302"/>
            <a:ext cx="1255069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 Pursuit of a Self-Consistent Star Formation Simulation</a:t>
            </a:r>
            <a:br>
              <a:rPr lang="en-US" dirty="0"/>
            </a:br>
            <a:r>
              <a:rPr lang="en-US" sz="2000" dirty="0"/>
              <a:t>Using the Torch computational framework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5185317" y="-44504"/>
            <a:ext cx="101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VorAMR</a:t>
            </a:r>
            <a:endParaRPr lang="en-US" sz="16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E4BA219-A213-6A45-9369-8360C9B23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024" y="2057192"/>
            <a:ext cx="3832351" cy="3739022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5BBCCF4C-CC6C-B542-BE19-77C464B2C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977" y="2057192"/>
            <a:ext cx="3785255" cy="3739022"/>
          </a:xfrm>
          <a:prstGeom prst="rect">
            <a:avLst/>
          </a:prstGeom>
        </p:spPr>
      </p:pic>
      <p:pic>
        <p:nvPicPr>
          <p:cNvPr id="15" name="Picture 14" descr="Map&#10;&#10;Description automatically generated">
            <a:extLst>
              <a:ext uri="{FF2B5EF4-FFF2-40B4-BE49-F238E27FC236}">
                <a16:creationId xmlns:a16="http://schemas.microsoft.com/office/drawing/2014/main" id="{25BBD64B-7DA0-404A-8CB0-2232F39F5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39" y="2111660"/>
            <a:ext cx="3879560" cy="36300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547ADEA-6366-7F47-AE7F-8FBE93AA1FDE}"/>
              </a:ext>
            </a:extLst>
          </p:cNvPr>
          <p:cNvSpPr txBox="1"/>
          <p:nvPr/>
        </p:nvSpPr>
        <p:spPr>
          <a:xfrm>
            <a:off x="1148576" y="1742328"/>
            <a:ext cx="229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AREPO Voronoi Mesh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0D51A8-7609-9043-B759-DF7F2E2BFD73}"/>
              </a:ext>
            </a:extLst>
          </p:cNvPr>
          <p:cNvSpPr txBox="1"/>
          <p:nvPr/>
        </p:nvSpPr>
        <p:spPr>
          <a:xfrm>
            <a:off x="5392397" y="1742328"/>
            <a:ext cx="229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FLASH AMR Grid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3A763F-75C0-7247-8D7A-ECBE4C11AFB8}"/>
              </a:ext>
            </a:extLst>
          </p:cNvPr>
          <p:cNvSpPr txBox="1"/>
          <p:nvPr/>
        </p:nvSpPr>
        <p:spPr>
          <a:xfrm>
            <a:off x="8801176" y="1742328"/>
            <a:ext cx="309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Populated FLASH AMR Grid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BDC22C-A173-0245-A79B-D4E5D77E24A5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6C84BE-AC47-4E49-9DB7-C906DC245560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848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22302"/>
            <a:ext cx="12550698" cy="13255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4942703" y="-44504"/>
            <a:ext cx="1257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Conclusions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13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BDC22C-A173-0245-A79B-D4E5D77E24A5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6C84BE-AC47-4E49-9DB7-C906DC245560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2736-86F8-DF40-B714-0CC039DE60A9}"/>
              </a:ext>
            </a:extLst>
          </p:cNvPr>
          <p:cNvSpPr txBox="1"/>
          <p:nvPr/>
        </p:nvSpPr>
        <p:spPr>
          <a:xfrm>
            <a:off x="367185" y="1592412"/>
            <a:ext cx="535047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Early Forming Massive Stars…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Significantly disrupt the natal gas structure, resulting in earlier unbinding of GMC.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Suppress the star formation rate per free-fall time by up to a factor of seven, reducing the total mass of stars formed.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Stifle the hierarchical assembly process of massive star clusters, instead promoting the formation of spatially separate and more loosely bound subclusters.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9305CF-0948-B142-84A7-160852958B73}"/>
              </a:ext>
            </a:extLst>
          </p:cNvPr>
          <p:cNvCxnSpPr>
            <a:cxnSpLocks/>
          </p:cNvCxnSpPr>
          <p:nvPr/>
        </p:nvCxnSpPr>
        <p:spPr>
          <a:xfrm flipH="1">
            <a:off x="6090422" y="1339015"/>
            <a:ext cx="2" cy="50261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463EDC-8D1B-4548-A2F5-61DEB7F59EBC}"/>
              </a:ext>
            </a:extLst>
          </p:cNvPr>
          <p:cNvSpPr txBox="1"/>
          <p:nvPr/>
        </p:nvSpPr>
        <p:spPr>
          <a:xfrm>
            <a:off x="6474341" y="1592412"/>
            <a:ext cx="535047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VorAMR</a:t>
            </a:r>
            <a:r>
              <a:rPr lang="en-US" sz="2400" dirty="0"/>
              <a:t>…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novel way to visualize Voronoi mesh-based hydrodynamical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Represents a critical linkage in the star cluster simulation pipeline which will allow </a:t>
            </a:r>
            <a:r>
              <a:rPr lang="en-US" b="1" i="1" dirty="0"/>
              <a:t>Torch</a:t>
            </a:r>
            <a:r>
              <a:rPr lang="en-US" dirty="0"/>
              <a:t> to use realistic GMC initial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an avenue for increased collaboration between research groups using different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95E3B-7164-7443-BAD7-30EA80A6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76803-D30D-C94B-8725-C75DEE6C2AED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F34B2-CEE3-C947-8CDB-96604CC1AB82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outdoor object, star&#10;&#10;Description automatically generated">
            <a:extLst>
              <a:ext uri="{FF2B5EF4-FFF2-40B4-BE49-F238E27FC236}">
                <a16:creationId xmlns:a16="http://schemas.microsoft.com/office/drawing/2014/main" id="{13A74C7D-955F-4044-A2A3-56A9F7A957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7640" r="891" b="6968"/>
          <a:stretch/>
        </p:blipFill>
        <p:spPr>
          <a:xfrm>
            <a:off x="1777081" y="254400"/>
            <a:ext cx="8626681" cy="62191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3A9BE4-4DD8-FD48-902D-0CEB8693DEB2}"/>
              </a:ext>
            </a:extLst>
          </p:cNvPr>
          <p:cNvSpPr txBox="1"/>
          <p:nvPr/>
        </p:nvSpPr>
        <p:spPr>
          <a:xfrm>
            <a:off x="1702939" y="6471380"/>
            <a:ext cx="235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NASA, ESA, Hubble Heritage Team</a:t>
            </a:r>
          </a:p>
        </p:txBody>
      </p:sp>
    </p:spTree>
    <p:extLst>
      <p:ext uri="{BB962C8B-B14F-4D97-AF65-F5344CB8AC3E}">
        <p14:creationId xmlns:p14="http://schemas.microsoft.com/office/powerpoint/2010/main" val="284061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848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22302"/>
            <a:ext cx="10515600" cy="1325563"/>
          </a:xfrm>
        </p:spPr>
        <p:txBody>
          <a:bodyPr/>
          <a:lstStyle/>
          <a:p>
            <a:r>
              <a:rPr lang="en-US" dirty="0"/>
              <a:t>A Controlled Experiment</a:t>
            </a:r>
            <a:br>
              <a:rPr lang="en-US" dirty="0"/>
            </a:br>
            <a:r>
              <a:rPr lang="en-US" sz="2000" dirty="0"/>
              <a:t>Using the Torch computational framework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DF00C8C-D281-3F49-989B-24A9B7DAD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28" y="1689899"/>
            <a:ext cx="5871519" cy="5031576"/>
          </a:xfrm>
          <a:prstGeom prst="rect">
            <a:avLst/>
          </a:prstGeom>
        </p:spPr>
      </p:pic>
      <p:pic>
        <p:nvPicPr>
          <p:cNvPr id="7" name="Picture 6" descr="A picture containing tree, colorful, vegetable&#10;&#10;Description automatically generated">
            <a:extLst>
              <a:ext uri="{FF2B5EF4-FFF2-40B4-BE49-F238E27FC236}">
                <a16:creationId xmlns:a16="http://schemas.microsoft.com/office/drawing/2014/main" id="{0FF7629A-FCE1-864E-B39D-0F0B00665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480" y="1730563"/>
            <a:ext cx="4613419" cy="46257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4572000" y="-44504"/>
            <a:ext cx="1628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Lewis et al. 2023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10DBE1-DBD1-E045-8D0A-BE4C82C283C6}"/>
              </a:ext>
            </a:extLst>
          </p:cNvPr>
          <p:cNvSpPr txBox="1"/>
          <p:nvPr/>
        </p:nvSpPr>
        <p:spPr>
          <a:xfrm>
            <a:off x="1315844" y="1265953"/>
            <a:ext cx="385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Gas Column Density; Projected Stars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759AC-448C-9942-8355-F59415FC3D5F}"/>
              </a:ext>
            </a:extLst>
          </p:cNvPr>
          <p:cNvSpPr txBox="1"/>
          <p:nvPr/>
        </p:nvSpPr>
        <p:spPr>
          <a:xfrm>
            <a:off x="8205440" y="1306617"/>
            <a:ext cx="385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Gas Density Contours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90FE873-F6BA-8F45-94EF-FA2C6F6E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3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092F66-D653-6D48-90D3-BB45BC035188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9A7DC0-1E2E-5A4B-8C71-518B7CA884DB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4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848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22302"/>
            <a:ext cx="10515600" cy="1325563"/>
          </a:xfrm>
        </p:spPr>
        <p:txBody>
          <a:bodyPr/>
          <a:lstStyle/>
          <a:p>
            <a:r>
              <a:rPr lang="en-US" dirty="0"/>
              <a:t>A Controlled Experiment</a:t>
            </a:r>
            <a:br>
              <a:rPr lang="en-US" dirty="0"/>
            </a:br>
            <a:r>
              <a:rPr lang="en-US" sz="2000" dirty="0"/>
              <a:t>Using the Torch computational framework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4572000" y="-44504"/>
            <a:ext cx="1628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Lewis et al. 2023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529547A-AAC2-7B4C-A45E-1B09D3462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31" y="1384329"/>
            <a:ext cx="5575610" cy="5026189"/>
          </a:xfrm>
          <a:prstGeom prst="rect">
            <a:avLst/>
          </a:prstGeom>
        </p:spPr>
      </p:pic>
      <p:pic>
        <p:nvPicPr>
          <p:cNvPr id="12" name="Picture 11" descr="A picture containing text, display&#10;&#10;Description automatically generated">
            <a:extLst>
              <a:ext uri="{FF2B5EF4-FFF2-40B4-BE49-F238E27FC236}">
                <a16:creationId xmlns:a16="http://schemas.microsoft.com/office/drawing/2014/main" id="{3DB05CD5-BA71-574B-AF71-D84575F7B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078" y="1381318"/>
            <a:ext cx="5858102" cy="5029200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DEA3994-E05C-C046-9BF5-EBA6E90F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4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4FCC29-DD9A-CF45-BDCB-FDF9AC36AE59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293268-6D7D-844A-9866-D086FE1BBF4F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0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848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22302"/>
            <a:ext cx="10515600" cy="1325563"/>
          </a:xfrm>
        </p:spPr>
        <p:txBody>
          <a:bodyPr/>
          <a:lstStyle/>
          <a:p>
            <a:r>
              <a:rPr lang="en-US" dirty="0"/>
              <a:t>A Controlled Experiment</a:t>
            </a:r>
            <a:br>
              <a:rPr lang="en-US" dirty="0"/>
            </a:br>
            <a:r>
              <a:rPr lang="en-US" sz="2000" dirty="0"/>
              <a:t>Using the Torch computational framework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4572000" y="-44504"/>
            <a:ext cx="1628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Lewis et al. 2023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935C9CCF-6589-B74E-86B6-B343A9311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9" y="1455234"/>
            <a:ext cx="5544324" cy="5062654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6EF7DB13-D8EF-9843-9106-937454DEF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078" y="1449081"/>
            <a:ext cx="5544324" cy="5068807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5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842F9F-57DC-E44E-A110-C16DD0762D85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835072-B8D2-DF4F-8D69-0274C87E9748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2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848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22302"/>
            <a:ext cx="10515600" cy="1325563"/>
          </a:xfrm>
        </p:spPr>
        <p:txBody>
          <a:bodyPr/>
          <a:lstStyle/>
          <a:p>
            <a:r>
              <a:rPr lang="en-US" dirty="0"/>
              <a:t>A Controlled Experiment</a:t>
            </a:r>
            <a:br>
              <a:rPr lang="en-US" dirty="0"/>
            </a:br>
            <a:r>
              <a:rPr lang="en-US" sz="2000" dirty="0"/>
              <a:t>Using the Torch computational framework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4572000" y="-44504"/>
            <a:ext cx="1628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Lewis et al. 2023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C174D601-EF30-0E4A-A5BF-702DB536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4" y="1381318"/>
            <a:ext cx="5653639" cy="530572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CE409CD-A4D8-C648-BFB5-19E8D8C1A14B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88AF74-81D5-6D4D-8319-84C0D0A02B6A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5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848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22302"/>
            <a:ext cx="10515600" cy="1325563"/>
          </a:xfrm>
        </p:spPr>
        <p:txBody>
          <a:bodyPr/>
          <a:lstStyle/>
          <a:p>
            <a:r>
              <a:rPr lang="en-US" dirty="0"/>
              <a:t>A Controlled Experiment</a:t>
            </a:r>
            <a:br>
              <a:rPr lang="en-US" dirty="0"/>
            </a:br>
            <a:r>
              <a:rPr lang="en-US" sz="2000" dirty="0"/>
              <a:t>Using the Torch computational framework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4572000" y="-44504"/>
            <a:ext cx="1628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Lewis et al. 2023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769F15D-CC7E-BF42-B162-7DD0D2702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13" y="1347865"/>
            <a:ext cx="5521910" cy="53086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1C2AC54-2063-AF4B-A30F-55301ACE5288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A8C2D9-D3A6-E846-A1F1-90A0265CFFD4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848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22302"/>
            <a:ext cx="10515600" cy="1325563"/>
          </a:xfrm>
        </p:spPr>
        <p:txBody>
          <a:bodyPr/>
          <a:lstStyle/>
          <a:p>
            <a:r>
              <a:rPr lang="en-US" dirty="0"/>
              <a:t>Conclusion 1</a:t>
            </a:r>
            <a:br>
              <a:rPr lang="en-US" dirty="0"/>
            </a:br>
            <a:r>
              <a:rPr lang="en-US" sz="2000" dirty="0"/>
              <a:t>Using the Torch computational framework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4572000" y="-44504"/>
            <a:ext cx="1628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Lewis et al. 2023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8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14595C-3CAC-2A42-8E06-D3EB6F3444B9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13A8EF-668D-194B-8D62-CED89F647CEB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5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848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22302"/>
            <a:ext cx="1255069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 Pursuit of a Self-Consistent Star Formation Simulation</a:t>
            </a:r>
            <a:br>
              <a:rPr lang="en-US" dirty="0"/>
            </a:br>
            <a:r>
              <a:rPr lang="en-US" sz="2000" dirty="0"/>
              <a:t>Using the Torch computational framework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5185317" y="-44504"/>
            <a:ext cx="101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VorAMR</a:t>
            </a:r>
            <a:endParaRPr lang="en-US" sz="16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9E71BD6-E045-A442-AC4E-B03BA77E7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97" y="1739590"/>
            <a:ext cx="10490606" cy="42213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D1A55C-9B2B-2744-AC88-BB10EE098B77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C97454-4443-894D-81C2-91B9D6089249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3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353</Words>
  <Application>Microsoft Macintosh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Star Cluster Formation:   The Effects of Early Forming Massive Stars and  Building a Bridge Between Voronoi Mesh and Block-Structured Codes</vt:lpstr>
      <vt:lpstr>PowerPoint Presentation</vt:lpstr>
      <vt:lpstr>A Controlled Experiment Using the Torch computational framework</vt:lpstr>
      <vt:lpstr>A Controlled Experiment Using the Torch computational framework</vt:lpstr>
      <vt:lpstr>A Controlled Experiment Using the Torch computational framework</vt:lpstr>
      <vt:lpstr>A Controlled Experiment Using the Torch computational framework</vt:lpstr>
      <vt:lpstr>A Controlled Experiment Using the Torch computational framework</vt:lpstr>
      <vt:lpstr>Conclusion 1 Using the Torch computational framework</vt:lpstr>
      <vt:lpstr>In Pursuit of a Self-Consistent Star Formation Simulation Using the Torch computational framework</vt:lpstr>
      <vt:lpstr>In Pursuit of a Self-Consistent Star Formation Simulation Using the Torch computational framework</vt:lpstr>
      <vt:lpstr>In Pursuit of a Self-Consistent Star Formation Simulation Using the Torch computational framework</vt:lpstr>
      <vt:lpstr>In Pursuit of a Self-Consistent Star Formation Simulation Using the Torch computational framework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Cluster Formation:   The Effects of Early Forming Massive Stars and  Building a Bridge Between Voronoi Mesh and Block-Structured Codes</dc:title>
  <dc:creator>Lewis,Sean</dc:creator>
  <cp:lastModifiedBy>Lewis,Sean</cp:lastModifiedBy>
  <cp:revision>10</cp:revision>
  <dcterms:created xsi:type="dcterms:W3CDTF">2023-01-07T05:28:03Z</dcterms:created>
  <dcterms:modified xsi:type="dcterms:W3CDTF">2023-01-08T05:54:52Z</dcterms:modified>
</cp:coreProperties>
</file>