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B470FB-391D-4D19-8596-BDFF9BA7095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DFBD18-A2E5-4418-B5FA-BF0A18ACA1AA}">
      <dgm:prSet/>
      <dgm:spPr/>
      <dgm:t>
        <a:bodyPr/>
        <a:lstStyle/>
        <a:p>
          <a:r>
            <a:rPr lang="en-US" dirty="0"/>
            <a:t>United States Census Data</a:t>
          </a:r>
        </a:p>
      </dgm:t>
    </dgm:pt>
    <dgm:pt modelId="{378858D2-5603-44ED-8DC9-19B05259CDEC}" type="parTrans" cxnId="{064BC686-0EEF-4EE5-8149-3C15355A35A6}">
      <dgm:prSet/>
      <dgm:spPr/>
      <dgm:t>
        <a:bodyPr/>
        <a:lstStyle/>
        <a:p>
          <a:endParaRPr lang="en-US"/>
        </a:p>
      </dgm:t>
    </dgm:pt>
    <dgm:pt modelId="{88D03F01-C96C-4609-AAC0-D34904230988}" type="sibTrans" cxnId="{064BC686-0EEF-4EE5-8149-3C15355A35A6}">
      <dgm:prSet/>
      <dgm:spPr/>
      <dgm:t>
        <a:bodyPr/>
        <a:lstStyle/>
        <a:p>
          <a:endParaRPr lang="en-US"/>
        </a:p>
      </dgm:t>
    </dgm:pt>
    <dgm:pt modelId="{75D820FD-A7E5-4AF0-A0C0-43CF7E484D62}">
      <dgm:prSet/>
      <dgm:spPr/>
      <dgm:t>
        <a:bodyPr/>
        <a:lstStyle/>
        <a:p>
          <a:r>
            <a:rPr lang="en-US" dirty="0"/>
            <a:t>We pulled a variety of data by state from the US Census API </a:t>
          </a:r>
        </a:p>
      </dgm:t>
    </dgm:pt>
    <dgm:pt modelId="{DE9F372D-3B16-4F57-BE13-95509F9D8822}" type="parTrans" cxnId="{F784C4C8-B4AF-4FF9-A12D-143ED582CBC0}">
      <dgm:prSet/>
      <dgm:spPr/>
      <dgm:t>
        <a:bodyPr/>
        <a:lstStyle/>
        <a:p>
          <a:endParaRPr lang="en-US"/>
        </a:p>
      </dgm:t>
    </dgm:pt>
    <dgm:pt modelId="{84490901-D230-4097-B942-716124AF7059}" type="sibTrans" cxnId="{F784C4C8-B4AF-4FF9-A12D-143ED582CBC0}">
      <dgm:prSet/>
      <dgm:spPr/>
      <dgm:t>
        <a:bodyPr/>
        <a:lstStyle/>
        <a:p>
          <a:endParaRPr lang="en-US"/>
        </a:p>
      </dgm:t>
    </dgm:pt>
    <dgm:pt modelId="{609147BE-8172-4DA4-A71F-08B9F957FAF8}">
      <dgm:prSet/>
      <dgm:spPr/>
      <dgm:t>
        <a:bodyPr/>
        <a:lstStyle/>
        <a:p>
          <a:r>
            <a:rPr lang="en-US"/>
            <a:t>New York Times COVID Database</a:t>
          </a:r>
        </a:p>
      </dgm:t>
    </dgm:pt>
    <dgm:pt modelId="{21A2FF0C-27CD-4A58-AFE8-00734EB9BBFC}" type="parTrans" cxnId="{18BF1507-DDEA-4228-83CA-5DCC8499847E}">
      <dgm:prSet/>
      <dgm:spPr/>
      <dgm:t>
        <a:bodyPr/>
        <a:lstStyle/>
        <a:p>
          <a:endParaRPr lang="en-US"/>
        </a:p>
      </dgm:t>
    </dgm:pt>
    <dgm:pt modelId="{586AC2AA-931B-4C3A-AD35-C3A188127F13}" type="sibTrans" cxnId="{18BF1507-DDEA-4228-83CA-5DCC8499847E}">
      <dgm:prSet/>
      <dgm:spPr/>
      <dgm:t>
        <a:bodyPr/>
        <a:lstStyle/>
        <a:p>
          <a:endParaRPr lang="en-US"/>
        </a:p>
      </dgm:t>
    </dgm:pt>
    <dgm:pt modelId="{9716E0CB-CD69-48F0-B5B6-5DC7274A61CB}">
      <dgm:prSet/>
      <dgm:spPr/>
      <dgm:t>
        <a:bodyPr/>
        <a:lstStyle/>
        <a:p>
          <a:r>
            <a:rPr lang="en-US" dirty="0"/>
            <a:t>NYT publicly posts the database they use to track COVID cases/deaths</a:t>
          </a:r>
        </a:p>
      </dgm:t>
    </dgm:pt>
    <dgm:pt modelId="{92F6E205-7F5B-4CA9-B841-531D5A32694F}" type="parTrans" cxnId="{4B338E46-628E-45D2-9BDD-18ABD61BEFDB}">
      <dgm:prSet/>
      <dgm:spPr/>
      <dgm:t>
        <a:bodyPr/>
        <a:lstStyle/>
        <a:p>
          <a:endParaRPr lang="en-US"/>
        </a:p>
      </dgm:t>
    </dgm:pt>
    <dgm:pt modelId="{35A9498A-AA35-4E90-A50A-93140DEB2A30}" type="sibTrans" cxnId="{4B338E46-628E-45D2-9BDD-18ABD61BEFDB}">
      <dgm:prSet/>
      <dgm:spPr/>
      <dgm:t>
        <a:bodyPr/>
        <a:lstStyle/>
        <a:p>
          <a:endParaRPr lang="en-US"/>
        </a:p>
      </dgm:t>
    </dgm:pt>
    <dgm:pt modelId="{D9786AE4-8FE2-4540-9878-3B98C9656617}">
      <dgm:prSet/>
      <dgm:spPr/>
      <dgm:t>
        <a:bodyPr/>
        <a:lstStyle/>
        <a:p>
          <a:r>
            <a:rPr lang="en-US" dirty="0"/>
            <a:t>We pulled the up to date (as of 06May2021) CSV file from the NYT COVID </a:t>
          </a:r>
          <a:r>
            <a:rPr lang="en-US" dirty="0" err="1"/>
            <a:t>Github</a:t>
          </a:r>
          <a:endParaRPr lang="en-US" dirty="0"/>
        </a:p>
      </dgm:t>
    </dgm:pt>
    <dgm:pt modelId="{E4571CAD-1D66-4ECA-BCE4-34D21554535C}" type="parTrans" cxnId="{4B21E95E-C774-4E37-A5D6-5C440CA15D48}">
      <dgm:prSet/>
      <dgm:spPr/>
      <dgm:t>
        <a:bodyPr/>
        <a:lstStyle/>
        <a:p>
          <a:endParaRPr lang="en-US"/>
        </a:p>
      </dgm:t>
    </dgm:pt>
    <dgm:pt modelId="{F2BF400C-7C32-4B14-B024-5B2929AF01B1}" type="sibTrans" cxnId="{4B21E95E-C774-4E37-A5D6-5C440CA15D48}">
      <dgm:prSet/>
      <dgm:spPr/>
      <dgm:t>
        <a:bodyPr/>
        <a:lstStyle/>
        <a:p>
          <a:endParaRPr lang="en-US"/>
        </a:p>
      </dgm:t>
    </dgm:pt>
    <dgm:pt modelId="{DBCBA537-E3FF-481E-BC11-29D9CC263574}">
      <dgm:prSet/>
      <dgm:spPr/>
      <dgm:t>
        <a:bodyPr/>
        <a:lstStyle/>
        <a:p>
          <a:r>
            <a:rPr lang="en-US" dirty="0"/>
            <a:t>We used the 2019 predicted population numbers, as the 2020 Census data was yet to be published at the start of this project</a:t>
          </a:r>
        </a:p>
      </dgm:t>
    </dgm:pt>
    <dgm:pt modelId="{37BBCFB8-7337-4192-A2A1-F8C3E9ED4F34}" type="parTrans" cxnId="{FC216BA2-9544-448D-AB14-F6695C213428}">
      <dgm:prSet/>
      <dgm:spPr/>
      <dgm:t>
        <a:bodyPr/>
        <a:lstStyle/>
        <a:p>
          <a:endParaRPr lang="en-US"/>
        </a:p>
      </dgm:t>
    </dgm:pt>
    <dgm:pt modelId="{D6EC8F34-6B50-48FD-A6D4-BB55C933F86E}" type="sibTrans" cxnId="{FC216BA2-9544-448D-AB14-F6695C213428}">
      <dgm:prSet/>
      <dgm:spPr/>
      <dgm:t>
        <a:bodyPr/>
        <a:lstStyle/>
        <a:p>
          <a:endParaRPr lang="en-US"/>
        </a:p>
      </dgm:t>
    </dgm:pt>
    <dgm:pt modelId="{DC7E1DB2-3831-4B6F-BA35-2142B976E0D1}" type="pres">
      <dgm:prSet presAssocID="{D1B470FB-391D-4D19-8596-BDFF9BA7095A}" presName="linear" presStyleCnt="0">
        <dgm:presLayoutVars>
          <dgm:animLvl val="lvl"/>
          <dgm:resizeHandles val="exact"/>
        </dgm:presLayoutVars>
      </dgm:prSet>
      <dgm:spPr/>
    </dgm:pt>
    <dgm:pt modelId="{622476DD-3E22-446A-8350-F6784331F25A}" type="pres">
      <dgm:prSet presAssocID="{59DFBD18-A2E5-4418-B5FA-BF0A18ACA1A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21E3530-020E-4BB7-B10D-D6BEEFCAA995}" type="pres">
      <dgm:prSet presAssocID="{59DFBD18-A2E5-4418-B5FA-BF0A18ACA1AA}" presName="childText" presStyleLbl="revTx" presStyleIdx="0" presStyleCnt="2">
        <dgm:presLayoutVars>
          <dgm:bulletEnabled val="1"/>
        </dgm:presLayoutVars>
      </dgm:prSet>
      <dgm:spPr/>
    </dgm:pt>
    <dgm:pt modelId="{E669EA60-A70C-42EF-8FC4-8C2802A953DD}" type="pres">
      <dgm:prSet presAssocID="{609147BE-8172-4DA4-A71F-08B9F957FAF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028E389-6F96-4ECE-81FD-0B1ED6948812}" type="pres">
      <dgm:prSet presAssocID="{609147BE-8172-4DA4-A71F-08B9F957FAF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8BF1507-DDEA-4228-83CA-5DCC8499847E}" srcId="{D1B470FB-391D-4D19-8596-BDFF9BA7095A}" destId="{609147BE-8172-4DA4-A71F-08B9F957FAF8}" srcOrd="1" destOrd="0" parTransId="{21A2FF0C-27CD-4A58-AFE8-00734EB9BBFC}" sibTransId="{586AC2AA-931B-4C3A-AD35-C3A188127F13}"/>
    <dgm:cxn modelId="{B9F1AB09-FBC3-4092-877B-130ED9EB760A}" type="presOf" srcId="{75D820FD-A7E5-4AF0-A0C0-43CF7E484D62}" destId="{121E3530-020E-4BB7-B10D-D6BEEFCAA995}" srcOrd="0" destOrd="0" presId="urn:microsoft.com/office/officeart/2005/8/layout/vList2"/>
    <dgm:cxn modelId="{F76A4630-8268-44B5-A928-954CA28EDD4A}" type="presOf" srcId="{DBCBA537-E3FF-481E-BC11-29D9CC263574}" destId="{121E3530-020E-4BB7-B10D-D6BEEFCAA995}" srcOrd="0" destOrd="1" presId="urn:microsoft.com/office/officeart/2005/8/layout/vList2"/>
    <dgm:cxn modelId="{4B21E95E-C774-4E37-A5D6-5C440CA15D48}" srcId="{609147BE-8172-4DA4-A71F-08B9F957FAF8}" destId="{D9786AE4-8FE2-4540-9878-3B98C9656617}" srcOrd="1" destOrd="0" parTransId="{E4571CAD-1D66-4ECA-BCE4-34D21554535C}" sibTransId="{F2BF400C-7C32-4B14-B024-5B2929AF01B1}"/>
    <dgm:cxn modelId="{4B338E46-628E-45D2-9BDD-18ABD61BEFDB}" srcId="{609147BE-8172-4DA4-A71F-08B9F957FAF8}" destId="{9716E0CB-CD69-48F0-B5B6-5DC7274A61CB}" srcOrd="0" destOrd="0" parTransId="{92F6E205-7F5B-4CA9-B841-531D5A32694F}" sibTransId="{35A9498A-AA35-4E90-A50A-93140DEB2A30}"/>
    <dgm:cxn modelId="{064BC686-0EEF-4EE5-8149-3C15355A35A6}" srcId="{D1B470FB-391D-4D19-8596-BDFF9BA7095A}" destId="{59DFBD18-A2E5-4418-B5FA-BF0A18ACA1AA}" srcOrd="0" destOrd="0" parTransId="{378858D2-5603-44ED-8DC9-19B05259CDEC}" sibTransId="{88D03F01-C96C-4609-AAC0-D34904230988}"/>
    <dgm:cxn modelId="{A9E99C9C-C722-40CC-AFC1-FA408D60C03A}" type="presOf" srcId="{9716E0CB-CD69-48F0-B5B6-5DC7274A61CB}" destId="{7028E389-6F96-4ECE-81FD-0B1ED6948812}" srcOrd="0" destOrd="0" presId="urn:microsoft.com/office/officeart/2005/8/layout/vList2"/>
    <dgm:cxn modelId="{FC216BA2-9544-448D-AB14-F6695C213428}" srcId="{59DFBD18-A2E5-4418-B5FA-BF0A18ACA1AA}" destId="{DBCBA537-E3FF-481E-BC11-29D9CC263574}" srcOrd="1" destOrd="0" parTransId="{37BBCFB8-7337-4192-A2A1-F8C3E9ED4F34}" sibTransId="{D6EC8F34-6B50-48FD-A6D4-BB55C933F86E}"/>
    <dgm:cxn modelId="{A813B1A8-7CD7-4E30-BC2F-C9FE4F33B904}" type="presOf" srcId="{59DFBD18-A2E5-4418-B5FA-BF0A18ACA1AA}" destId="{622476DD-3E22-446A-8350-F6784331F25A}" srcOrd="0" destOrd="0" presId="urn:microsoft.com/office/officeart/2005/8/layout/vList2"/>
    <dgm:cxn modelId="{0011C6B4-155D-4598-8F8A-39044B0D84CF}" type="presOf" srcId="{609147BE-8172-4DA4-A71F-08B9F957FAF8}" destId="{E669EA60-A70C-42EF-8FC4-8C2802A953DD}" srcOrd="0" destOrd="0" presId="urn:microsoft.com/office/officeart/2005/8/layout/vList2"/>
    <dgm:cxn modelId="{A70A3CB5-C35A-4065-8182-9E4F7B2F1CF2}" type="presOf" srcId="{D1B470FB-391D-4D19-8596-BDFF9BA7095A}" destId="{DC7E1DB2-3831-4B6F-BA35-2142B976E0D1}" srcOrd="0" destOrd="0" presId="urn:microsoft.com/office/officeart/2005/8/layout/vList2"/>
    <dgm:cxn modelId="{F784C4C8-B4AF-4FF9-A12D-143ED582CBC0}" srcId="{59DFBD18-A2E5-4418-B5FA-BF0A18ACA1AA}" destId="{75D820FD-A7E5-4AF0-A0C0-43CF7E484D62}" srcOrd="0" destOrd="0" parTransId="{DE9F372D-3B16-4F57-BE13-95509F9D8822}" sibTransId="{84490901-D230-4097-B942-716124AF7059}"/>
    <dgm:cxn modelId="{4823DAFC-F8A1-459F-9CCE-B9A1799D48C1}" type="presOf" srcId="{D9786AE4-8FE2-4540-9878-3B98C9656617}" destId="{7028E389-6F96-4ECE-81FD-0B1ED6948812}" srcOrd="0" destOrd="1" presId="urn:microsoft.com/office/officeart/2005/8/layout/vList2"/>
    <dgm:cxn modelId="{7B83377A-FDA0-402B-99A2-A8BE1B67CD35}" type="presParOf" srcId="{DC7E1DB2-3831-4B6F-BA35-2142B976E0D1}" destId="{622476DD-3E22-446A-8350-F6784331F25A}" srcOrd="0" destOrd="0" presId="urn:microsoft.com/office/officeart/2005/8/layout/vList2"/>
    <dgm:cxn modelId="{B80152B9-F454-4703-845A-E563CA5503A0}" type="presParOf" srcId="{DC7E1DB2-3831-4B6F-BA35-2142B976E0D1}" destId="{121E3530-020E-4BB7-B10D-D6BEEFCAA995}" srcOrd="1" destOrd="0" presId="urn:microsoft.com/office/officeart/2005/8/layout/vList2"/>
    <dgm:cxn modelId="{8849044E-E375-4DC1-BE74-EC76ABD78F06}" type="presParOf" srcId="{DC7E1DB2-3831-4B6F-BA35-2142B976E0D1}" destId="{E669EA60-A70C-42EF-8FC4-8C2802A953DD}" srcOrd="2" destOrd="0" presId="urn:microsoft.com/office/officeart/2005/8/layout/vList2"/>
    <dgm:cxn modelId="{DD7EFB7A-F30B-4AB2-8FAA-97238BD73105}" type="presParOf" srcId="{DC7E1DB2-3831-4B6F-BA35-2142B976E0D1}" destId="{7028E389-6F96-4ECE-81FD-0B1ED694881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476DD-3E22-446A-8350-F6784331F25A}">
      <dsp:nvSpPr>
        <dsp:cNvPr id="0" name=""/>
        <dsp:cNvSpPr/>
      </dsp:nvSpPr>
      <dsp:spPr>
        <a:xfrm>
          <a:off x="0" y="160140"/>
          <a:ext cx="6628804" cy="725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United States Census Data</a:t>
          </a:r>
        </a:p>
      </dsp:txBody>
      <dsp:txXfrm>
        <a:off x="35411" y="195551"/>
        <a:ext cx="6557982" cy="654577"/>
      </dsp:txXfrm>
    </dsp:sp>
    <dsp:sp modelId="{121E3530-020E-4BB7-B10D-D6BEEFCAA995}">
      <dsp:nvSpPr>
        <dsp:cNvPr id="0" name=""/>
        <dsp:cNvSpPr/>
      </dsp:nvSpPr>
      <dsp:spPr>
        <a:xfrm>
          <a:off x="0" y="885540"/>
          <a:ext cx="6628804" cy="1764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46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We pulled a variety of data by state from the US Census API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We used the 2019 predicted population numbers, as the 2020 Census data was yet to be published at the start of this project</a:t>
          </a:r>
        </a:p>
      </dsp:txBody>
      <dsp:txXfrm>
        <a:off x="0" y="885540"/>
        <a:ext cx="6628804" cy="1764675"/>
      </dsp:txXfrm>
    </dsp:sp>
    <dsp:sp modelId="{E669EA60-A70C-42EF-8FC4-8C2802A953DD}">
      <dsp:nvSpPr>
        <dsp:cNvPr id="0" name=""/>
        <dsp:cNvSpPr/>
      </dsp:nvSpPr>
      <dsp:spPr>
        <a:xfrm>
          <a:off x="0" y="2650215"/>
          <a:ext cx="6628804" cy="72539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New York Times COVID Database</a:t>
          </a:r>
        </a:p>
      </dsp:txBody>
      <dsp:txXfrm>
        <a:off x="35411" y="2685626"/>
        <a:ext cx="6557982" cy="654577"/>
      </dsp:txXfrm>
    </dsp:sp>
    <dsp:sp modelId="{7028E389-6F96-4ECE-81FD-0B1ED6948812}">
      <dsp:nvSpPr>
        <dsp:cNvPr id="0" name=""/>
        <dsp:cNvSpPr/>
      </dsp:nvSpPr>
      <dsp:spPr>
        <a:xfrm>
          <a:off x="0" y="3375615"/>
          <a:ext cx="6628804" cy="1443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46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NYT publicly posts the database they use to track COVID cases/deaths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We pulled the up to date (as of 06May2021) CSV file from the NYT COVID </a:t>
          </a:r>
          <a:r>
            <a:rPr lang="en-US" sz="2400" kern="1200" dirty="0" err="1"/>
            <a:t>Github</a:t>
          </a:r>
          <a:endParaRPr lang="en-US" sz="2400" kern="1200" dirty="0"/>
        </a:p>
      </dsp:txBody>
      <dsp:txXfrm>
        <a:off x="0" y="3375615"/>
        <a:ext cx="6628804" cy="1443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B9C-4846-46EA-AC80-BA0C235011F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5253-CB0D-4518-8159-5BC5EC55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3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B9C-4846-46EA-AC80-BA0C235011F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5253-CB0D-4518-8159-5BC5EC55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9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B9C-4846-46EA-AC80-BA0C235011F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5253-CB0D-4518-8159-5BC5EC55B23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237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B9C-4846-46EA-AC80-BA0C235011F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5253-CB0D-4518-8159-5BC5EC55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47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B9C-4846-46EA-AC80-BA0C235011F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5253-CB0D-4518-8159-5BC5EC55B23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3001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B9C-4846-46EA-AC80-BA0C235011F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5253-CB0D-4518-8159-5BC5EC55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49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B9C-4846-46EA-AC80-BA0C235011F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5253-CB0D-4518-8159-5BC5EC55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68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B9C-4846-46EA-AC80-BA0C235011F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5253-CB0D-4518-8159-5BC5EC55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5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B9C-4846-46EA-AC80-BA0C235011F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5253-CB0D-4518-8159-5BC5EC55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2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B9C-4846-46EA-AC80-BA0C235011F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5253-CB0D-4518-8159-5BC5EC55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1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B9C-4846-46EA-AC80-BA0C235011F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5253-CB0D-4518-8159-5BC5EC55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6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B9C-4846-46EA-AC80-BA0C235011F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5253-CB0D-4518-8159-5BC5EC55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8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B9C-4846-46EA-AC80-BA0C235011F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5253-CB0D-4518-8159-5BC5EC55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7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B9C-4846-46EA-AC80-BA0C235011F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5253-CB0D-4518-8159-5BC5EC55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4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B9C-4846-46EA-AC80-BA0C235011F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5253-CB0D-4518-8159-5BC5EC55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6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B9C-4846-46EA-AC80-BA0C235011F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5253-CB0D-4518-8159-5BC5EC55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8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00B9C-4846-46EA-AC80-BA0C235011F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855253-CB0D-4518-8159-5BC5EC55B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0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1D8E-DE95-4782-A89B-970C2663A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Impacts by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257BC-A420-4BC5-BD22-E46FE3C29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5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4578B-2B90-485E-819F-57DE0E20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Did COVID impact states differently?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3F46-146A-4483-AF01-123FD90AE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 wanted to investigate whether the COVID-19 pandemic impacted states in different ways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Looking at COVID case and death rates in the context of state census data should give us insight into how the different states were affected by the pandemic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75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7B0A5-8E90-497D-A652-906F06F8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Data Sources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6A265A-F71C-4A99-8E34-2F887C3874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26849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31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42EB4-1737-44C3-9EC5-463BEC5B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Data Cleanup and Merging Data Sets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FEB1-5B3E-4351-A978-560CC7BC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No significant cleanup of the data was required</a:t>
            </a:r>
          </a:p>
          <a:p>
            <a:pPr lvl="1"/>
            <a:r>
              <a:rPr lang="en-US" dirty="0"/>
              <a:t>Both datasets were duplicate free </a:t>
            </a:r>
          </a:p>
          <a:p>
            <a:pPr lvl="1"/>
            <a:r>
              <a:rPr lang="en-US" dirty="0"/>
              <a:t>In order to run </a:t>
            </a:r>
            <a:r>
              <a:rPr lang="en-US" dirty="0" err="1"/>
              <a:t>linregress</a:t>
            </a:r>
            <a:r>
              <a:rPr lang="en-US" dirty="0"/>
              <a:t> to retrieve best fit parameters we had to filter out </a:t>
            </a:r>
            <a:r>
              <a:rPr lang="en-US" dirty="0" err="1"/>
              <a:t>NaN</a:t>
            </a:r>
            <a:r>
              <a:rPr lang="en-US" dirty="0"/>
              <a:t> values that were a result of empty values in the census data</a:t>
            </a:r>
          </a:p>
          <a:p>
            <a:pPr lvl="1"/>
            <a:r>
              <a:rPr lang="en-US" dirty="0"/>
              <a:t>In order to plot a boxplot we had to add 1 to all daily case totals to account for </a:t>
            </a:r>
            <a:r>
              <a:rPr lang="en-US" dirty="0" err="1"/>
              <a:t>NaN</a:t>
            </a:r>
            <a:r>
              <a:rPr lang="en-US" dirty="0"/>
              <a:t> values in the daily COVID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The COVID data was first grouped by state, and then merged on state with the census data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809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CF8C-B495-44D7-AF8D-2D0829C4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2943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43C1E-3C74-4DE1-84AD-3B5CC6F3E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4230"/>
            <a:ext cx="8596668" cy="416282"/>
          </a:xfrm>
        </p:spPr>
        <p:txBody>
          <a:bodyPr>
            <a:normAutofit/>
          </a:bodyPr>
          <a:lstStyle/>
          <a:p>
            <a:r>
              <a:rPr lang="en-US" sz="1600" dirty="0"/>
              <a:t>The census categories we chose to examine were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D860D6-45C9-4886-91D4-91919382E7A8}"/>
              </a:ext>
            </a:extLst>
          </p:cNvPr>
          <p:cNvSpPr txBox="1">
            <a:spLocks/>
          </p:cNvSpPr>
          <p:nvPr/>
        </p:nvSpPr>
        <p:spPr>
          <a:xfrm>
            <a:off x="408432" y="1460874"/>
            <a:ext cx="2639568" cy="1427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/>
              <a:t>Household income</a:t>
            </a:r>
          </a:p>
          <a:p>
            <a:pPr lvl="1"/>
            <a:r>
              <a:rPr lang="en-US" sz="1400" dirty="0"/>
              <a:t>Per capita income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9AD275-1D03-4168-83B8-D924332F8759}"/>
              </a:ext>
            </a:extLst>
          </p:cNvPr>
          <p:cNvSpPr txBox="1">
            <a:spLocks/>
          </p:cNvSpPr>
          <p:nvPr/>
        </p:nvSpPr>
        <p:spPr>
          <a:xfrm>
            <a:off x="6038440" y="1460874"/>
            <a:ext cx="2830811" cy="1427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/>
              <a:t>Unemployment rate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B368B6-0FAF-4623-B733-3FF552FE840E}"/>
              </a:ext>
            </a:extLst>
          </p:cNvPr>
          <p:cNvSpPr txBox="1">
            <a:spLocks/>
          </p:cNvSpPr>
          <p:nvPr/>
        </p:nvSpPr>
        <p:spPr>
          <a:xfrm>
            <a:off x="2611355" y="1460874"/>
            <a:ext cx="2639568" cy="1427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/>
              <a:t>Poverty count </a:t>
            </a:r>
          </a:p>
          <a:p>
            <a:pPr lvl="1"/>
            <a:r>
              <a:rPr lang="en-US" sz="1400" dirty="0"/>
              <a:t>Poverty rate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80EB00-DCA3-41BC-A158-071644BB3A73}"/>
              </a:ext>
            </a:extLst>
          </p:cNvPr>
          <p:cNvSpPr txBox="1">
            <a:spLocks/>
          </p:cNvSpPr>
          <p:nvPr/>
        </p:nvSpPr>
        <p:spPr>
          <a:xfrm>
            <a:off x="4501396" y="1460874"/>
            <a:ext cx="2639568" cy="1427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/>
              <a:t>Population</a:t>
            </a:r>
          </a:p>
          <a:p>
            <a:pPr lvl="1"/>
            <a:r>
              <a:rPr lang="en-US" sz="1400" dirty="0"/>
              <a:t>Median 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71B5DFB-22ED-4DAD-B545-60AB98874770}"/>
              </a:ext>
            </a:extLst>
          </p:cNvPr>
          <p:cNvSpPr txBox="1">
            <a:spLocks/>
          </p:cNvSpPr>
          <p:nvPr/>
        </p:nvSpPr>
        <p:spPr>
          <a:xfrm>
            <a:off x="677334" y="2277488"/>
            <a:ext cx="8235018" cy="840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We plotted each of those categories by state against: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42216D3-C3BF-443E-8075-C69FF58F40CC}"/>
              </a:ext>
            </a:extLst>
          </p:cNvPr>
          <p:cNvSpPr txBox="1">
            <a:spLocks/>
          </p:cNvSpPr>
          <p:nvPr/>
        </p:nvSpPr>
        <p:spPr>
          <a:xfrm>
            <a:off x="2124126" y="2542452"/>
            <a:ext cx="4216665" cy="1427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/>
              <a:t>Cases per hundred people</a:t>
            </a:r>
          </a:p>
          <a:p>
            <a:pPr lvl="1"/>
            <a:r>
              <a:rPr lang="en-US" sz="1400" dirty="0"/>
              <a:t>Deaths per hundred people</a:t>
            </a:r>
            <a:endParaRPr lang="en-US" sz="11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6B0413E-024D-4223-8932-BE82E5178A6D}"/>
              </a:ext>
            </a:extLst>
          </p:cNvPr>
          <p:cNvSpPr txBox="1">
            <a:spLocks/>
          </p:cNvSpPr>
          <p:nvPr/>
        </p:nvSpPr>
        <p:spPr>
          <a:xfrm>
            <a:off x="402773" y="2542453"/>
            <a:ext cx="2023703" cy="1427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/>
              <a:t>Total Cases</a:t>
            </a:r>
          </a:p>
          <a:p>
            <a:pPr lvl="1"/>
            <a:r>
              <a:rPr lang="en-US" sz="1400" dirty="0"/>
              <a:t>Total Deaths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DC8073A-70A2-4C81-8FCE-886B4741B83A}"/>
              </a:ext>
            </a:extLst>
          </p:cNvPr>
          <p:cNvSpPr txBox="1">
            <a:spLocks/>
          </p:cNvSpPr>
          <p:nvPr/>
        </p:nvSpPr>
        <p:spPr>
          <a:xfrm>
            <a:off x="677334" y="3585291"/>
            <a:ext cx="8235018" cy="1116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We also examined variance in cases/deaths by day in each state, and compared all the states to each other to determine if they were statistically similar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0E8E502-198D-417B-B611-41EC89A4BA57}"/>
              </a:ext>
            </a:extLst>
          </p:cNvPr>
          <p:cNvSpPr txBox="1">
            <a:spLocks/>
          </p:cNvSpPr>
          <p:nvPr/>
        </p:nvSpPr>
        <p:spPr>
          <a:xfrm>
            <a:off x="677334" y="4701730"/>
            <a:ext cx="8235018" cy="1116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In addition to the graphical breakdowns, we calculated some summary statistics to get a perspective on national averages</a:t>
            </a:r>
          </a:p>
        </p:txBody>
      </p:sp>
    </p:spTree>
    <p:extLst>
      <p:ext uri="{BB962C8B-B14F-4D97-AF65-F5344CB8AC3E}">
        <p14:creationId xmlns:p14="http://schemas.microsoft.com/office/powerpoint/2010/main" val="12693480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314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COVID Impacts by State</vt:lpstr>
      <vt:lpstr>Did COVID impact states differently? </vt:lpstr>
      <vt:lpstr>Data Sources</vt:lpstr>
      <vt:lpstr>Data Cleanup and Merging Data Sets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Impacts by State</dc:title>
  <dc:creator>Mike Love</dc:creator>
  <cp:lastModifiedBy>Mike Love</cp:lastModifiedBy>
  <cp:revision>8</cp:revision>
  <dcterms:created xsi:type="dcterms:W3CDTF">2021-05-07T03:21:27Z</dcterms:created>
  <dcterms:modified xsi:type="dcterms:W3CDTF">2021-05-07T04:37:13Z</dcterms:modified>
</cp:coreProperties>
</file>