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8"/>
    <p:restoredTop sz="94710"/>
  </p:normalViewPr>
  <p:slideViewPr>
    <p:cSldViewPr snapToGrid="0" snapToObjects="1">
      <p:cViewPr varScale="1">
        <p:scale>
          <a:sx n="172" d="100"/>
          <a:sy n="172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CFC4-5F1B-2A4B-8531-6AA1A402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2138-215C-154D-A309-B55B84F5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A38F5-B541-3245-A07C-179D8429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7C39-9509-8341-97E9-B6F5DBBF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CDAB-724A-BF46-8EAA-4ED5D2E4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204E-17BC-EF47-A1F2-8FDEC6C2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371F-A056-164E-8344-711BF980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125C-424D-A844-AC58-5F3FDED8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CBBE-D7AC-1747-BFBF-78A232D4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745C-1552-C544-A5B3-2019170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8F75C-6EA7-F64B-A192-300F1CCB5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FD68-4186-F64B-850C-F037222A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493F-EF72-D247-816E-BA6EA28F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CEA6-6C56-7042-B0C8-F9A67584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EEA0-2168-A941-9065-88BB397D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4E8F-8447-C241-AB44-1EA7FD74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A18F-9222-0C48-8A2D-AE725865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CA36-46C4-1B48-AD3C-305EFC78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1B70-C908-AC47-9BCD-A0A207C9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1A9C-75DD-5047-A303-B0A3B01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F00E-D8AF-4349-B79E-FF83466D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1BDED-7C64-7641-A086-FABA3A44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89FA-7FA0-344E-90D4-A63F6FAC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E0AC-3A21-7847-81D2-1FC7128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B12D-58FB-F04B-8FC7-57FBC562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DCD6-FB63-6742-BF12-035A7F5A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3F18-4009-044B-B50C-4B015110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6F67B-E475-BF4C-ABFD-265A67CE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481D-7EFC-B747-A660-A4801E2B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49AF-BC03-7247-BF49-3F8BD9E7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C971-42E8-384C-A3C6-969A559C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3A24-ACA4-E44E-8DBC-A292D887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5223-7DAA-D942-B6EE-26E2846D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80E7A-53AE-7A4A-BA94-179B22A5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461FA-316D-AD47-B11E-5B757B04A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AA47F-2B20-7249-ACF7-D35F10163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665E9-326C-834A-9BDF-2D7D3D8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6FD63-0A89-6E4F-8414-C12DBF21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031AC-6D48-A24F-BF6A-26354062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78D2-A5CF-4D4C-B591-668B769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3271-FB40-D240-A545-DBDF108F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D948F-7710-294D-BA61-D24EF83E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A5AF-7921-B54B-ADD9-9E3B51F6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D3FA8-E0F0-0442-A3CE-B6A8A81D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F91FB-045A-B640-94EC-00F432F6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A9AC4-EC01-6F40-A99C-B6A0A2FA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46BE-1515-FD4F-8E5A-BF8EFDDC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D1DA-630F-304C-B984-DA274AB9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4601-1519-8343-8F09-ED6E80B4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596D-4B7D-6A41-A273-C27F426B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A9DDE-2491-544B-B69F-7BA48C2E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DBB8-07FD-4945-80BD-55079D78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26E2-A9EB-0347-886B-9A8E9984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191E-822C-0440-826D-98B83314F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E5FB-5449-8645-B601-19B3A8EB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0B44-FB5F-FB45-818F-423B90BC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C546-16A7-B344-B581-A75C93013E0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834F-1616-BF46-A244-E6C9010A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A9CD1-C09C-C841-AA29-70BB012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D207-3E7E-934F-941C-5420FAD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3C49B-F9A8-8D4C-9F29-999350A8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BADB-3C73-6146-80D6-1CA48525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2BCD-5C9A-2A4F-9025-B87F4F08D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7/10/19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68BC-14C2-1A4F-929B-27BA67CE4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Wheaton Department Micro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24B3-A624-224C-8DA9-531218F8C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EEECD207-3E7E-934F-941C-5420FAD267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8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F36-BE97-A743-9A23-5D10BFFB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DESI: Making Discoveries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59B0-36A0-9346-8D8C-DC3287F84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Sean MacBride</a:t>
            </a:r>
          </a:p>
        </p:txBody>
      </p:sp>
    </p:spTree>
    <p:extLst>
      <p:ext uri="{BB962C8B-B14F-4D97-AF65-F5344CB8AC3E}">
        <p14:creationId xmlns:p14="http://schemas.microsoft.com/office/powerpoint/2010/main" val="38877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B6A4D-2D93-3D47-B8F0-6D83A13C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things from the 80’s</a:t>
            </a:r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0B8E5E-D647-4741-B219-15E044CC3E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8032" y="1820326"/>
            <a:ext cx="4361936" cy="4361936"/>
          </a:xfrm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42D3DEF7-F71F-5B41-836C-722A2CA54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8865" y="1818342"/>
            <a:ext cx="5828270" cy="436590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90ED1D-4147-9140-8C40-D680235C1170}"/>
              </a:ext>
            </a:extLst>
          </p:cNvPr>
          <p:cNvSpPr/>
          <p:nvPr/>
        </p:nvSpPr>
        <p:spPr>
          <a:xfrm>
            <a:off x="8994990" y="6182262"/>
            <a:ext cx="2433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757575"/>
                </a:solidFill>
                <a:effectLst/>
                <a:latin typeface="Times" pitchFamily="2" charset="0"/>
              </a:rPr>
              <a:t>Rubin et al. / </a:t>
            </a:r>
            <a:r>
              <a:rPr lang="en-US" b="0" i="1" dirty="0" err="1">
                <a:solidFill>
                  <a:srgbClr val="757575"/>
                </a:solidFill>
                <a:effectLst/>
                <a:latin typeface="Times" pitchFamily="2" charset="0"/>
              </a:rPr>
              <a:t>ApJL</a:t>
            </a:r>
            <a:r>
              <a:rPr lang="en-US" b="0" i="1" dirty="0">
                <a:solidFill>
                  <a:srgbClr val="757575"/>
                </a:solidFill>
                <a:effectLst/>
                <a:latin typeface="Times" pitchFamily="2" charset="0"/>
              </a:rPr>
              <a:t> 1978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1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B6A4D-2D93-3D47-B8F0-6D83A13C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discoveries led a revolution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42D3DEF7-F71F-5B41-836C-722A2CA54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8865" y="1818342"/>
            <a:ext cx="5828270" cy="436590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90ED1D-4147-9140-8C40-D680235C1170}"/>
              </a:ext>
            </a:extLst>
          </p:cNvPr>
          <p:cNvSpPr/>
          <p:nvPr/>
        </p:nvSpPr>
        <p:spPr>
          <a:xfrm>
            <a:off x="8994990" y="6182262"/>
            <a:ext cx="2433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Times" pitchFamily="2" charset="0"/>
              </a:rPr>
              <a:t>Rubin et al. / </a:t>
            </a:r>
            <a:r>
              <a:rPr lang="en-US" b="0" i="1" dirty="0" err="1">
                <a:solidFill>
                  <a:schemeClr val="bg2">
                    <a:lumMod val="50000"/>
                  </a:schemeClr>
                </a:solidFill>
                <a:effectLst/>
                <a:latin typeface="Times" pitchFamily="2" charset="0"/>
              </a:rPr>
              <a:t>ApJL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Times" pitchFamily="2" charset="0"/>
              </a:rPr>
              <a:t> 1978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4956-F408-BC45-B16D-C494AD6A68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Galaxy masses grow linearly with radius at large radii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Rubin’s results suggest either</a:t>
            </a:r>
          </a:p>
          <a:p>
            <a:pPr lvl="1"/>
            <a:r>
              <a:rPr lang="en-US" dirty="0"/>
              <a:t>Newtonian gravity does not apply universally</a:t>
            </a:r>
          </a:p>
          <a:p>
            <a:pPr lvl="1"/>
            <a:r>
              <a:rPr lang="en-US" dirty="0"/>
              <a:t>More than 50% of galactic mass resides in galactic halo</a:t>
            </a:r>
          </a:p>
          <a:p>
            <a:pPr lvl="1"/>
            <a:endParaRPr lang="en-US" dirty="0"/>
          </a:p>
          <a:p>
            <a:r>
              <a:rPr lang="en-US" dirty="0"/>
              <a:t>Results confirmed in later years, called “dark matter”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62FD-EFE1-8C48-9E70-58559711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Matter can only be studied indirectly</a:t>
            </a:r>
          </a:p>
          <a:p>
            <a:r>
              <a:rPr lang="en-US" dirty="0"/>
              <a:t>Does not emit light</a:t>
            </a:r>
          </a:p>
          <a:p>
            <a:r>
              <a:rPr lang="en-US" dirty="0"/>
              <a:t>No direct interaction with baryonic matter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FD511-536C-EB4B-BC1B-98E7F2F4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Dark Matter?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DDEAE-5680-864C-BCDC-F3B7586F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4472"/>
            <a:ext cx="7051733" cy="2611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746D4-4DA8-1843-B23D-DA3997B46C58}"/>
              </a:ext>
            </a:extLst>
          </p:cNvPr>
          <p:cNvSpPr txBox="1"/>
          <p:nvPr/>
        </p:nvSpPr>
        <p:spPr>
          <a:xfrm>
            <a:off x="838200" y="6186225"/>
            <a:ext cx="27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Astronomy Stack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E7E4F-883A-074A-B8B0-A05804D8C376}"/>
              </a:ext>
            </a:extLst>
          </p:cNvPr>
          <p:cNvSpPr txBox="1"/>
          <p:nvPr/>
        </p:nvSpPr>
        <p:spPr>
          <a:xfrm>
            <a:off x="7889933" y="6186225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NASA/CXC/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CfA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/ M.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Markevitch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 et al.</a:t>
            </a:r>
          </a:p>
        </p:txBody>
      </p:sp>
      <p:pic>
        <p:nvPicPr>
          <p:cNvPr id="10" name="Picture 9" descr="A close up of a stop light at night time&#10;&#10;Description automatically generated">
            <a:extLst>
              <a:ext uri="{FF2B5EF4-FFF2-40B4-BE49-F238E27FC236}">
                <a16:creationId xmlns:a16="http://schemas.microsoft.com/office/drawing/2014/main" id="{346DD0C5-8C4B-EC40-8940-CA912DAC0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21" r="18756"/>
          <a:stretch/>
        </p:blipFill>
        <p:spPr>
          <a:xfrm>
            <a:off x="7889933" y="1827132"/>
            <a:ext cx="3589188" cy="43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CA0D-474E-C548-A732-F9468B64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</a:t>
            </a:r>
            <a:r>
              <a:rPr lang="en-US" dirty="0"/>
              <a:t>ark </a:t>
            </a:r>
            <a:r>
              <a:rPr lang="en-US" b="1" u="sng" dirty="0"/>
              <a:t>E</a:t>
            </a:r>
            <a:r>
              <a:rPr lang="en-US" dirty="0"/>
              <a:t>nergy </a:t>
            </a:r>
            <a:r>
              <a:rPr lang="en-US" b="1" u="sng" dirty="0"/>
              <a:t>S</a:t>
            </a:r>
            <a:r>
              <a:rPr lang="en-US" dirty="0"/>
              <a:t>pectroscopic </a:t>
            </a:r>
            <a:r>
              <a:rPr lang="en-US" b="1" u="sng" dirty="0"/>
              <a:t>I</a:t>
            </a:r>
            <a:r>
              <a:rPr lang="en-US" dirty="0"/>
              <a:t>nstrument</a:t>
            </a:r>
            <a:endParaRPr lang="en-US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125C9-C76A-8D46-98D2-32A6B4EC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97138" cy="4351338"/>
          </a:xfrm>
        </p:spPr>
        <p:txBody>
          <a:bodyPr anchor="ctr"/>
          <a:lstStyle/>
          <a:p>
            <a:r>
              <a:rPr lang="en-US" dirty="0"/>
              <a:t>Located in Kitt Peak Arizona</a:t>
            </a:r>
          </a:p>
          <a:p>
            <a:r>
              <a:rPr lang="en-US" dirty="0"/>
              <a:t>Mounted on </a:t>
            </a:r>
            <a:r>
              <a:rPr lang="en-US" dirty="0" err="1"/>
              <a:t>Mayall</a:t>
            </a:r>
            <a:r>
              <a:rPr lang="en-US" dirty="0"/>
              <a:t> 4m telescope</a:t>
            </a:r>
          </a:p>
          <a:p>
            <a:r>
              <a:rPr lang="en-US" dirty="0"/>
              <a:t>Mapping BAO’s and redshift space distortions to unparalleled accuracy</a:t>
            </a:r>
          </a:p>
          <a:p>
            <a:r>
              <a:rPr lang="en-US" dirty="0"/>
              <a:t>Constrain current cosmological models</a:t>
            </a:r>
          </a:p>
        </p:txBody>
      </p:sp>
      <p:pic>
        <p:nvPicPr>
          <p:cNvPr id="7" name="Content Placeholder 6" descr="A picture containing indoor, building, wall&#10;&#10;Description automatically generated">
            <a:extLst>
              <a:ext uri="{FF2B5EF4-FFF2-40B4-BE49-F238E27FC236}">
                <a16:creationId xmlns:a16="http://schemas.microsoft.com/office/drawing/2014/main" id="{325F086A-E64B-1E4C-8B57-DBB14F19E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5338" y="1825625"/>
            <a:ext cx="465532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8A9D5-6CDD-914E-AC82-C458E877A650}"/>
              </a:ext>
            </a:extLst>
          </p:cNvPr>
          <p:cNvSpPr txBox="1"/>
          <p:nvPr/>
        </p:nvSpPr>
        <p:spPr>
          <a:xfrm>
            <a:off x="9777481" y="617696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Desi.lbl.gov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C59B-D6D0-D445-90A1-70A5AAB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JINGLE and SDSS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D06D-47F5-A542-B998-5105174201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JINGLE focuses on near galaxy ISM</a:t>
            </a:r>
          </a:p>
          <a:p>
            <a:r>
              <a:rPr lang="en-US" dirty="0"/>
              <a:t>Dust to gas mass ratios can be calibrated</a:t>
            </a:r>
          </a:p>
          <a:p>
            <a:endParaRPr lang="en-US" dirty="0"/>
          </a:p>
          <a:p>
            <a:r>
              <a:rPr lang="en-US" dirty="0"/>
              <a:t>SDSS can use luminosity to determine stellar mass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52BA4-81C1-CE4A-8DDA-85FA52857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0570" r="8066"/>
          <a:stretch/>
        </p:blipFill>
        <p:spPr>
          <a:xfrm>
            <a:off x="5809673" y="1747672"/>
            <a:ext cx="6324600" cy="4101564"/>
          </a:xfrm>
        </p:spPr>
      </p:pic>
    </p:spTree>
    <p:extLst>
      <p:ext uri="{BB962C8B-B14F-4D97-AF65-F5344CB8AC3E}">
        <p14:creationId xmlns:p14="http://schemas.microsoft.com/office/powerpoint/2010/main" val="18914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F121FC-DC73-4640-9711-E02A162E5B88}"/>
                  </a:ext>
                </a:extLst>
              </p:cNvPr>
              <p:cNvSpPr txBox="1"/>
              <p:nvPr/>
            </p:nvSpPr>
            <p:spPr>
              <a:xfrm>
                <a:off x="2262068" y="2489191"/>
                <a:ext cx="7667864" cy="1879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⊛</m:t>
                              </m:r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𝐷𝑀</m:t>
                              </m:r>
                            </m:sub>
                          </m:sSub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F121FC-DC73-4640-9711-E02A162E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68" y="2489191"/>
                <a:ext cx="7667864" cy="1879617"/>
              </a:xfrm>
              <a:prstGeom prst="rect">
                <a:avLst/>
              </a:prstGeom>
              <a:blipFill>
                <a:blip r:embed="rId2"/>
                <a:stretch>
                  <a:fillRect t="-671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41C92862-B43B-1D48-B331-1F5BCFB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Baryonic Matter Fraction</a:t>
            </a:r>
          </a:p>
        </p:txBody>
      </p:sp>
    </p:spTree>
    <p:extLst>
      <p:ext uri="{BB962C8B-B14F-4D97-AF65-F5344CB8AC3E}">
        <p14:creationId xmlns:p14="http://schemas.microsoft.com/office/powerpoint/2010/main" val="185984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172DE-F18A-6A4A-884A-DFCBE182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F5CCC-5344-3846-AF1B-05C873BD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Does the matter fraction evolve over time?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the matter fraction evolve?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the matter fraction evolve differently for different galaxy types?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any major epochs of cosmology leave an imprint on the evolution?</a:t>
            </a:r>
          </a:p>
          <a:p>
            <a:pPr lvl="1"/>
            <a:r>
              <a:rPr lang="en-US" dirty="0"/>
              <a:t>What particles could be interacting with dark matter?</a:t>
            </a:r>
          </a:p>
        </p:txBody>
      </p:sp>
    </p:spTree>
    <p:extLst>
      <p:ext uri="{BB962C8B-B14F-4D97-AF65-F5344CB8AC3E}">
        <p14:creationId xmlns:p14="http://schemas.microsoft.com/office/powerpoint/2010/main" val="28833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147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</vt:lpstr>
      <vt:lpstr>Office Theme</vt:lpstr>
      <vt:lpstr>DESI: Making Discoveries in the Dark</vt:lpstr>
      <vt:lpstr>Cool things from the 80’s</vt:lpstr>
      <vt:lpstr>Rubin’s discoveries led a revolution</vt:lpstr>
      <vt:lpstr>What is Dark Matter?</vt:lpstr>
      <vt:lpstr>Dark Energy Spectroscopic Instrument</vt:lpstr>
      <vt:lpstr>JINGLE and SDSS</vt:lpstr>
      <vt:lpstr>Baryonic Matter Fraction</vt:lpstr>
      <vt:lpstr>Science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2019-07-08T15:21:15Z</dcterms:created>
  <dcterms:modified xsi:type="dcterms:W3CDTF">2019-07-10T14:34:29Z</dcterms:modified>
</cp:coreProperties>
</file>