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7FA29F-9304-4E9D-BE30-8DF47C2970B1}">
  <a:tblStyle styleId="{D07FA29F-9304-4E9D-BE30-8DF47C297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36b6fd7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36b6fd7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31a6f5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31a6f5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1a6f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1a6f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1a6f5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31a6f5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4b69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4b69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ee9f7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2ee9f7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2ee9f7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2ee9f7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34ed8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34ed8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6b6fd7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36b6fd7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36b6fd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36b6fd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38525" y="456225"/>
            <a:ext cx="7294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C.E.L.E.U.S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Ceres Experimental Long </a:t>
            </a:r>
            <a:r>
              <a:rPr lang="en" sz="2000"/>
              <a:t>Engagement</a:t>
            </a:r>
            <a:r>
              <a:rPr lang="en" sz="2000"/>
              <a:t> Unit System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FFFFFF"/>
                </a:solidFill>
              </a:rPr>
              <a:t>Project Manager:</a:t>
            </a:r>
            <a:r>
              <a:rPr lang="en" sz="1200">
                <a:solidFill>
                  <a:srgbClr val="FFFFFF"/>
                </a:solidFill>
              </a:rPr>
              <a:t> Sean MacBride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FFFFFF"/>
                </a:solidFill>
              </a:rPr>
              <a:t>Project Scientist:</a:t>
            </a:r>
            <a:r>
              <a:rPr lang="en" sz="1200">
                <a:solidFill>
                  <a:srgbClr val="FFFFFF"/>
                </a:solidFill>
              </a:rPr>
              <a:t> Jamel Miller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FFFFFF"/>
                </a:solidFill>
              </a:rPr>
              <a:t>Mission Architect:</a:t>
            </a:r>
            <a:r>
              <a:rPr lang="en" sz="1200">
                <a:solidFill>
                  <a:srgbClr val="FFFFFF"/>
                </a:solidFill>
              </a:rPr>
              <a:t> Kathryn Goodale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FFFFFF"/>
                </a:solidFill>
              </a:rPr>
              <a:t>Lead Engineer:</a:t>
            </a:r>
            <a:r>
              <a:rPr lang="en" sz="1200">
                <a:solidFill>
                  <a:srgbClr val="FFFFFF"/>
                </a:solidFill>
              </a:rPr>
              <a:t> Amanda McNeil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950"/>
            <a:ext cx="9144001" cy="509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Risk Assessment</a:t>
            </a:r>
            <a:endParaRPr sz="4800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Ceres Capture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Entry to Ceres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Drill Failure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9850" y="39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Ceres and Why now?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09850" y="1379475"/>
            <a:ext cx="839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Send a rover to determine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Geologic Structure of Ceres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 us better understand Earth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Organic composition of Ceres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 us better determine habitable environments in solar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Surface composition of Ceres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 us better understand habitable environment in solar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could potentially run for 17 years after landing on Ceres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50800" y="290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regards to the Decadal Survey</a:t>
            </a:r>
            <a:endParaRPr u="sng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16746" y="1070550"/>
            <a:ext cx="81528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 What were the initial stages, conditions, and processes of solar system formation and the nature of interstellar matter that was incorporated?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3. 	What governed the accretion, supply of water, chemistry, and internal differentiation of the inner planets and the evolution of their atmosphere, and what roles did bombardment by large projectiles play?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4. 	</a:t>
            </a:r>
            <a:r>
              <a:rPr lang="en"/>
              <a:t>What were the primordial sources of organic matter, and where does organic synthesis continue today?</a:t>
            </a:r>
            <a:endParaRPr>
              <a:solidFill>
                <a:srgbClr val="000000"/>
              </a:solidFill>
            </a:endParaRPr>
          </a:p>
          <a:p>
            <a:pPr indent="-228600" lvl="0" marL="161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6.	Beyond Earth, are there modern habitats elsewhere in the solar system with necessary conditions, organic matter, water, energy, and nutrients to sustain life, and do organism live there now?</a:t>
            </a:r>
            <a:endParaRPr>
              <a:solidFill>
                <a:srgbClr val="000000"/>
              </a:solidFill>
            </a:endParaRPr>
          </a:p>
          <a:p>
            <a:pPr indent="-228600" lvl="0" marL="161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10.	How have the myriad chemical and physical processes that shaped the solar system operated, interacted, and evolved over time?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5475" y="3104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Scientific Background:</a:t>
            </a:r>
            <a:endParaRPr u="sng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67946" y="903375"/>
            <a:ext cx="84081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Ceres’ player card:</a:t>
            </a:r>
            <a:endParaRPr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Day length: ~9 hours ( 1 year=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4.6 earth years)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Radius: 476 km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Mass: 8.958x10^20 kg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Gravity: 0.27 m/s^2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Distance from earth: 1.496x10^8 km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Dawn is the first spacecraft to orbit a dwarf planet Ceres.</a:t>
            </a:r>
            <a:endParaRPr/>
          </a:p>
        </p:txBody>
      </p:sp>
      <p:pic>
        <p:nvPicPr>
          <p:cNvPr descr="Ceres.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929" y="1070554"/>
            <a:ext cx="3010400" cy="2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23625" y="363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600" u="sng">
                <a:latin typeface="Arial"/>
                <a:ea typeface="Arial"/>
                <a:cs typeface="Arial"/>
                <a:sym typeface="Arial"/>
              </a:rPr>
              <a:t>Instrumentation &amp; Datasets:</a:t>
            </a:r>
            <a:endParaRPr b="0" sz="3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20296" y="1116300"/>
            <a:ext cx="83034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Arial"/>
                <a:ea typeface="Arial"/>
                <a:cs typeface="Arial"/>
                <a:sym typeface="Arial"/>
              </a:rPr>
              <a:t>Level 1 mission goals:</a:t>
            </a:r>
            <a:endParaRPr i="1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Determine the composition of Ceres’ surface.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Lander with a variety of scientific instruments.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Use instruments to learn more about the geologic structure of Ceres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Using GPR and Seismometer to accomplish this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Look for  potential organic compounds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Analyze surface and subsurface samples using a drill, robotic arm and the organic molecule detectors aboard the lander.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93075" y="324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latin typeface="Arial"/>
                <a:ea typeface="Arial"/>
                <a:cs typeface="Arial"/>
                <a:sym typeface="Arial"/>
              </a:rPr>
              <a:t>Traceability</a:t>
            </a:r>
            <a:r>
              <a:rPr b="0" lang="en" sz="3600" u="sng">
                <a:latin typeface="Arial"/>
                <a:ea typeface="Arial"/>
                <a:cs typeface="Arial"/>
                <a:sym typeface="Arial"/>
              </a:rPr>
              <a:t> Matrix</a:t>
            </a:r>
            <a:endParaRPr b="0" sz="3600" u="sng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22288" y="8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{D07FA29F-9304-4E9D-BE30-8DF47C2970B1}</a:tableStyleId>
              </a:tblPr>
              <a:tblGrid>
                <a:gridCol w="2361475"/>
                <a:gridCol w="2245975"/>
                <a:gridCol w="2245975"/>
                <a:gridCol w="2245975"/>
              </a:tblGrid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Times"/>
                          <a:ea typeface="Times"/>
                          <a:cs typeface="Times"/>
                          <a:sym typeface="Times"/>
                        </a:rPr>
                        <a:t>Level 1 Goals</a:t>
                      </a:r>
                      <a:endParaRPr b="1" u="sng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Times"/>
                          <a:ea typeface="Times"/>
                          <a:cs typeface="Times"/>
                          <a:sym typeface="Times"/>
                        </a:rPr>
                        <a:t>Measurement</a:t>
                      </a:r>
                      <a:endParaRPr b="1" u="sng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Times"/>
                          <a:ea typeface="Times"/>
                          <a:cs typeface="Times"/>
                          <a:sym typeface="Times"/>
                        </a:rPr>
                        <a:t>Instrument</a:t>
                      </a:r>
                      <a:endParaRPr b="1" u="sng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Times"/>
                          <a:ea typeface="Times"/>
                          <a:cs typeface="Times"/>
                          <a:sym typeface="Times"/>
                        </a:rPr>
                        <a:t>Sampling</a:t>
                      </a:r>
                      <a:endParaRPr b="1" u="sng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Determine the composition of Ceres surface, and the abundance of materials.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1.    The abundance of different elements.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1. GC/MS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2. Organic molecule detector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1.    Sampling for GC/MS from drill sampler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2.    Drill core sampler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895125">
                <a:tc>
                  <a:txBody>
                    <a:bodyPr/>
                    <a:lstStyle/>
                    <a:p>
                      <a:pPr indent="9525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Use instruments to learn more about the geologic structure of Ceres.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52070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 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1.    analyze the waves produced by a know source.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2.    analyze waves bouncing off of the interior layers of the dwarf planet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1.    Seismometer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2.  Ground-Penetrating- Radar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3. Heat flow probe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"/>
                        <a:buAutoNum type="arabicPeriod"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Seismometer will be used to detect tectonic activity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"/>
                        <a:buAutoNum type="arabicPeriod"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GPR used to scan subsurface of Ceres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"/>
                        <a:buAutoNum type="arabicPeriod"/>
                      </a:pPr>
                      <a:r>
                        <a:rPr lang="en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Heat flow probe to determine if head is flowing from inside Ceres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Look for potential organic compounds.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1.    The identification of organics.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. Organic molecule detector.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EEEEE"/>
                          </a:highlight>
                          <a:latin typeface="Times"/>
                          <a:ea typeface="Times"/>
                          <a:cs typeface="Times"/>
                          <a:sym typeface="Times"/>
                        </a:rPr>
                        <a:t>1.    organics analyzed on the ground by the lander made with Drill core sampler.</a:t>
                      </a:r>
                      <a:endParaRPr sz="1200">
                        <a:highlight>
                          <a:srgbClr val="EEEEEE"/>
                        </a:highlight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34875" y="299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Concept of Operations</a:t>
            </a:r>
            <a:endParaRPr u="sng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22350" y="986025"/>
            <a:ext cx="82911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Science Mode - analyzing samples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Drilling Mode - drilling and collect samples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Observation Mode - scanning the surroundings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Hibernation Mode - resting the tech for later use</a:t>
            </a:r>
            <a:endParaRPr sz="2400"/>
          </a:p>
        </p:txBody>
      </p:sp>
      <p:cxnSp>
        <p:nvCxnSpPr>
          <p:cNvPr id="111" name="Google Shape;111;p19"/>
          <p:cNvCxnSpPr/>
          <p:nvPr/>
        </p:nvCxnSpPr>
        <p:spPr>
          <a:xfrm>
            <a:off x="855600" y="4071525"/>
            <a:ext cx="78873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68325" y="3484250"/>
            <a:ext cx="1731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spacecraft  </a:t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1652100" y="3702825"/>
            <a:ext cx="501600" cy="36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9"/>
          <p:cNvSpPr txBox="1"/>
          <p:nvPr/>
        </p:nvSpPr>
        <p:spPr>
          <a:xfrm>
            <a:off x="732375" y="4302825"/>
            <a:ext cx="1731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yrs orbiting earth</a:t>
            </a:r>
            <a:endParaRPr/>
          </a:p>
        </p:txBody>
      </p:sp>
      <p:cxnSp>
        <p:nvCxnSpPr>
          <p:cNvPr id="115" name="Google Shape;115;p19"/>
          <p:cNvCxnSpPr>
            <a:stCxn id="114" idx="3"/>
          </p:cNvCxnSpPr>
          <p:nvPr/>
        </p:nvCxnSpPr>
        <p:spPr>
          <a:xfrm flipH="1" rot="10800000">
            <a:off x="2463675" y="4081275"/>
            <a:ext cx="501300" cy="405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9"/>
          <p:cNvSpPr txBox="1"/>
          <p:nvPr/>
        </p:nvSpPr>
        <p:spPr>
          <a:xfrm>
            <a:off x="3127075" y="3427575"/>
            <a:ext cx="2409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1.295yrs from earth orbit to ceres </a:t>
            </a:r>
            <a:endParaRPr/>
          </a:p>
        </p:txBody>
      </p:sp>
      <p:cxnSp>
        <p:nvCxnSpPr>
          <p:cNvPr id="117" name="Google Shape;117;p19"/>
          <p:cNvCxnSpPr>
            <a:stCxn id="116" idx="2"/>
          </p:cNvCxnSpPr>
          <p:nvPr/>
        </p:nvCxnSpPr>
        <p:spPr>
          <a:xfrm flipH="1" rot="-5400000">
            <a:off x="4535575" y="3752175"/>
            <a:ext cx="143400" cy="5508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9"/>
          <p:cNvSpPr txBox="1"/>
          <p:nvPr/>
        </p:nvSpPr>
        <p:spPr>
          <a:xfrm>
            <a:off x="4799300" y="4234600"/>
            <a:ext cx="224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 </a:t>
            </a:r>
            <a:r>
              <a:rPr lang="en"/>
              <a:t>maneuvers</a:t>
            </a:r>
            <a:r>
              <a:rPr lang="en"/>
              <a:t> to land the rover</a:t>
            </a:r>
            <a:endParaRPr/>
          </a:p>
        </p:txBody>
      </p:sp>
      <p:cxnSp>
        <p:nvCxnSpPr>
          <p:cNvPr id="119" name="Google Shape;119;p19"/>
          <p:cNvCxnSpPr>
            <a:stCxn id="118" idx="0"/>
          </p:cNvCxnSpPr>
          <p:nvPr/>
        </p:nvCxnSpPr>
        <p:spPr>
          <a:xfrm rot="-5400000">
            <a:off x="6188000" y="3813700"/>
            <a:ext cx="153300" cy="688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9"/>
          <p:cNvSpPr txBox="1"/>
          <p:nvPr/>
        </p:nvSpPr>
        <p:spPr>
          <a:xfrm>
            <a:off x="6608900" y="3356400"/>
            <a:ext cx="2075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up to 17 years of </a:t>
            </a:r>
            <a:r>
              <a:rPr lang="en"/>
              <a:t>potential</a:t>
            </a:r>
            <a:r>
              <a:rPr lang="en"/>
              <a:t> exploration </a:t>
            </a:r>
            <a:endParaRPr/>
          </a:p>
        </p:txBody>
      </p:sp>
      <p:cxnSp>
        <p:nvCxnSpPr>
          <p:cNvPr id="121" name="Google Shape;121;p19"/>
          <p:cNvCxnSpPr>
            <a:stCxn id="120" idx="2"/>
          </p:cNvCxnSpPr>
          <p:nvPr/>
        </p:nvCxnSpPr>
        <p:spPr>
          <a:xfrm flipH="1" rot="-5400000">
            <a:off x="8032700" y="3498750"/>
            <a:ext cx="206400" cy="978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488125" y="417900"/>
            <a:ext cx="4651800" cy="430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953100" y="1958725"/>
            <a:ext cx="304800" cy="285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740275" y="2379975"/>
            <a:ext cx="236100" cy="226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3706882">
            <a:off x="4001904" y="2744948"/>
            <a:ext cx="864779" cy="334607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187250" y="2154550"/>
            <a:ext cx="3065100" cy="1111250"/>
          </a:xfrm>
          <a:custGeom>
            <a:rect b="b" l="l" r="r" t="t"/>
            <a:pathLst>
              <a:path extrusionOk="0" h="44450" w="122604">
                <a:moveTo>
                  <a:pt x="122604" y="0"/>
                </a:moveTo>
                <a:cubicBezTo>
                  <a:pt x="120680" y="3334"/>
                  <a:pt x="119398" y="13466"/>
                  <a:pt x="111062" y="20006"/>
                </a:cubicBezTo>
                <a:cubicBezTo>
                  <a:pt x="102726" y="26547"/>
                  <a:pt x="86567" y="35310"/>
                  <a:pt x="72588" y="39243"/>
                </a:cubicBezTo>
                <a:cubicBezTo>
                  <a:pt x="58609" y="43176"/>
                  <a:pt x="39287" y="45912"/>
                  <a:pt x="27189" y="43604"/>
                </a:cubicBezTo>
                <a:cubicBezTo>
                  <a:pt x="15091" y="41296"/>
                  <a:pt x="4532" y="28428"/>
                  <a:pt x="0" y="2539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20"/>
          <p:cNvSpPr/>
          <p:nvPr/>
        </p:nvSpPr>
        <p:spPr>
          <a:xfrm>
            <a:off x="4151950" y="1789875"/>
            <a:ext cx="1170300" cy="114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179700" y="2566825"/>
            <a:ext cx="236100" cy="226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24575" y="334875"/>
            <a:ext cx="237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Flight Plan:</a:t>
            </a:r>
            <a:endParaRPr sz="30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45825" y="4338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for Antenna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5" y="1005100"/>
            <a:ext cx="3816525" cy="41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350" y="2784774"/>
            <a:ext cx="5181650" cy="23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