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sqywTHMxwzai9nOv/BVtnypnV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E69089-29D4-4238-A5BF-3C72AF1A9D79}">
  <a:tblStyle styleId="{E6E69089-29D4-4238-A5BF-3C72AF1A9D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B7191D-C5A2-4C5B-BCBC-77270EB060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c4e5c95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c4e5c9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7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62" name="Google Shape;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34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3969575" y="2130425"/>
            <a:ext cx="4717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/>
              <a:t>Final Presentation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5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2068475" y="3970150"/>
            <a:ext cx="66183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Implementing a GRU based network to detect stock prices on FPGA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Sean Kwatra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Xavier Fisher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Kevin Sipple</a:t>
            </a:r>
            <a:endParaRPr>
              <a:solidFill>
                <a:schemeClr val="lt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Sponsor: Sambandh Dhal  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1049174"/>
            <a:ext cx="82296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GRU Architecture Subsystem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2595"/>
              <a:buNone/>
            </a:pPr>
            <a:r>
              <a:t/>
            </a:r>
            <a:endParaRPr sz="175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2595"/>
              <a:buNone/>
            </a:pPr>
            <a:r>
              <a:t/>
            </a:r>
            <a:endParaRPr sz="175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2595"/>
              <a:buNone/>
            </a:pPr>
            <a:r>
              <a:rPr lang="en-US" sz="1754"/>
              <a:t>Time invested since last update: ~27 Hrs</a:t>
            </a:r>
            <a:endParaRPr sz="1754"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54586" y="4104566"/>
            <a:ext cx="82296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Subsystem Difficulties:</a:t>
            </a:r>
            <a:endParaRPr b="1"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Adjusting GRU architecture appropriately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Limited Training Data available per stock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Over-fitting Concern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Constructing data sets and proper scaling factors (GRU)</a:t>
            </a:r>
            <a:endParaRPr sz="2300"/>
          </a:p>
          <a:p>
            <a:pPr indent="-3175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(size, timesteps, attributes)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(soft difficulty) Waiting for results to make adjustments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457200" y="2224874"/>
            <a:ext cx="8229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Machine Learning:</a:t>
            </a:r>
            <a:endParaRPr b="1"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Gated Recurrent Unit (GRU)</a:t>
            </a:r>
            <a:endParaRPr sz="2300"/>
          </a:p>
          <a:p>
            <a:pPr indent="-3175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Recurrent Neural Network (RNN)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Training using ~3000 data points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Visualize predictions</a:t>
            </a:r>
            <a:endParaRPr sz="23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2307625" y="1907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Arch. Flow Chart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832" t="0"/>
          <a:stretch/>
        </p:blipFill>
        <p:spPr>
          <a:xfrm>
            <a:off x="1785613" y="994425"/>
            <a:ext cx="5572776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GRU Architecture’s Accomplishments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457200" y="139049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Two key ways to test the accuracy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Method to alter multiple array characteristics</a:t>
            </a:r>
            <a:endParaRPr sz="2300"/>
          </a:p>
          <a:p>
            <a:pPr indent="-3175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this involves properly clearing and building models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 variable look back system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GRU </a:t>
            </a:r>
            <a:r>
              <a:rPr lang="en-US" sz="2300"/>
              <a:t>performance</a:t>
            </a:r>
            <a:r>
              <a:rPr lang="en-US" sz="2300"/>
              <a:t> has reached a 56% accuracy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GRU Arch. Execution Status</a:t>
            </a:r>
            <a:endParaRPr b="1" sz="2300"/>
          </a:p>
        </p:txBody>
      </p:sp>
      <p:graphicFrame>
        <p:nvGraphicFramePr>
          <p:cNvPr id="173" name="Google Shape;173;p15"/>
          <p:cNvGraphicFramePr/>
          <p:nvPr/>
        </p:nvGraphicFramePr>
        <p:xfrm>
          <a:off x="0" y="38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{E2B7191D-C5A2-4C5B-BCBC-77270EB060B3}</a:tableStyleId>
              </a:tblPr>
              <a:tblGrid>
                <a:gridCol w="2933700"/>
                <a:gridCol w="371475"/>
                <a:gridCol w="371475"/>
                <a:gridCol w="314325"/>
                <a:gridCol w="371475"/>
                <a:gridCol w="371475"/>
                <a:gridCol w="371475"/>
                <a:gridCol w="342900"/>
                <a:gridCol w="371475"/>
                <a:gridCol w="371475"/>
                <a:gridCol w="371475"/>
                <a:gridCol w="314325"/>
                <a:gridCol w="361950"/>
                <a:gridCol w="371475"/>
                <a:gridCol w="371475"/>
                <a:gridCol w="704850"/>
                <a:gridCol w="4572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GRU Arch. Execution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1/24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1/31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4/18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4/25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Download Keras GRU library and generate a small test network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Generate multidimensional arrays of different data combinations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different layer numbers and neuron numbers and produce visualizing plots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Implement an accuracy metric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sngStrike"/>
                        <a:t>Finalize the data characteristics array</a:t>
                      </a:r>
                      <a:endParaRPr sz="1000" u="none" cap="none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Delayed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Create system to vary arrays to find best characteristics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Canceled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Test performance on FPGA and compatibility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c4e5c951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GRU Arch. Validation</a:t>
            </a:r>
            <a:endParaRPr/>
          </a:p>
        </p:txBody>
      </p:sp>
      <p:sp>
        <p:nvSpPr>
          <p:cNvPr id="179" name="Google Shape;179;g124c4e5c951_0_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✅"/>
            </a:pPr>
            <a:r>
              <a:rPr lang="en-US" sz="2400"/>
              <a:t>Arrays are split properly based upon year of data and NaN rows are removed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✅"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✅"/>
            </a:pPr>
            <a:r>
              <a:rPr lang="en-US" sz="2400"/>
              <a:t>Model is </a:t>
            </a:r>
            <a:r>
              <a:rPr lang="en-US" sz="2400"/>
              <a:t>properly </a:t>
            </a:r>
            <a:r>
              <a:rPr lang="en-US" sz="2400"/>
              <a:t>cleared between tests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✅"/>
            </a:pPr>
            <a:r>
              <a:rPr lang="en-US" sz="2400"/>
              <a:t>Look back system produces arrays of specified </a:t>
            </a:r>
            <a:r>
              <a:rPr lang="en-US" sz="2400"/>
              <a:t>structure and is verified in program: 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( size, lookback, attributes )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360"/>
              </a:spcBef>
              <a:spcAft>
                <a:spcPts val="0"/>
              </a:spcAft>
              <a:buSzPct val="100000"/>
              <a:buChar char="✅"/>
            </a:pPr>
            <a:r>
              <a:rPr lang="en-US" sz="2400"/>
              <a:t>Directional Accuracy and RMSE functions output confirmed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Architecture Results/Samples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37550"/>
            <a:ext cx="41148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062225" y="4971250"/>
            <a:ext cx="30000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root mean squared error is 6.12719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directional accuracy is 55.56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Charact. [High, Low]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2020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5686800" y="4998550"/>
            <a:ext cx="3000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root mean squared error is 3.128237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directional accuracy is 46.94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Charact. [High, Low, Open]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037550"/>
            <a:ext cx="41148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Arch. Remaining Tasks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lang="en-US"/>
              <a:t>403:</a:t>
            </a:r>
            <a:endParaRPr/>
          </a:p>
          <a:p>
            <a:pPr indent="-3270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Test performance on FPGA (delayed)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Finish system to select best fitting array characteristics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Include new characteristics available from the scrapper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rPr lang="en-US" sz="2000"/>
              <a:t>[insider and inflation]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Further</a:t>
            </a:r>
            <a:r>
              <a:rPr lang="en-US" sz="2000"/>
              <a:t> Validate proper scaling of arrays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Time permitting, test a new optimizer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rPr lang="en-US"/>
              <a:t>404:</a:t>
            </a:r>
            <a:endParaRPr/>
          </a:p>
          <a:p>
            <a:pPr indent="-3270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Test performance on FPGA contin.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Clean code to make minimal array/tensor operations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Compare performance of different GRU archs.</a:t>
            </a:r>
            <a:endParaRPr sz="2000"/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Eric: Implement an LSTM version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457200" y="1433996"/>
            <a:ext cx="82296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35"/>
              <a:buFont typeface="Arial"/>
              <a:buNone/>
            </a:pPr>
            <a:r>
              <a:rPr lang="en-US" sz="7300"/>
              <a:t>Data Scraping  Subsystem</a:t>
            </a:r>
            <a:endParaRPr sz="7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rPr b="0" lang="en-US" sz="2300"/>
              <a:t>Xavier Fisher</a:t>
            </a:r>
            <a:endParaRPr b="0"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Scraping Subsystem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Main purpose is to gather data to feed into machine learning network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Data split into three main subcategories; main, secondary, and external 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Main data: Open, close, low, high, volume.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Secondary data: Insider trades, EPS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External data: Google trends, market/doomsday sentiment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1015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Accomplishments  </a:t>
            </a:r>
            <a:endParaRPr/>
          </a:p>
        </p:txBody>
      </p:sp>
      <p:graphicFrame>
        <p:nvGraphicFramePr>
          <p:cNvPr id="212" name="Google Shape;212;p20"/>
          <p:cNvGraphicFramePr/>
          <p:nvPr/>
        </p:nvGraphicFramePr>
        <p:xfrm>
          <a:off x="502875" y="1930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{E6E69089-29D4-4238-A5BF-3C72AF1A9D79}</a:tableStyleId>
              </a:tblPr>
              <a:tblGrid>
                <a:gridCol w="2743200"/>
                <a:gridCol w="2743200"/>
                <a:gridCol w="2743200"/>
              </a:tblGrid>
              <a:tr h="57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Accomplishments in 403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                      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Remaining tasks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Key design activities for 404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3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Designed programs to gather Open/close/low/high prices, volume, insider trades, EPS, and google trends data and append them to a CSV file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Integrated all separate modules into one program for simplicity and ease of use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Obtaining sentimental data about any particular stock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Further optimize and debug programs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Integrate a robustly designed user interface interconnectivity </a:t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/>
                        <a:t>Perhaps change, add, or remove different data types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Scraping subsystem execution and validation status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3" y="2004925"/>
            <a:ext cx="9093074" cy="108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21"/>
          <p:cNvGraphicFramePr/>
          <p:nvPr/>
        </p:nvGraphicFramePr>
        <p:xfrm>
          <a:off x="1268225" y="330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{E6E69089-29D4-4238-A5BF-3C72AF1A9D79}</a:tableStyleId>
              </a:tblPr>
              <a:tblGrid>
                <a:gridCol w="2665150"/>
                <a:gridCol w="2576825"/>
                <a:gridCol w="1365575"/>
              </a:tblGrid>
              <a:tr h="37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Validation test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 method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Handles empty datasets without interrupting program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Give inputs with known empty datasets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7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Correct data aligned with corresponding date in CSV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Visually inspect CSV file and compare to website data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 duplicate data appended to CSV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Visually inspect CSV file and ensure there are no duplication anomalies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4825" y="3700049"/>
            <a:ext cx="904176" cy="8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4825" y="4626575"/>
            <a:ext cx="904180" cy="8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4825" y="5397075"/>
            <a:ext cx="904176" cy="80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rPr lang="en-US"/>
              <a:t>Problem statement: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Stock analyzing software is extremely expensive and complicated, not welcoming to inexperienced traders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Prevents retail traders from capitalizing on new market trends and hard to access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rPr lang="en-US"/>
              <a:t>Our System will: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Connect to the internet to obtain current and past data on stocks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Use a GRU to analyze the data collected to predict the future of the stock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rPr lang="en-US"/>
              <a:t>Our Estimated System Cost: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$1,600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-1812900" y="915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results extra slide</a:t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0900"/>
            <a:ext cx="2995000" cy="2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980450" y="1880775"/>
            <a:ext cx="28173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root mean squared error is 7.95503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directional accuracy is 55.05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Charact. [High, Low, Open, EPS, Day]</a:t>
            </a:r>
            <a:endParaRPr b="1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900" y="147650"/>
            <a:ext cx="3533774" cy="3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9363" y="3429000"/>
            <a:ext cx="3460850" cy="334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043856"/>
            <a:ext cx="3533776" cy="281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3042675" y="3109475"/>
            <a:ext cx="10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was changed between these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3818" r="0" t="5419"/>
          <a:stretch/>
        </p:blipFill>
        <p:spPr>
          <a:xfrm>
            <a:off x="953675" y="2049275"/>
            <a:ext cx="7236648" cy="46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1433996"/>
            <a:ext cx="82296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35"/>
              <a:buFont typeface="Arial"/>
              <a:buNone/>
            </a:pPr>
            <a:r>
              <a:rPr lang="en-US" sz="7300"/>
              <a:t>FPGA Subsystem</a:t>
            </a:r>
            <a:endParaRPr sz="7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rPr b="0" lang="en-US" sz="2300"/>
              <a:t>Sean Kwatra</a:t>
            </a:r>
            <a:endParaRPr b="0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FPGA’s Problem Overview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Main Problem: How to allow an FPGA to run advanced python scripts with specialized machine learning libraries.</a:t>
            </a:r>
            <a:endParaRPr sz="25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First using petalinux I built a boot image and configured it to use a root file system allowing the linux kernel to save data onto an ext4 partition of an micro SD card. 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Next I configured petalinux to include python version 3 and pip to allow the linux kernel to add any necessary python libraries.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Finally I transferred the built boot image and root file system to a micro SD card to allow the FPGA board to boot from it.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FPGA’s Accomplishments  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2049275"/>
            <a:ext cx="5049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Successfully created and built a custom hardware platform for the Zybo Z7-10.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Used the custom hardware platform to build a custom petalinux project for the Z7.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Booted both Ubuntu and Debian on the Z7.</a:t>
            </a:r>
            <a:endParaRPr sz="2300"/>
          </a:p>
          <a:p>
            <a:pPr indent="-30099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Using the same process as the Z7 to create a petalinux project for the ZCU104 FPGA.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200" y="2478902"/>
            <a:ext cx="3333000" cy="24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FPGA’s Execution Status</a:t>
            </a:r>
            <a:endParaRPr/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457175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{E6E69089-29D4-4238-A5BF-3C72AF1A9D79}</a:tableStyleId>
              </a:tblPr>
              <a:tblGrid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  <a:gridCol w="748150"/>
              </a:tblGrid>
              <a:tr h="2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2/28/22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3/7/22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3/14/22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3/21/22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3/28/22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4/4/22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4/11/22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4/18/22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4/25/22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ECEN 404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Fully install and test the embedded Linux</a:t>
                      </a:r>
                      <a:endParaRPr sz="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Start Designing case and install cooling system</a:t>
                      </a:r>
                      <a:endParaRPr sz="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63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Fully design and print case and mount onto FPGA</a:t>
                      </a:r>
                      <a:endParaRPr sz="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0"/>
          <p:cNvGraphicFramePr/>
          <p:nvPr/>
        </p:nvGraphicFramePr>
        <p:xfrm>
          <a:off x="7190525" y="45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{E6E69089-29D4-4238-A5BF-3C72AF1A9D79}</a:tableStyleId>
              </a:tblPr>
              <a:tblGrid>
                <a:gridCol w="767775"/>
                <a:gridCol w="767775"/>
              </a:tblGrid>
              <a:tr h="30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Not Started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0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Completed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0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 Progress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6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Delayed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FPGA’s Remaining Tasks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During 403: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Boot a linux kernel on the ZCU104 with built boot image.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Install specialized ML python libraries and test using test scripts.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During 404: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Start training the GRU on the board itself.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Implement a cooling system to reduce the risk of overheating and damaging the FPGA.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Start designing case for the FPGA.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57200" y="1290921"/>
            <a:ext cx="82296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706"/>
              <a:buFont typeface="Arial"/>
              <a:buNone/>
            </a:pPr>
            <a:r>
              <a:rPr lang="en-US" sz="5744"/>
              <a:t>GRU Architecture Subsystem</a:t>
            </a:r>
            <a:endParaRPr sz="574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130"/>
              <a:buFont typeface="Arial"/>
              <a:buNone/>
            </a:pPr>
            <a:r>
              <a:rPr b="0" lang="en-US" sz="2300"/>
              <a:t>Kevin Sipple</a:t>
            </a:r>
            <a:endParaRPr b="0" sz="2300"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6800" y="2785175"/>
            <a:ext cx="4161399" cy="37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