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2oSm4YmkSABoToXF5s9MpSyYd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9DF6D8-466E-4C93-84B0-D0509C6DB649}">
  <a:tblStyle styleId="{149DF6D8-466E-4C93-84B0-D0509C6DB6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4C60A16-C245-4418-B07C-BDED671C663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880500" y="3803550"/>
            <a:ext cx="7383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Team 10: Implementing a GRU based network to detect stock prices on FPGA</a:t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Bi-Weekly Update 4</a:t>
            </a:r>
            <a:br>
              <a:rPr lang="en-US" sz="2933"/>
            </a:br>
            <a:r>
              <a:rPr lang="en-US" sz="1787"/>
              <a:t>Sean Kwatra, Xavier Fisher, Kevin Sipple</a:t>
            </a:r>
            <a:br>
              <a:rPr lang="en-US" sz="1787"/>
            </a:br>
            <a:r>
              <a:rPr lang="en-US" sz="1787"/>
              <a:t>Sponsor: Sambandh Dhal</a:t>
            </a:r>
            <a:endParaRPr sz="178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0"/>
              <a:buFont typeface="Arial"/>
              <a:buNone/>
            </a:pPr>
            <a:r>
              <a:rPr lang="en-US" sz="1787"/>
              <a:t>TA: Eric Robles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10900" y="2617438"/>
            <a:ext cx="535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ECEN 404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Presentation #</a:t>
            </a:r>
            <a:r>
              <a:rPr b="1" lang="en-US" sz="30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75" y="13923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457200" y="960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720"/>
              <a:t>Kevin H. Sipple</a:t>
            </a:r>
            <a:endParaRPr b="0"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343575" y="1210675"/>
            <a:ext cx="6139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15146" l="20012" r="0" t="0"/>
          <a:stretch/>
        </p:blipFill>
        <p:spPr>
          <a:xfrm>
            <a:off x="2399521" y="1764500"/>
            <a:ext cx="6287278" cy="49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1363425" y="2134525"/>
            <a:ext cx="2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new scaling method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594700" y="2134525"/>
            <a:ext cx="29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new scaling method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457200" y="944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19"/>
              <a:buFont typeface="Arial"/>
              <a:buNone/>
            </a:pPr>
            <a:r>
              <a:rPr lang="en-US" sz="3566"/>
              <a:t>GUI</a:t>
            </a:r>
            <a:endParaRPr sz="3566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Arial"/>
              <a:buNone/>
            </a:pPr>
            <a:r>
              <a:rPr lang="en-US" sz="1800"/>
              <a:t>Kevin H. Sipple</a:t>
            </a:r>
            <a:endParaRPr sz="1800"/>
          </a:p>
        </p:txBody>
      </p:sp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" y="1771987"/>
            <a:ext cx="4787826" cy="28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48956" l="11982" r="11989" t="0"/>
          <a:stretch/>
        </p:blipFill>
        <p:spPr>
          <a:xfrm>
            <a:off x="4251050" y="4619050"/>
            <a:ext cx="4787824" cy="19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1221988" y="46190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Homepage/ticker entry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5416163" y="4410125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0" y="838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404 - Execution Plan</a:t>
            </a:r>
            <a:endParaRPr/>
          </a:p>
        </p:txBody>
      </p:sp>
      <p:graphicFrame>
        <p:nvGraphicFramePr>
          <p:cNvPr id="146" name="Google Shape;146;p12"/>
          <p:cNvGraphicFramePr/>
          <p:nvPr/>
        </p:nvGraphicFramePr>
        <p:xfrm>
          <a:off x="75464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{84C60A16-C245-4418-B07C-BDED671C6639}</a:tableStyleId>
              </a:tblPr>
              <a:tblGrid>
                <a:gridCol w="1597575"/>
              </a:tblGrid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Delayed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Cancelled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 has been undecided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12"/>
          <p:cNvGraphicFramePr/>
          <p:nvPr/>
        </p:nvGraphicFramePr>
        <p:xfrm>
          <a:off x="155138" y="15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{84C60A16-C245-4418-B07C-BDED671C6639}</a:tableStyleId>
              </a:tblPr>
              <a:tblGrid>
                <a:gridCol w="3508700"/>
                <a:gridCol w="418675"/>
                <a:gridCol w="327500"/>
                <a:gridCol w="471750"/>
                <a:gridCol w="397750"/>
                <a:gridCol w="388500"/>
                <a:gridCol w="347225"/>
                <a:gridCol w="392775"/>
                <a:gridCol w="429050"/>
                <a:gridCol w="395300"/>
                <a:gridCol w="387700"/>
                <a:gridCol w="327800"/>
                <a:gridCol w="386075"/>
                <a:gridCol w="370800"/>
                <a:gridCol w="398200"/>
              </a:tblGrid>
              <a:tr h="18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TASKS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8/29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9/19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9/26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10/31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GitHub for project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Meet with sponsor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Make GRU save best model for use -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performance, accuracy, and FPGA compatibility - S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Market sentiment issue sorted out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Debug Google Trends - 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#1 -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User input system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GRU Script and Data Scraping Script - X &amp; 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#2 -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Install Drivers for FPGA to run on monitor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Start Designing case -S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Integrate the full software of GRU and Data Scraper -Gr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Print case and mount onto FPGA - 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#3 -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#4 -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Bi-weekly Update #5 -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Final Design Presentation - Gr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Thanksgiving Break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FINAL REPORT DUE 3rd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Validations</a:t>
            </a:r>
            <a:endParaRPr/>
          </a:p>
        </p:txBody>
      </p:sp>
      <p:graphicFrame>
        <p:nvGraphicFramePr>
          <p:cNvPr id="154" name="Google Shape;154;p13"/>
          <p:cNvGraphicFramePr/>
          <p:nvPr/>
        </p:nvGraphicFramePr>
        <p:xfrm>
          <a:off x="930988" y="22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{149DF6D8-466E-4C93-84B0-D0509C6DB649}</a:tableStyleId>
              </a:tblPr>
              <a:tblGrid>
                <a:gridCol w="1331450"/>
                <a:gridCol w="1331450"/>
                <a:gridCol w="1409150"/>
                <a:gridCol w="1496600"/>
                <a:gridCol w="1498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GRU script to ensure best found model is saved and used for predictions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error handling capability and data formatting to ensure script can handle bad or missing data points 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Test user input system error handling and run multiple tickers to test functionality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a GRU script on the FPGA to ensure models can be trained on board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Run the GRU on a wide selection of stocks and sectors to test usability/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300" u="none" cap="none" strike="noStrike"/>
                        <a:t>accuracy 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Kevin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5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/>
                        <a:t>Group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listening.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66425" y="2042450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Issues Our Solution Seeks to Fix</a:t>
            </a:r>
            <a:endParaRPr sz="1600" u="sng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Retail Traders are inexperienced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Analysis tools are expensive</a:t>
            </a:r>
            <a:endParaRPr sz="1600"/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Paywalls to professional analytics</a:t>
            </a:r>
            <a:endParaRPr sz="1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/>
              <a:t>Our Solution</a:t>
            </a:r>
            <a:r>
              <a:rPr lang="en-US" sz="1600"/>
              <a:t>: A GRU Based Stock Prediction System (GBSPS) 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600"/>
              <a:t>Provide a low cost machine learning system capable of running on limited processing power devices. 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600"/>
              <a:t>Provide retail traders with an easy-to-use tool for analyzing stock data and create a accurate prediction of the direction of stock price movement.</a:t>
            </a:r>
            <a:endParaRPr sz="16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825" y="2042438"/>
            <a:ext cx="3697500" cy="2773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5062825" y="4728875"/>
            <a:ext cx="38916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b="0" i="0" sz="13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estimates place 32% of total U.S. equity volume to be represented by retail traders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active retail traders across six largest non-commission platforms was 100 million [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 ( statistic from Jan. 2021)</a:t>
            </a: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8169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5" y="1782800"/>
            <a:ext cx="8941949" cy="47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Key Timeline Milestones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91013" y="1852882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These are our large scope tasks needed to achieve full integration.</a:t>
            </a:r>
            <a:endParaRPr sz="1500"/>
          </a:p>
        </p:txBody>
      </p:sp>
      <p:graphicFrame>
        <p:nvGraphicFramePr>
          <p:cNvPr id="83" name="Google Shape;83;p4"/>
          <p:cNvGraphicFramePr/>
          <p:nvPr/>
        </p:nvGraphicFramePr>
        <p:xfrm>
          <a:off x="391013" y="249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{149DF6D8-466E-4C93-84B0-D0509C6DB649}</a:tableStyleId>
              </a:tblPr>
              <a:tblGrid>
                <a:gridCol w="1705700"/>
                <a:gridCol w="1634700"/>
                <a:gridCol w="1634675"/>
                <a:gridCol w="1539275"/>
                <a:gridCol w="1715250"/>
              </a:tblGrid>
              <a:tr h="111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Meet with Sponsor for initial 404 Update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(ASAP)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 first GRU onto the FPGA for test run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(8/29)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Create a user input/error system compatible with all subsystems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(9/26)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Integrate the Data Scraper with the GRU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(10/10)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Fully integrate the final scripts onto the FPGA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“Full integration”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cap="none" strike="noStrike"/>
                        <a:t>(10/31)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>
                          <a:highlight>
                            <a:srgbClr val="00FF00"/>
                          </a:highlight>
                        </a:rPr>
                        <a:t>Sean</a:t>
                      </a:r>
                      <a:endParaRPr sz="16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Kevin &amp; Xavier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Group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cap="none" strike="noStrike"/>
                        <a:t>Sean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685800" y="26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{84C60A16-C245-4418-B07C-BDED671C6639}</a:tableStyleId>
              </a:tblPr>
              <a:tblGrid>
                <a:gridCol w="3886200"/>
                <a:gridCol w="3886200"/>
              </a:tblGrid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700" u="none" cap="none" strike="noStrike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r>
                        <a:rPr lang="en-US" sz="1700" u="none" cap="none" strike="noStrike">
                          <a:solidFill>
                            <a:srgbClr val="FF0000"/>
                          </a:solidFill>
                        </a:rPr>
                        <a:t>12 hrs of effort</a:t>
                      </a:r>
                      <a:endParaRPr sz="21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09785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/>
                        <a:t>Completed sentiment analysis module</a:t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Implemented additional error handling </a:t>
                      </a:r>
                      <a:r>
                        <a:rPr lang="en-US" sz="1800"/>
                        <a:t>capabilities</a:t>
                      </a:r>
                      <a:r>
                        <a:rPr lang="en-US" sz="1800"/>
                        <a:t> (try/except)</a:t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Fixed bugs/formatting to help integrate with GRU/FPGA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Further integrate with the GRU subsystem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747625"/>
            <a:ext cx="8229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/>
              <a:t>Xavier Fisher</a:t>
            </a:r>
            <a:endParaRPr sz="1700"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38" y="2136450"/>
            <a:ext cx="5951524" cy="44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graphicFrame>
        <p:nvGraphicFramePr>
          <p:cNvPr id="103" name="Google Shape;103;p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{84C60A16-C245-4418-B07C-BDED671C6639}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Accomplishments since Bi-week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Successfully</a:t>
                      </a:r>
                      <a:r>
                        <a:rPr lang="en-US" sz="1800"/>
                        <a:t> implemented </a:t>
                      </a:r>
                      <a:r>
                        <a:rPr lang="en-US" sz="1800"/>
                        <a:t>sentiment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analysis.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 u="none" cap="none" strike="noStrike"/>
                        <a:t>Tested multiple different stocks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Successfully</a:t>
                      </a:r>
                      <a:r>
                        <a:rPr lang="en-US" sz="1800"/>
                        <a:t> connected to the FPGA using an SSH </a:t>
                      </a:r>
                      <a:r>
                        <a:rPr lang="en-US" sz="1800"/>
                        <a:t>terminal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Connected to FPGA using both computer and smartphone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 u="none" cap="none" strike="noStrike"/>
                        <a:t>Continue to improve GRU’s </a:t>
                      </a:r>
                      <a:r>
                        <a:rPr lang="en-US" sz="1800"/>
                        <a:t>accuracy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 u="none" cap="none" strike="noStrike"/>
                        <a:t>Fix errors that cause certain stocks to be </a:t>
                      </a:r>
                      <a:r>
                        <a:rPr lang="en-US" sz="1800"/>
                        <a:t>less accurate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Start </a:t>
                      </a:r>
                      <a:r>
                        <a:rPr lang="en-US" sz="1800"/>
                        <a:t>implementing</a:t>
                      </a:r>
                      <a:r>
                        <a:rPr lang="en-US" sz="1800"/>
                        <a:t> GUI using SSH terminal and allow for remote activation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Continue </a:t>
                      </a:r>
                      <a:r>
                        <a:rPr lang="en-US" sz="1800"/>
                        <a:t>testing</a:t>
                      </a:r>
                      <a:r>
                        <a:rPr lang="en-US" sz="1800"/>
                        <a:t> multiple stocks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457200" y="909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FPGA Subsystem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Sean Kwatra</a:t>
            </a:r>
            <a:endParaRPr sz="2980"/>
          </a:p>
        </p:txBody>
      </p:sp>
      <p:pic>
        <p:nvPicPr>
          <p:cNvPr id="109" name="Google Shape;1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00" y="2137113"/>
            <a:ext cx="3427125" cy="20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500" y="4293250"/>
            <a:ext cx="3427124" cy="20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825" y="2138462"/>
            <a:ext cx="3402918" cy="20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2825" y="4293201"/>
            <a:ext cx="3402924" cy="20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1043613" y="1642500"/>
            <a:ext cx="3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OLD:</a:t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4692825" y="1628863"/>
            <a:ext cx="3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</a:t>
            </a:r>
            <a:r>
              <a:rPr lang="en-US"/>
              <a:t>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GRU Architect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Kevin H. Sipple</a:t>
            </a:r>
            <a:endParaRPr sz="2980"/>
          </a:p>
        </p:txBody>
      </p:sp>
      <p:graphicFrame>
        <p:nvGraphicFramePr>
          <p:cNvPr id="120" name="Google Shape;120;p9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{84C60A16-C245-4418-B07C-BDED671C6639}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Bi-week </a:t>
                      </a:r>
                      <a:r>
                        <a:rPr lang="en-US" sz="1800"/>
                        <a:t>3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800"/>
                        <a:t>Fixed bug revolving around Lookback (</a:t>
                      </a:r>
                      <a:r>
                        <a:rPr i="1" lang="en-US" sz="1800"/>
                        <a:t>ver 2.19</a:t>
                      </a:r>
                      <a:r>
                        <a:rPr lang="en-US" sz="1800"/>
                        <a:t>) </a:t>
                      </a:r>
                      <a:endParaRPr sz="18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/>
                        <a:t>Fixed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bug revolving around NaNs (</a:t>
                      </a:r>
                      <a:r>
                        <a:rPr i="1" lang="en-US" sz="1800">
                          <a:solidFill>
                            <a:schemeClr val="dk1"/>
                          </a:solidFill>
                        </a:rPr>
                        <a:t>ver 2.19.1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Tested GUI compatibility on FPGA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Improved GUI design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 new scaling method for data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Finish and integrate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Continue to test GRU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9"/>
          <p:cNvSpPr txBox="1"/>
          <p:nvPr/>
        </p:nvSpPr>
        <p:spPr>
          <a:xfrm>
            <a:off x="685800" y="5193175"/>
            <a:ext cx="53058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By next update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Scaling and GUI should be </a:t>
            </a:r>
            <a:r>
              <a:rPr lang="en-US"/>
              <a:t>complete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