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hya6bZllEeqsVGgLbOdreApNk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ACB35A-4765-4B11-AD1F-0A2648B3711F}">
  <a:tblStyle styleId="{FAACB35A-4765-4B11-AD1F-0A2648B371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9AED87A-4F29-4413-A889-897A2E74BD9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992656257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99265625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336f48997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5336f4899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5336f4899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0342e5772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50342e577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50342e577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992656257_2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4992656257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992656257_2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992656257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992656257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g14992656257_4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880500" y="3803550"/>
            <a:ext cx="7383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Team 10: Implementing a GRU based network to detect stock prices on FPGA</a:t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Bi-Weekly Update 2</a:t>
            </a:r>
            <a:br>
              <a:rPr lang="en-US" sz="2933"/>
            </a:br>
            <a:r>
              <a:rPr lang="en-US" sz="1787"/>
              <a:t>Sean Kwatra, Xavier Fisher, Kevin Sipple</a:t>
            </a:r>
            <a:br>
              <a:rPr lang="en-US" sz="1787"/>
            </a:br>
            <a:r>
              <a:rPr lang="en-US" sz="1787"/>
              <a:t>Sponsor: Sambandh Dhal</a:t>
            </a:r>
            <a:endParaRPr sz="178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646"/>
              <a:buFont typeface="Arial"/>
              <a:buNone/>
            </a:pPr>
            <a:r>
              <a:rPr lang="en-US" sz="1788"/>
              <a:t>TA: Eric Robles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910900" y="2617438"/>
            <a:ext cx="535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ECEN 404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Presentation #</a:t>
            </a:r>
            <a:r>
              <a:rPr b="1" lang="en-US" sz="30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75" y="1392339"/>
            <a:ext cx="3531949" cy="214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92656257_4_0"/>
          <p:cNvSpPr txBox="1"/>
          <p:nvPr>
            <p:ph type="title"/>
          </p:nvPr>
        </p:nvSpPr>
        <p:spPr>
          <a:xfrm>
            <a:off x="2396350" y="2128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Architect Subsystem</a:t>
            </a:r>
            <a:endParaRPr/>
          </a:p>
        </p:txBody>
      </p:sp>
      <p:sp>
        <p:nvSpPr>
          <p:cNvPr id="127" name="Google Shape;127;g14992656257_4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14992656257_4_0"/>
          <p:cNvSpPr txBox="1"/>
          <p:nvPr>
            <p:ph idx="1" type="body"/>
          </p:nvPr>
        </p:nvSpPr>
        <p:spPr>
          <a:xfrm>
            <a:off x="343575" y="1210675"/>
            <a:ext cx="6139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29" name="Google Shape;129;g14992656257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75" y="2348247"/>
            <a:ext cx="5406976" cy="401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4992656257_4_0"/>
          <p:cNvPicPr preferRelativeResize="0"/>
          <p:nvPr/>
        </p:nvPicPr>
        <p:blipFill rotWithShape="1">
          <a:blip r:embed="rId4">
            <a:alphaModFix/>
          </a:blip>
          <a:srcRect b="0" l="0" r="26664" t="0"/>
          <a:stretch/>
        </p:blipFill>
        <p:spPr>
          <a:xfrm>
            <a:off x="0" y="2686338"/>
            <a:ext cx="4701524" cy="33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0" y="838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404 - Execution Plan</a:t>
            </a:r>
            <a:endParaRPr/>
          </a:p>
        </p:txBody>
      </p:sp>
      <p:graphicFrame>
        <p:nvGraphicFramePr>
          <p:cNvPr id="136" name="Google Shape;136;p9"/>
          <p:cNvGraphicFramePr/>
          <p:nvPr/>
        </p:nvGraphicFramePr>
        <p:xfrm>
          <a:off x="75464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{99AED87A-4F29-4413-A889-897A2E74BD9E}</a:tableStyleId>
              </a:tblPr>
              <a:tblGrid>
                <a:gridCol w="1597575"/>
              </a:tblGrid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Not Started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Complete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 Progress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Delayed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Cancelled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 has been undecided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9"/>
          <p:cNvGraphicFramePr/>
          <p:nvPr/>
        </p:nvGraphicFramePr>
        <p:xfrm>
          <a:off x="155138" y="15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{99AED87A-4F29-4413-A889-897A2E74BD9E}</a:tableStyleId>
              </a:tblPr>
              <a:tblGrid>
                <a:gridCol w="3508700"/>
                <a:gridCol w="418675"/>
                <a:gridCol w="327500"/>
                <a:gridCol w="471750"/>
                <a:gridCol w="397750"/>
                <a:gridCol w="388500"/>
                <a:gridCol w="347225"/>
                <a:gridCol w="392775"/>
                <a:gridCol w="429050"/>
                <a:gridCol w="395300"/>
                <a:gridCol w="387700"/>
                <a:gridCol w="327800"/>
                <a:gridCol w="386075"/>
                <a:gridCol w="370800"/>
                <a:gridCol w="398200"/>
              </a:tblGrid>
              <a:tr h="18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GitHub for project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Meet with sponsor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Make GRU save best model for use -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 performance, accuracy, and FPGA compatibility - S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Market sentiment issue sorted out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Debug Google Trends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#1 -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User input system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GRU Script and Data Scraping Script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#2 -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Install Drivers for FPGA to run on monitor -S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Start Designing case -S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the full software of GRU and Data Scraper -Gr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Print case and mount onto FPGA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#3 -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#4 -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#5 -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Final Design Presentation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Thanksgiving Break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FINAL REPORT DUE 3rd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336f48997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Validations</a:t>
            </a:r>
            <a:endParaRPr/>
          </a:p>
        </p:txBody>
      </p:sp>
      <p:graphicFrame>
        <p:nvGraphicFramePr>
          <p:cNvPr id="144" name="Google Shape;144;g15336f48997_0_8"/>
          <p:cNvGraphicFramePr/>
          <p:nvPr/>
        </p:nvGraphicFramePr>
        <p:xfrm>
          <a:off x="930988" y="22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{FAACB35A-4765-4B11-AD1F-0A2648B3711F}</a:tableStyleId>
              </a:tblPr>
              <a:tblGrid>
                <a:gridCol w="1331450"/>
                <a:gridCol w="1331450"/>
                <a:gridCol w="1331450"/>
                <a:gridCol w="1331450"/>
                <a:gridCol w="174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GRU script to ensure best found model is saved and used for predictions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error handling capability and data formatting to ensure script can handle bad or missing data points 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user input system error handling and run multiple tickers to test functionality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a GRU script on the FPGA to ensure models can be trained on board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the GRU on a wide selection of stocks and sectors to test usability/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accuracy 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/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/>
                        <a:t>Group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5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/>
                        <a:t>Kevin &amp; Xavier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for listening.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8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 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266425" y="2042450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Issues Our Solution Seeks to Fix</a:t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Retail </a:t>
            </a:r>
            <a:r>
              <a:rPr lang="en-US" sz="1600"/>
              <a:t>Traders are inexperienced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Analysis tools are expensive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Paywalls to professional analytics</a:t>
            </a:r>
            <a:endParaRPr sz="1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Our Solution</a:t>
            </a:r>
            <a:r>
              <a:rPr lang="en-US" sz="1600"/>
              <a:t>: A GRU Based Stock Prediction System (GBSPS)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Provide a low cost machine learning system capable of running on limited processing power devices. </a:t>
            </a:r>
            <a:endParaRPr sz="16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Provide retail traders with an easy-to-use tool for analyzing stock data and create a accurate prediction of the direction of stock price movement.</a:t>
            </a:r>
            <a:endParaRPr sz="16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825" y="2042438"/>
            <a:ext cx="3697500" cy="27731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5062825" y="4728875"/>
            <a:ext cx="38916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</a:rPr>
              <a:t>Facts</a:t>
            </a:r>
            <a:endParaRPr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</a:rPr>
              <a:t>Current estimates place 32% of total U.S. equity volume to be represented by retail traders [</a:t>
            </a:r>
            <a:r>
              <a:rPr lang="en-US" sz="1000">
                <a:solidFill>
                  <a:schemeClr val="dk1"/>
                </a:solidFill>
              </a:rPr>
              <a:t>ConOps</a:t>
            </a:r>
            <a:r>
              <a:rPr lang="en-US" sz="1300">
                <a:solidFill>
                  <a:schemeClr val="dk1"/>
                </a:solidFill>
              </a:rPr>
              <a:t>].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</a:rPr>
              <a:t>The number of active retail traders across six largest non-commission platforms was 100 million [</a:t>
            </a:r>
            <a:r>
              <a:rPr lang="en-US" sz="1000">
                <a:solidFill>
                  <a:schemeClr val="dk1"/>
                </a:solidFill>
              </a:rPr>
              <a:t>ConOps ( statistic from Jan. 2021)</a:t>
            </a:r>
            <a:r>
              <a:rPr lang="en-US" sz="1300">
                <a:solidFill>
                  <a:schemeClr val="dk1"/>
                </a:solidFill>
              </a:rPr>
              <a:t>].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2457150" y="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Subsystem Overview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3" y="1620670"/>
            <a:ext cx="3411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 Arch. - Applies available data to train numerous models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FPGA - Integrates software/scripts onto the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 for usage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Scraping - collects the available stock data from various sources and creates file for GRU to use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3818" r="0" t="5419"/>
          <a:stretch/>
        </p:blipFill>
        <p:spPr>
          <a:xfrm>
            <a:off x="3294650" y="1518825"/>
            <a:ext cx="5740277" cy="37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0342e5772_0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Timeline Milestones</a:t>
            </a:r>
            <a:endParaRPr/>
          </a:p>
        </p:txBody>
      </p:sp>
      <p:sp>
        <p:nvSpPr>
          <p:cNvPr id="83" name="Google Shape;83;g150342e5772_0_7"/>
          <p:cNvSpPr txBox="1"/>
          <p:nvPr>
            <p:ph idx="1" type="body"/>
          </p:nvPr>
        </p:nvSpPr>
        <p:spPr>
          <a:xfrm>
            <a:off x="391013" y="1852882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These are our large scope tasks needed to achieve full integration.</a:t>
            </a:r>
            <a:endParaRPr sz="1500"/>
          </a:p>
        </p:txBody>
      </p:sp>
      <p:graphicFrame>
        <p:nvGraphicFramePr>
          <p:cNvPr id="84" name="Google Shape;84;g150342e5772_0_7"/>
          <p:cNvGraphicFramePr/>
          <p:nvPr/>
        </p:nvGraphicFramePr>
        <p:xfrm>
          <a:off x="391013" y="249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{FAACB35A-4765-4B11-AD1F-0A2648B3711F}</a:tableStyleId>
              </a:tblPr>
              <a:tblGrid>
                <a:gridCol w="1705700"/>
                <a:gridCol w="1634700"/>
                <a:gridCol w="1634675"/>
                <a:gridCol w="1539275"/>
                <a:gridCol w="1715250"/>
              </a:tblGrid>
              <a:tr h="111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/>
                        <a:t>Meet with Sponsor for initial 404 Update</a:t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/>
                        <a:t>(ASAP)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/>
                        <a:t>Load first GRU onto the FPGA for test run</a:t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/>
                        <a:t>(8/29)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Create a user input/error system compatible with all subsystems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(9/26)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Integrate the Data Scraper with the GRU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(10/10)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/>
                        <a:t>Fully integrate the final scripts onto the FPGA</a:t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/>
                        <a:t>“Full integration”</a:t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/>
                        <a:t>(10/31)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6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Kevin &amp; Xavier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Sean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992656257_2_1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</p:txBody>
      </p:sp>
      <p:sp>
        <p:nvSpPr>
          <p:cNvPr id="90" name="Google Shape;90;g14992656257_2_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1" name="Google Shape;91;g14992656257_2_110"/>
          <p:cNvGraphicFramePr/>
          <p:nvPr/>
        </p:nvGraphicFramePr>
        <p:xfrm>
          <a:off x="685800" y="26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{99AED87A-4F29-4413-A889-897A2E74BD9E}</a:tableStyleId>
              </a:tblPr>
              <a:tblGrid>
                <a:gridCol w="3886200"/>
                <a:gridCol w="3886200"/>
              </a:tblGrid>
              <a:tr h="7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Accomplishments since Bi-week 1</a:t>
                      </a: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                       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FF0000"/>
                          </a:solidFill>
                        </a:rPr>
                        <a:t>                                       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7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097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Researched sentiment analysis techniques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Executed onboard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Implement viable sentiment analysis techniques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Integrate with GRU subsystem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992656257_2_103"/>
          <p:cNvSpPr txBox="1"/>
          <p:nvPr>
            <p:ph type="title"/>
          </p:nvPr>
        </p:nvSpPr>
        <p:spPr>
          <a:xfrm>
            <a:off x="457200" y="9729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</p:txBody>
      </p:sp>
      <p:sp>
        <p:nvSpPr>
          <p:cNvPr id="97" name="Google Shape;97;g14992656257_2_1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g14992656257_2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7963" y="4149923"/>
            <a:ext cx="2506025" cy="25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4992656257_2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50" y="1930750"/>
            <a:ext cx="3955146" cy="18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4992656257_2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2109" y="1930751"/>
            <a:ext cx="4471366" cy="17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4992656257_2_103"/>
          <p:cNvPicPr preferRelativeResize="0"/>
          <p:nvPr/>
        </p:nvPicPr>
        <p:blipFill rotWithShape="1">
          <a:blip r:embed="rId6">
            <a:alphaModFix/>
          </a:blip>
          <a:srcRect b="7685" l="15315" r="28970" t="56266"/>
          <a:stretch/>
        </p:blipFill>
        <p:spPr>
          <a:xfrm>
            <a:off x="174600" y="3868800"/>
            <a:ext cx="6463375" cy="27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graphicFrame>
        <p:nvGraphicFramePr>
          <p:cNvPr id="107" name="Google Shape;107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{99AED87A-4F29-4413-A889-897A2E74BD9E}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Accomplishments since Bi-week 1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Successfully ran </a:t>
                      </a:r>
                      <a:r>
                        <a:rPr lang="en-US" sz="1800"/>
                        <a:t>multiple </a:t>
                      </a:r>
                      <a:r>
                        <a:rPr lang="en-US" sz="1800" u="none" cap="none" strike="noStrike"/>
                        <a:t>GRUs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Successfully</a:t>
                      </a:r>
                      <a:r>
                        <a:rPr lang="en-US" sz="1800"/>
                        <a:t> tested stock data to integrate into GRU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Continue to implement new GRU</a:t>
                      </a:r>
                      <a:r>
                        <a:rPr lang="en-US" sz="1800"/>
                        <a:t>’s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Continue to give feedback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457200" y="2049275"/>
            <a:ext cx="31224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Trained </a:t>
            </a:r>
            <a:r>
              <a:rPr lang="en-US" sz="1600"/>
              <a:t>multiple</a:t>
            </a:r>
            <a:r>
              <a:rPr lang="en-US" sz="1600"/>
              <a:t> GRU’s on the FPGA in 30 min.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Saved the best one to use for later.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Started integration of the data scraping subsystem.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pic>
        <p:nvPicPr>
          <p:cNvPr id="114" name="Google Shape;11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525" y="2049277"/>
            <a:ext cx="5259602" cy="340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992656257_4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GRU Architect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Kevin H. Sipple</a:t>
            </a:r>
            <a:endParaRPr sz="2980"/>
          </a:p>
        </p:txBody>
      </p:sp>
      <p:graphicFrame>
        <p:nvGraphicFramePr>
          <p:cNvPr id="120" name="Google Shape;120;g14992656257_4_8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{99AED87A-4F29-4413-A889-897A2E74BD9E}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Bi-week 1</a:t>
                      </a:r>
                      <a:r>
                        <a:rPr lang="en-US" sz="1800" u="none" cap="none" strike="noStrike"/>
                        <a:t>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The script was updated for model saving/loading 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(ver 2.18.2)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Reach out to Econ Department.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Create error catches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Start </a:t>
                      </a:r>
                      <a:r>
                        <a:rPr lang="en-US" sz="1800"/>
                        <a:t>Integrate the GRU to directly receive data from the data scraper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Make script for automatically organizing/formatting the data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g14992656257_4_8"/>
          <p:cNvSpPr txBox="1"/>
          <p:nvPr/>
        </p:nvSpPr>
        <p:spPr>
          <a:xfrm>
            <a:off x="685800" y="5078725"/>
            <a:ext cx="53058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>
                <a:solidFill>
                  <a:srgbClr val="6AA84F"/>
                </a:solidFill>
              </a:rPr>
              <a:t>Completed One Validation</a:t>
            </a:r>
            <a:r>
              <a:rPr lang="en-US"/>
              <a:t>: </a:t>
            </a:r>
            <a:r>
              <a:rPr lang="en-US"/>
              <a:t>Test GRU script to ensure best found model is saved and used for predictions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rgbClr val="BF9000"/>
                </a:solidFill>
              </a:rPr>
              <a:t>By next update</a:t>
            </a:r>
            <a:r>
              <a:rPr lang="en-US"/>
              <a:t>: Complete Error catches and begin scrapper integration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/>
              <a:t>Note on tasks: Error catching must be </a:t>
            </a:r>
            <a:r>
              <a:rPr lang="en-US"/>
              <a:t>comprehension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