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5xRgFQQH2AOSxa2VXSLjCyHl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F43FF0-5F51-44B0-B270-1A13985B146A}">
  <a:tblStyle styleId="{79F43FF0-5F51-44B0-B270-1A13985B14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BC252EF-3CB3-4B0C-B409-B74701CC710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335d0984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335d09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7a335d098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a335d0984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a335d098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7a335d098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880500" y="3803550"/>
            <a:ext cx="7383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Team 10: Implementing a GRU based network to detect stock prices on FPGA</a:t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Bi-Weekly Update 5</a:t>
            </a:r>
            <a:br>
              <a:rPr lang="en-US" sz="2933"/>
            </a:br>
            <a:r>
              <a:rPr lang="en-US" sz="1787"/>
              <a:t>Sean Kwatra, Xavier Fisher, Kevin Sipple</a:t>
            </a:r>
            <a:br>
              <a:rPr lang="en-US" sz="1787"/>
            </a:br>
            <a:r>
              <a:rPr lang="en-US" sz="1787"/>
              <a:t>Sponsor: Sambandh Dhal</a:t>
            </a:r>
            <a:endParaRPr sz="178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0"/>
              <a:buFont typeface="Arial"/>
              <a:buNone/>
            </a:pPr>
            <a:r>
              <a:rPr lang="en-US" sz="1787"/>
              <a:t>TA: Eric Robles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10900" y="2617438"/>
            <a:ext cx="535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ECEN 404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Presentation #</a:t>
            </a:r>
            <a:r>
              <a:rPr b="1" lang="en-US" sz="3000">
                <a:solidFill>
                  <a:schemeClr val="lt1"/>
                </a:solidFill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75" y="13923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457200" y="960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720"/>
              <a:t>Kevin H. Sipple</a:t>
            </a:r>
            <a:endParaRPr b="0"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343575" y="1210675"/>
            <a:ext cx="613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15146" l="20012" r="0" t="3114"/>
          <a:stretch/>
        </p:blipFill>
        <p:spPr>
          <a:xfrm>
            <a:off x="2159745" y="1764500"/>
            <a:ext cx="6527053" cy="49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457200" y="8444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19"/>
              <a:buFont typeface="Arial"/>
              <a:buNone/>
            </a:pPr>
            <a:r>
              <a:rPr lang="en-US" sz="3566"/>
              <a:t>GRU </a:t>
            </a:r>
            <a:r>
              <a:rPr lang="en-US" sz="3566"/>
              <a:t>Architect</a:t>
            </a:r>
            <a:r>
              <a:rPr lang="en-US" sz="3566"/>
              <a:t> Validation</a:t>
            </a:r>
            <a:endParaRPr sz="3566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/>
              <a:t>Kevin H. Sipple</a:t>
            </a:r>
            <a:endParaRPr sz="1800"/>
          </a:p>
        </p:txBody>
      </p:sp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1727976"/>
            <a:ext cx="5021226" cy="23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18540" t="0"/>
          <a:stretch/>
        </p:blipFill>
        <p:spPr>
          <a:xfrm>
            <a:off x="5842400" y="3981875"/>
            <a:ext cx="3211824" cy="280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1"/>
          <p:cNvCxnSpPr>
            <a:stCxn id="137" idx="3"/>
            <a:endCxn id="138" idx="0"/>
          </p:cNvCxnSpPr>
          <p:nvPr/>
        </p:nvCxnSpPr>
        <p:spPr>
          <a:xfrm>
            <a:off x="5091101" y="2926639"/>
            <a:ext cx="2357100" cy="10551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1"/>
          <p:cNvSpPr txBox="1"/>
          <p:nvPr/>
        </p:nvSpPr>
        <p:spPr>
          <a:xfrm>
            <a:off x="6109300" y="2507200"/>
            <a:ext cx="19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Attributes From D</a:t>
            </a:r>
            <a:r>
              <a:rPr lang="en-US"/>
              <a:t>ictionary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5">
            <a:alphaModFix/>
          </a:blip>
          <a:srcRect b="15052" l="0" r="0" t="0"/>
          <a:stretch/>
        </p:blipFill>
        <p:spPr>
          <a:xfrm>
            <a:off x="1075825" y="4868200"/>
            <a:ext cx="2135550" cy="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75" y="5550920"/>
            <a:ext cx="4147443" cy="117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1"/>
          <p:cNvCxnSpPr>
            <a:stCxn id="138" idx="1"/>
            <a:endCxn id="141" idx="3"/>
          </p:cNvCxnSpPr>
          <p:nvPr/>
        </p:nvCxnSpPr>
        <p:spPr>
          <a:xfrm rot="10800000">
            <a:off x="3211400" y="5209500"/>
            <a:ext cx="2631000" cy="175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1"/>
          <p:cNvSpPr txBox="1"/>
          <p:nvPr/>
        </p:nvSpPr>
        <p:spPr>
          <a:xfrm>
            <a:off x="3426500" y="4868200"/>
            <a:ext cx="24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Saved The Best Attributes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a335d0984_0_2"/>
          <p:cNvSpPr txBox="1"/>
          <p:nvPr>
            <p:ph type="title"/>
          </p:nvPr>
        </p:nvSpPr>
        <p:spPr>
          <a:xfrm>
            <a:off x="457200" y="8444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19"/>
              <a:buFont typeface="Arial"/>
              <a:buNone/>
            </a:pPr>
            <a:r>
              <a:rPr lang="en-US" sz="3566"/>
              <a:t>GRU Architect Validation Cont.</a:t>
            </a:r>
            <a:endParaRPr sz="3566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/>
              <a:t>Kevin H. Sipple</a:t>
            </a:r>
            <a:endParaRPr sz="1800"/>
          </a:p>
        </p:txBody>
      </p:sp>
      <p:pic>
        <p:nvPicPr>
          <p:cNvPr id="151" name="Google Shape;151;g17a335d098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" y="2064775"/>
            <a:ext cx="4815124" cy="16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7a335d098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249" y="1708637"/>
            <a:ext cx="3978775" cy="19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7a335d0984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25" y="4419400"/>
            <a:ext cx="8469157" cy="19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7a335d0984_0_2"/>
          <p:cNvSpPr txBox="1"/>
          <p:nvPr/>
        </p:nvSpPr>
        <p:spPr>
          <a:xfrm>
            <a:off x="1489200" y="3679600"/>
            <a:ext cx="19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Catch Tickers</a:t>
            </a:r>
            <a:endParaRPr/>
          </a:p>
        </p:txBody>
      </p:sp>
      <p:sp>
        <p:nvSpPr>
          <p:cNvPr id="155" name="Google Shape;155;g17a335d0984_0_2"/>
          <p:cNvSpPr txBox="1"/>
          <p:nvPr/>
        </p:nvSpPr>
        <p:spPr>
          <a:xfrm>
            <a:off x="5732728" y="3679600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and Update Dates</a:t>
            </a:r>
            <a:endParaRPr/>
          </a:p>
        </p:txBody>
      </p:sp>
      <p:sp>
        <p:nvSpPr>
          <p:cNvPr id="156" name="Google Shape;156;g17a335d0984_0_2"/>
          <p:cNvSpPr txBox="1"/>
          <p:nvPr/>
        </p:nvSpPr>
        <p:spPr>
          <a:xfrm>
            <a:off x="3104575" y="6390350"/>
            <a:ext cx="31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Scarper Failures Will Return Home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a335d0984_0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19"/>
              <a:buFont typeface="Arial"/>
              <a:buNone/>
            </a:pPr>
            <a:r>
              <a:rPr lang="en-US" sz="3566"/>
              <a:t>GRU Architect Validation Cont.</a:t>
            </a:r>
            <a:endParaRPr sz="35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/>
              <a:t>Kevin H. Sipple</a:t>
            </a:r>
            <a:endParaRPr/>
          </a:p>
        </p:txBody>
      </p:sp>
      <p:pic>
        <p:nvPicPr>
          <p:cNvPr id="163" name="Google Shape;163;g17a335d098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75" y="2151072"/>
            <a:ext cx="7144849" cy="2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7a335d0984_0_25"/>
          <p:cNvSpPr txBox="1"/>
          <p:nvPr/>
        </p:nvSpPr>
        <p:spPr>
          <a:xfrm>
            <a:off x="1992600" y="4375425"/>
            <a:ext cx="51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Catch Missing Attributes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0" y="838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404 - Execution Plan</a:t>
            </a:r>
            <a:endParaRPr/>
          </a:p>
        </p:txBody>
      </p:sp>
      <p:graphicFrame>
        <p:nvGraphicFramePr>
          <p:cNvPr id="170" name="Google Shape;170;p12"/>
          <p:cNvGraphicFramePr/>
          <p:nvPr/>
        </p:nvGraphicFramePr>
        <p:xfrm>
          <a:off x="75464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{0BC252EF-3CB3-4B0C-B409-B74701CC7101}</a:tableStyleId>
              </a:tblPr>
              <a:tblGrid>
                <a:gridCol w="1597575"/>
              </a:tblGrid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Delayed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Cancelled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 has been undecided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12"/>
          <p:cNvGraphicFramePr/>
          <p:nvPr/>
        </p:nvGraphicFramePr>
        <p:xfrm>
          <a:off x="155138" y="15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{0BC252EF-3CB3-4B0C-B409-B74701CC7101}</a:tableStyleId>
              </a:tblPr>
              <a:tblGrid>
                <a:gridCol w="3508700"/>
                <a:gridCol w="418675"/>
                <a:gridCol w="327500"/>
                <a:gridCol w="471750"/>
                <a:gridCol w="397750"/>
                <a:gridCol w="388500"/>
                <a:gridCol w="347225"/>
                <a:gridCol w="392775"/>
                <a:gridCol w="429050"/>
                <a:gridCol w="395300"/>
                <a:gridCol w="387700"/>
                <a:gridCol w="327800"/>
                <a:gridCol w="386075"/>
                <a:gridCol w="370800"/>
                <a:gridCol w="398200"/>
              </a:tblGrid>
              <a:tr h="18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GitHub for project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Meet with sponsor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Make GRU save best model for use -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performance, accuracy, and FPGA compatibility - S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Market sentiment issue sorted out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Debug Google Trends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#1 -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User input system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GRU Script and Data Scraping Script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#2 -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Start Designing case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the full software of GRU and Data Scraper -Gr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Print case and mount onto FPGA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#3 -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#4 -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#5 -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Fully Finish GUI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Design Presentation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Thanksgiving Break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FINAL REPORT DUE 3rd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Validations</a:t>
            </a:r>
            <a:endParaRPr/>
          </a:p>
        </p:txBody>
      </p:sp>
      <p:graphicFrame>
        <p:nvGraphicFramePr>
          <p:cNvPr id="178" name="Google Shape;178;p13"/>
          <p:cNvGraphicFramePr/>
          <p:nvPr/>
        </p:nvGraphicFramePr>
        <p:xfrm>
          <a:off x="930988" y="22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{79F43FF0-5F51-44B0-B270-1A13985B146A}</a:tableStyleId>
              </a:tblPr>
              <a:tblGrid>
                <a:gridCol w="1331450"/>
                <a:gridCol w="1331450"/>
                <a:gridCol w="1409150"/>
                <a:gridCol w="1496600"/>
                <a:gridCol w="1498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GRU script to ensure best found model is saved and used for predictions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error handling capability and data formatting to ensure script can handle bad or missing data points 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user input system error handling and run multiple tickers to test functionality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a GRU script on the FPGA to ensure models can be trained on board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the GRU on a wide selection of stocks and sectors to test usability/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accuracy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5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listening.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66425" y="2042450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Issues Our Solution Seeks to Fix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Retail Traders are inexperienced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Analysis tools are expensive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Paywalls to professional analytics</a:t>
            </a:r>
            <a:endParaRPr sz="1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Our Solution</a:t>
            </a:r>
            <a:r>
              <a:rPr lang="en-US" sz="1600"/>
              <a:t>: A GRU Based Stock Prediction System (GBSPS)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600"/>
              <a:t>Provide a low cost machine learning system capable of running on limited processing power devices. 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600"/>
              <a:t>Provide retail traders with an easy-to-use tool for analyzing stock data and create a accurate prediction of the direction of stock price movement.</a:t>
            </a:r>
            <a:endParaRPr sz="16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825" y="2042438"/>
            <a:ext cx="3697500" cy="2773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062825" y="4728875"/>
            <a:ext cx="389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b="0" i="0" sz="1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estimates place 32% of total U.S. equity volume to be represented by retail traders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active retail traders across six largest non-commission platforms was 100 million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 ( statistic from Jan. 2021)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8169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25" y="1782800"/>
            <a:ext cx="8941949" cy="47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Timeline Milestones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91013" y="1852882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These are our large scope tasks needed to achieve full integration.</a:t>
            </a:r>
            <a:endParaRPr sz="1500"/>
          </a:p>
        </p:txBody>
      </p:sp>
      <p:graphicFrame>
        <p:nvGraphicFramePr>
          <p:cNvPr id="83" name="Google Shape;83;p4"/>
          <p:cNvGraphicFramePr/>
          <p:nvPr/>
        </p:nvGraphicFramePr>
        <p:xfrm>
          <a:off x="391013" y="249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{79F43FF0-5F51-44B0-B270-1A13985B146A}</a:tableStyleId>
              </a:tblPr>
              <a:tblGrid>
                <a:gridCol w="1705700"/>
                <a:gridCol w="1634700"/>
                <a:gridCol w="1634675"/>
                <a:gridCol w="1539275"/>
                <a:gridCol w="1715250"/>
              </a:tblGrid>
              <a:tr h="111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Meet with Sponsor for initial 404 Update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(ASAP)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 first GRU onto the FPGA for test run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(8/29)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Create a user input/error system compatible with all subsystems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(9/26)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Integrate the Data Scraper with the GRU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(10/10)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Fully integrate the final scripts onto the FPGA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“Full integration”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(10/31)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6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Kevin &amp; Xavier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Sean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685800" y="26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{0BC252EF-3CB3-4B0C-B409-B74701CC7101}</a:tableStyleId>
              </a:tblPr>
              <a:tblGrid>
                <a:gridCol w="3886200"/>
                <a:gridCol w="3886200"/>
              </a:tblGrid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sz="17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0978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Hard-coded start dates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Tested edge cases and erroneous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 u="none" cap="none" strike="noStrike"/>
                        <a:t>Implemented additional error handling capabilities (try/except)</a:t>
                      </a:r>
                      <a:endParaRPr sz="18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Changed logic of data assignment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Further integrate with/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accommodate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GUI for seamless operatio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Fix errors/bugs as they are discovered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747625"/>
            <a:ext cx="8229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2799" r="0" t="93431"/>
          <a:stretch/>
        </p:blipFill>
        <p:spPr>
          <a:xfrm>
            <a:off x="1317575" y="4257950"/>
            <a:ext cx="6454824" cy="41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 b="57738" l="0" r="0" t="0"/>
          <a:stretch/>
        </p:blipFill>
        <p:spPr>
          <a:xfrm>
            <a:off x="1317575" y="4670507"/>
            <a:ext cx="6454825" cy="19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064" y="2178300"/>
            <a:ext cx="7027848" cy="1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{0BC252EF-3CB3-4B0C-B409-B74701CC7101}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/>
                        <a:t>Completed full integration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Ran full battery of stocks on FPGA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Continue to improve GRU’s accuracy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Look for and fix any minor errors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Provide feedback to GUI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909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sp>
        <p:nvSpPr>
          <p:cNvPr id="111" name="Google Shape;111;p8"/>
          <p:cNvSpPr txBox="1"/>
          <p:nvPr/>
        </p:nvSpPr>
        <p:spPr>
          <a:xfrm>
            <a:off x="1043613" y="1642500"/>
            <a:ext cx="3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692825" y="1628863"/>
            <a:ext cx="3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99" y="2141201"/>
            <a:ext cx="3427125" cy="205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500" y="4363980"/>
            <a:ext cx="3427125" cy="205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44850"/>
            <a:ext cx="3427125" cy="20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7" y="4363050"/>
            <a:ext cx="3427140" cy="20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Kevin H. Sipple</a:t>
            </a:r>
            <a:endParaRPr sz="2980"/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{0BC252EF-3CB3-4B0C-B409-B74701CC7101}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Bi-week </a:t>
                      </a:r>
                      <a:r>
                        <a:rPr lang="en-US" sz="1800"/>
                        <a:t>4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~45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</a:t>
                      </a:r>
                      <a:r>
                        <a:rPr lang="en-US" sz="1800"/>
                        <a:t>final</a:t>
                      </a:r>
                      <a:r>
                        <a:rPr lang="en-US" sz="1800" u="none" cap="none" strike="noStrike"/>
                        <a:t>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/>
                        <a:t>Created new scaling method</a:t>
                      </a:r>
                      <a:endParaRPr sz="18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Made more error handles!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Validated GRU operation and new error handles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Created New Prediction Data 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cript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Improved GUI design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… A lot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Eliminate attribute combos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Continue to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make error catches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 missing attribute handle into data prep script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9"/>
          <p:cNvSpPr txBox="1"/>
          <p:nvPr/>
        </p:nvSpPr>
        <p:spPr>
          <a:xfrm>
            <a:off x="685800" y="5193175"/>
            <a:ext cx="53058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Validated: Only valid stocks can be entered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Validated: Data is kept up to date (weekends also)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Validated: Attributes Of Best Model Kept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By next</a:t>
            </a:r>
            <a:r>
              <a:rPr lang="en-US">
                <a:solidFill>
                  <a:srgbClr val="BF9000"/>
                </a:solidFill>
              </a:rPr>
              <a:t> week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GUI should be complete</a:t>
            </a:r>
            <a:r>
              <a:rPr lang="en-US"/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