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2JoRodX+YomQxj/s1yYvwxDD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B19C7-E187-40C4-B2E6-66AB4CF5E673}">
  <a:tblStyle styleId="{F80B19C7-E187-40C4-B2E6-66AB4CF5E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7DB1ACD-CF8B-46BD-9DF3-BFB847086D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B886AB5-8CB6-4D7F-AA4D-A0CA0C6EC176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f16ba11b_5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89f16ba11b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f16ba11b_5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9f16ba11b_5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89f16ba11b_5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b7e99434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b7e9943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9b7e99434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9f16ba11b_5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89f16ba11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f16ba11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166" name="Google Shape;166;g189f16ba11b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9f16ba11b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89f16ba11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9f16ba11b_2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89f16ba11b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89f16ba11b_2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9f16ba11b_2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89f16ba11b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89f16ba11b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9f16ba11b_2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9f16ba11b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9f16ba11b_2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9f16ba11b_5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9f16ba11b_5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89f16ba11b_5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9b7e9943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209" name="Google Shape;209;g159b7e99434_3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9b7e99434_3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9b7e99434_3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59b7e99434_3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9f16ba11b_2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89f16ba11b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89f16ba11b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9b7e99434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59b7e9943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9b7e99434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250" name="Google Shape;250;g159b7e99434_3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79" name="Google Shape;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9f16ba11b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89f16ba11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9f16ba11b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89f16ba11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9f16ba11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89f16ba1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Xavier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Xavier</a:t>
            </a:r>
            <a:endParaRPr/>
          </a:p>
        </p:txBody>
      </p:sp>
      <p:sp>
        <p:nvSpPr>
          <p:cNvPr id="118" name="Google Shape;1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880500" y="3803550"/>
            <a:ext cx="7383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en-US" sz="2933"/>
              <a:t>Team 10: Implementing a GRU based network to detect stock prices on FPGA</a:t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br>
              <a:rPr lang="en-US" sz="2933"/>
            </a:br>
            <a:r>
              <a:rPr lang="en-US" sz="1787"/>
              <a:t>Sean Kwatra, Xavier Fisher, Kevin Sipple</a:t>
            </a:r>
            <a:br>
              <a:rPr lang="en-US" sz="1787"/>
            </a:br>
            <a:r>
              <a:rPr lang="en-US" sz="1787"/>
              <a:t>Sponsor: Sambandh Dhal</a:t>
            </a:r>
            <a:endParaRPr sz="178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0"/>
              <a:buFont typeface="Arial"/>
              <a:buNone/>
            </a:pPr>
            <a:r>
              <a:rPr lang="en-US" sz="1787"/>
              <a:t>TA: Eric Robles</a:t>
            </a:r>
            <a:br>
              <a:rPr lang="en-US" sz="2455"/>
            </a:b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10900" y="2527613"/>
            <a:ext cx="535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ECEN 404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75" y="13923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9f16ba11b_5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189f16ba11b_5_20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Kevin H. Sipple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- Overview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189f16ba11b_5_20"/>
          <p:cNvPicPr preferRelativeResize="0"/>
          <p:nvPr/>
        </p:nvPicPr>
        <p:blipFill rotWithShape="1">
          <a:blip r:embed="rId3">
            <a:alphaModFix/>
          </a:blip>
          <a:srcRect b="0" l="2296" r="0" t="0"/>
          <a:stretch/>
        </p:blipFill>
        <p:spPr>
          <a:xfrm>
            <a:off x="77800" y="1322700"/>
            <a:ext cx="9192174" cy="5535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g189f16ba11b_5_20"/>
          <p:cNvGraphicFramePr/>
          <p:nvPr/>
        </p:nvGraphicFramePr>
        <p:xfrm>
          <a:off x="7112850" y="9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{F80B19C7-E187-40C4-B2E6-66AB4CF5E673}</a:tableStyleId>
              </a:tblPr>
              <a:tblGrid>
                <a:gridCol w="1338625"/>
                <a:gridCol w="605000"/>
              </a:tblGrid>
              <a:tr h="324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 Begin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C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 </a:t>
                      </a: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Prediction </a:t>
                      </a: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1F2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g189f16ba11b_5_145"/>
          <p:cNvGraphicFramePr/>
          <p:nvPr/>
        </p:nvGraphicFramePr>
        <p:xfrm>
          <a:off x="1765450" y="19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{F80B19C7-E187-40C4-B2E6-66AB4CF5E673}</a:tableStyleId>
              </a:tblPr>
              <a:tblGrid>
                <a:gridCol w="1553225"/>
                <a:gridCol w="3064375"/>
                <a:gridCol w="995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Respective Document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Specification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 By Sponsor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use Gated Recurrent Unit (GRU) based network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Schedule &amp; Validation Plan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Must handle varying sets of attributes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3.1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Definition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stock data must be split into historical and recent in accordance of market quarters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3.2.1.7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of Prediction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system shall be able to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achieve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 reasonable RMSE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3.2.1.6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Result Delay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system shall train and produce a prediction in 8 hours, maximum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3.2.4 Stock Prediction Output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program must communicate its prediction of the stock price to the user in an understandable format.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g189f16ba11b_5_145"/>
          <p:cNvSpPr txBox="1"/>
          <p:nvPr>
            <p:ph type="title"/>
          </p:nvPr>
        </p:nvSpPr>
        <p:spPr>
          <a:xfrm>
            <a:off x="329425" y="62780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Kevin H. Sipple - Specifications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9b7e99434_3_0"/>
          <p:cNvSpPr txBox="1"/>
          <p:nvPr>
            <p:ph type="title"/>
          </p:nvPr>
        </p:nvSpPr>
        <p:spPr>
          <a:xfrm>
            <a:off x="329425" y="62780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Kevin H. Sipple - Final Implemented Network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g159b7e9943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0" y="1759050"/>
            <a:ext cx="3998101" cy="48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59b7e99434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550" y="-41350"/>
            <a:ext cx="1725100" cy="694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g159b7e99434_3_0"/>
          <p:cNvCxnSpPr/>
          <p:nvPr/>
        </p:nvCxnSpPr>
        <p:spPr>
          <a:xfrm>
            <a:off x="4572000" y="3635850"/>
            <a:ext cx="204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159b7e99434_3_0"/>
          <p:cNvSpPr txBox="1"/>
          <p:nvPr/>
        </p:nvSpPr>
        <p:spPr>
          <a:xfrm>
            <a:off x="5028900" y="3228900"/>
            <a:ext cx="1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9f16ba11b_5_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89f16ba11b_5_27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Kevin H. Sipple - Major Challenges and Solutions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189f16ba11b_5_27"/>
          <p:cNvSpPr txBox="1"/>
          <p:nvPr/>
        </p:nvSpPr>
        <p:spPr>
          <a:xfrm>
            <a:off x="4155575" y="2228400"/>
            <a:ext cx="4721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Solutions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Implemented dropout points in the layers as well as tinkered with amount of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neurons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and epochs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Created the GRU as a function with parameters that will be cleared from the Keras backend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Used Python threading library to interface between the GUI→Scraper; terminated GUI for GUI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→GRU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Error catches for missing attributes that allow for continuation without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189f16ba11b_5_27"/>
          <p:cNvSpPr txBox="1"/>
          <p:nvPr/>
        </p:nvSpPr>
        <p:spPr>
          <a:xfrm>
            <a:off x="319450" y="2238525"/>
            <a:ext cx="3968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Mitigations to prevent overtraining the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 required a flexible input shape (attributes, lookback)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scripts from GUI between GRU/Data Scraper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variability in available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(request timeouts, NaNs, Listing date)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07450" y="869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Kevin H. Sipple -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15" title="Chart"/>
          <p:cNvPicPr preferRelativeResize="0"/>
          <p:nvPr/>
        </p:nvPicPr>
        <p:blipFill rotWithShape="1">
          <a:blip r:embed="rId3">
            <a:alphaModFix/>
          </a:blip>
          <a:srcRect b="0" l="2581" r="0" t="0"/>
          <a:stretch/>
        </p:blipFill>
        <p:spPr>
          <a:xfrm>
            <a:off x="79850" y="2470650"/>
            <a:ext cx="5001024" cy="31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893025" y="4939350"/>
            <a:ext cx="25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Network Validation of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Alcoa Corp (AA)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875" y="2580475"/>
            <a:ext cx="4020551" cy="22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5">
            <a:alphaModFix/>
          </a:blip>
          <a:srcRect b="41386" l="0" r="0" t="0"/>
          <a:stretch/>
        </p:blipFill>
        <p:spPr>
          <a:xfrm>
            <a:off x="5768837" y="5754850"/>
            <a:ext cx="2956675" cy="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9f16ba11b_2_29"/>
          <p:cNvSpPr txBox="1"/>
          <p:nvPr>
            <p:ph type="ctrTitle"/>
          </p:nvPr>
        </p:nvSpPr>
        <p:spPr>
          <a:xfrm>
            <a:off x="331475" y="1876925"/>
            <a:ext cx="73830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293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33">
                <a:latin typeface="Roboto"/>
                <a:ea typeface="Roboto"/>
                <a:cs typeface="Roboto"/>
                <a:sym typeface="Roboto"/>
              </a:rPr>
              <a:t>FPGA Subsystem</a:t>
            </a:r>
            <a:br>
              <a:rPr lang="en-US" sz="2933">
                <a:latin typeface="Roboto"/>
                <a:ea typeface="Roboto"/>
                <a:cs typeface="Roboto"/>
                <a:sym typeface="Roboto"/>
              </a:rPr>
            </a:br>
            <a:r>
              <a:rPr b="0" lang="en-US" sz="1787">
                <a:latin typeface="Roboto"/>
                <a:ea typeface="Roboto"/>
                <a:cs typeface="Roboto"/>
                <a:sym typeface="Roboto"/>
              </a:rPr>
              <a:t>Sean Kwatra</a:t>
            </a:r>
            <a:br>
              <a:rPr lang="en-US" sz="2455">
                <a:latin typeface="Roboto"/>
                <a:ea typeface="Roboto"/>
                <a:cs typeface="Roboto"/>
                <a:sym typeface="Roboto"/>
              </a:rPr>
            </a:br>
            <a:endParaRPr sz="245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LCOE_logo_HWHT.png" id="169" name="Google Shape;169;g189f16ba11b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9f16ba11b_2_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189f16ba11b_2_34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5295550" y="2601750"/>
            <a:ext cx="3729750" cy="29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89f16ba11b_2_34"/>
          <p:cNvSpPr txBox="1"/>
          <p:nvPr/>
        </p:nvSpPr>
        <p:spPr>
          <a:xfrm>
            <a:off x="503250" y="1687375"/>
            <a:ext cx="49140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The procured FPGA is a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ZCU-104 manufactured by Xilinx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Embedded with Debian Linux and can connect to the internet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The FPGA contains all of the Python scripts/libraries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necessary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to run the two other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subsystems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Connection can be made using an SSH terminal on campus to run the scripts remotely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189f16ba11b_2_34"/>
          <p:cNvSpPr txBox="1"/>
          <p:nvPr/>
        </p:nvSpPr>
        <p:spPr>
          <a:xfrm>
            <a:off x="6121200" y="22746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of the ZCU-104:</a:t>
            </a:r>
            <a:endParaRPr/>
          </a:p>
        </p:txBody>
      </p:sp>
      <p:sp>
        <p:nvSpPr>
          <p:cNvPr id="178" name="Google Shape;178;g189f16ba11b_2_34"/>
          <p:cNvSpPr txBox="1"/>
          <p:nvPr>
            <p:ph type="title"/>
          </p:nvPr>
        </p:nvSpPr>
        <p:spPr>
          <a:xfrm>
            <a:off x="457200" y="91770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FPGA Subsystem</a:t>
            </a:r>
            <a:endParaRPr sz="3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Sean Kwatra -</a:t>
            </a:r>
            <a:r>
              <a:rPr b="0"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9f16ba11b_2_40"/>
          <p:cNvSpPr txBox="1"/>
          <p:nvPr>
            <p:ph type="title"/>
          </p:nvPr>
        </p:nvSpPr>
        <p:spPr>
          <a:xfrm>
            <a:off x="457200" y="91770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FPGA Subsystem</a:t>
            </a:r>
            <a:endParaRPr sz="3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Sean Kwatra -</a:t>
            </a:r>
            <a:r>
              <a:rPr b="0"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FPGA Connected to SSH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189f16ba11b_2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850" y="1942552"/>
            <a:ext cx="6584310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f16ba11b_2_46"/>
          <p:cNvSpPr txBox="1"/>
          <p:nvPr>
            <p:ph type="title"/>
          </p:nvPr>
        </p:nvSpPr>
        <p:spPr>
          <a:xfrm>
            <a:off x="457200" y="979275"/>
            <a:ext cx="8229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140"/>
              <a:buNone/>
            </a:pPr>
            <a:r>
              <a:rPr lang="en-US" sz="3550">
                <a:latin typeface="Roboto"/>
                <a:ea typeface="Roboto"/>
                <a:cs typeface="Roboto"/>
                <a:sym typeface="Roboto"/>
              </a:rPr>
              <a:t>FPGA Subsystem</a:t>
            </a:r>
            <a:endParaRPr sz="3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235"/>
              <a:buFont typeface="Arial"/>
              <a:buNone/>
            </a:pPr>
            <a:r>
              <a:rPr lang="en-US" sz="1888">
                <a:latin typeface="Roboto"/>
                <a:ea typeface="Roboto"/>
                <a:cs typeface="Roboto"/>
                <a:sym typeface="Roboto"/>
              </a:rPr>
              <a:t>Sean Kwatra - </a:t>
            </a:r>
            <a:r>
              <a:rPr lang="en-US" sz="1888">
                <a:latin typeface="Roboto"/>
                <a:ea typeface="Roboto"/>
                <a:cs typeface="Roboto"/>
                <a:sym typeface="Roboto"/>
              </a:rPr>
              <a:t>SSH terminal Connection to GUI on FPGA</a:t>
            </a:r>
            <a:endParaRPr sz="188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g189f16ba11b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37" y="1967315"/>
            <a:ext cx="8478725" cy="45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g189f16ba11b_2_67"/>
          <p:cNvGraphicFramePr/>
          <p:nvPr/>
        </p:nvGraphicFramePr>
        <p:xfrm>
          <a:off x="660525" y="19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{F80B19C7-E187-40C4-B2E6-66AB4CF5E673}</a:tableStyleId>
              </a:tblPr>
              <a:tblGrid>
                <a:gridCol w="3911475"/>
                <a:gridCol w="3911475"/>
              </a:tblGrid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Challenge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Solution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Running Python scripts on an FPGA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Embed a custom version of Debian Linux onto the FPGA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Running a Tensorflow v2.10 GRU script onboard an FPGA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Upgrade</a:t>
                      </a:r>
                      <a:r>
                        <a:rPr lang="en-US"/>
                        <a:t> to a 64-bit </a:t>
                      </a:r>
                      <a:r>
                        <a:rPr lang="en-US"/>
                        <a:t>systems</a:t>
                      </a:r>
                      <a:r>
                        <a:rPr lang="en-US"/>
                        <a:t> since all GRU require it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graphical </a:t>
                      </a:r>
                      <a:r>
                        <a:rPr lang="en-US"/>
                        <a:t>display</a:t>
                      </a:r>
                      <a:r>
                        <a:rPr lang="en-US"/>
                        <a:t> on the FPGA to output to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Install and customize an SSH </a:t>
                      </a:r>
                      <a:r>
                        <a:rPr lang="en-US"/>
                        <a:t>terminal</a:t>
                      </a:r>
                      <a:r>
                        <a:rPr lang="en-US"/>
                        <a:t> to allow for remote access and X11 forwarding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g189f16ba11b_2_67"/>
          <p:cNvSpPr txBox="1"/>
          <p:nvPr>
            <p:ph type="title"/>
          </p:nvPr>
        </p:nvSpPr>
        <p:spPr>
          <a:xfrm>
            <a:off x="457200" y="91770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FPGA Subsystem</a:t>
            </a:r>
            <a:endParaRPr sz="3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Sean Kwatra -</a:t>
            </a:r>
            <a:r>
              <a:rPr b="0" lang="en-US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Challenges &amp; Solutions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57200" y="801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Project Summary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266425" y="2042450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</a:rPr>
              <a:t>The issue presented to our team: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–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Retail Traders are inexperienced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–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Analysis tools are expensive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730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–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Paywalls block professional analytics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u="sng">
                <a:latin typeface="Roboto"/>
                <a:ea typeface="Roboto"/>
                <a:cs typeface="Roboto"/>
                <a:sym typeface="Roboto"/>
              </a:rPr>
              <a:t>Our Solution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: A GRU Based Stock Prediction System (</a:t>
            </a:r>
            <a:r>
              <a:rPr b="1" i="1" lang="en-US" sz="1600">
                <a:latin typeface="Roboto"/>
                <a:ea typeface="Roboto"/>
                <a:cs typeface="Roboto"/>
                <a:sym typeface="Roboto"/>
              </a:rPr>
              <a:t>GBSPS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)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Provide a low cost machine learning system capable of running on limited processing power devices.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100"/>
              <a:buFont typeface="Roboto"/>
              <a:buChar char="•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Provide retail traders with an easy-to-use tool for analyzing stock data and create a accurate prediction of the direction of stock price movement.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825" y="2042438"/>
            <a:ext cx="3697500" cy="27731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5062825" y="4728875"/>
            <a:ext cx="3891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Facts</a:t>
            </a:r>
            <a:endParaRPr i="0" sz="13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estimates place 32% of total U.S. equity volume to be represented by retail traders [</a:t>
            </a:r>
            <a:r>
              <a:rPr i="0" lang="en-US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ConOps</a:t>
            </a:r>
            <a:r>
              <a:rPr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]. </a:t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active retail traders across six largest non-commission platforms was 100 million [</a:t>
            </a:r>
            <a:r>
              <a:rPr i="0" lang="en-US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ConOps ( statistic from Jan. 2021)</a:t>
            </a:r>
            <a:r>
              <a:rPr i="0" lang="en-US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].</a:t>
            </a:r>
            <a:endParaRPr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g189f16ba11b_5_90"/>
          <p:cNvGraphicFramePr/>
          <p:nvPr/>
        </p:nvGraphicFramePr>
        <p:xfrm>
          <a:off x="570613" y="19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{37DB1ACD-CF8B-46BD-9DF3-BFB847086D79}</a:tableStyleId>
              </a:tblPr>
              <a:tblGrid>
                <a:gridCol w="3119700"/>
                <a:gridCol w="3246450"/>
                <a:gridCol w="1650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Explanation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Procure FPGA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ZCU-104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 and Mount Case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Create Case to protect the ZCU-104 from outside harm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BF9000"/>
                          </a:solidFill>
                        </a:rPr>
                        <a:t>Removed by sponsor</a:t>
                      </a:r>
                      <a:endParaRPr>
                        <a:solidFill>
                          <a:srgbClr val="BF9000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Embed</a:t>
                      </a:r>
                      <a:r>
                        <a:rPr lang="en-US"/>
                        <a:t> Linux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 PetaLinux to install a </a:t>
                      </a:r>
                      <a:r>
                        <a:rPr lang="en-US"/>
                        <a:t>custom</a:t>
                      </a:r>
                      <a:r>
                        <a:rPr lang="en-US"/>
                        <a:t> embedded linux system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Ensure </a:t>
                      </a:r>
                      <a:r>
                        <a:rPr lang="en-US"/>
                        <a:t>compatibility</a:t>
                      </a:r>
                      <a:r>
                        <a:rPr lang="en-US"/>
                        <a:t> of </a:t>
                      </a:r>
                      <a:r>
                        <a:rPr lang="en-US"/>
                        <a:t>a Tensorflow based GRU on the FPGA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Install and use a version of tensorflow that runs on AArch64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Integrate </a:t>
                      </a:r>
                      <a:r>
                        <a:rPr lang="en-US"/>
                        <a:t>the full GRU on </a:t>
                      </a:r>
                      <a:r>
                        <a:rPr lang="en-US"/>
                        <a:t>the</a:t>
                      </a:r>
                      <a:r>
                        <a:rPr lang="en-US"/>
                        <a:t> FPGA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Using the new Tensorflow run the full GRU to analyze a stock of choice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Integrate </a:t>
                      </a:r>
                      <a:r>
                        <a:rPr lang="en-US"/>
                        <a:t>the Data Scraper on the FPGA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Connect</a:t>
                      </a:r>
                      <a:r>
                        <a:rPr lang="en-US"/>
                        <a:t> the FPGA to the internet and </a:t>
                      </a:r>
                      <a:r>
                        <a:rPr lang="en-US"/>
                        <a:t>collect</a:t>
                      </a:r>
                      <a:r>
                        <a:rPr lang="en-US"/>
                        <a:t> all </a:t>
                      </a:r>
                      <a:r>
                        <a:rPr lang="en-US"/>
                        <a:t>necessary</a:t>
                      </a:r>
                      <a:r>
                        <a:rPr lang="en-US"/>
                        <a:t> data on a </a:t>
                      </a:r>
                      <a:r>
                        <a:rPr lang="en-US"/>
                        <a:t>particular</a:t>
                      </a:r>
                      <a:r>
                        <a:rPr lang="en-US"/>
                        <a:t> stock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Run the </a:t>
                      </a:r>
                      <a:r>
                        <a:rPr lang="en-US"/>
                        <a:t>integrated</a:t>
                      </a:r>
                      <a:r>
                        <a:rPr lang="en-US"/>
                        <a:t> GRU and Data Scraper on the FPGA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Run both scripts to both collect data and analyze it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6" name="Google Shape;206;g189f16ba11b_5_90"/>
          <p:cNvSpPr txBox="1"/>
          <p:nvPr>
            <p:ph type="title"/>
          </p:nvPr>
        </p:nvSpPr>
        <p:spPr>
          <a:xfrm>
            <a:off x="357375" y="9501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804"/>
              <a:buFont typeface="Arial"/>
              <a:buNone/>
            </a:pPr>
            <a:r>
              <a:rPr lang="en-US" sz="3644">
                <a:latin typeface="Roboto"/>
                <a:ea typeface="Roboto"/>
                <a:cs typeface="Roboto"/>
                <a:sym typeface="Roboto"/>
              </a:rPr>
              <a:t>FPGA Subsystem</a:t>
            </a:r>
            <a:endParaRPr sz="364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474"/>
              <a:buFont typeface="Arial"/>
              <a:buNone/>
            </a:pPr>
            <a:r>
              <a:rPr lang="en-US" sz="1922">
                <a:latin typeface="Roboto"/>
                <a:ea typeface="Roboto"/>
                <a:cs typeface="Roboto"/>
                <a:sym typeface="Roboto"/>
              </a:rPr>
              <a:t>Sean Kwatra - Full Subsystem Status</a:t>
            </a:r>
            <a:endParaRPr sz="342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9b7e99434_3_76"/>
          <p:cNvSpPr txBox="1"/>
          <p:nvPr>
            <p:ph type="ctrTitle"/>
          </p:nvPr>
        </p:nvSpPr>
        <p:spPr>
          <a:xfrm>
            <a:off x="1703100" y="1951200"/>
            <a:ext cx="57378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798"/>
              <a:buFont typeface="Arial"/>
              <a:buNone/>
            </a:pPr>
            <a:r>
              <a:rPr lang="en-US" sz="3577"/>
              <a:t>System</a:t>
            </a:r>
            <a:endParaRPr sz="357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798"/>
              <a:buFont typeface="Arial"/>
              <a:buNone/>
            </a:pPr>
            <a:r>
              <a:rPr lang="en-US" sz="3577"/>
              <a:t>Conclusion</a:t>
            </a:r>
            <a:endParaRPr sz="357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700"/>
              <a:buFont typeface="Arial"/>
              <a:buNone/>
            </a:pPr>
            <a:r>
              <a:t/>
            </a:r>
            <a:endParaRPr sz="2455"/>
          </a:p>
        </p:txBody>
      </p:sp>
      <p:pic>
        <p:nvPicPr>
          <p:cNvPr descr="DLCOE_logo_HWHT.png" id="212" name="Google Shape;212;g159b7e99434_3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297475" y="10968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Integrated System </a:t>
            </a:r>
            <a:r>
              <a:rPr lang="en-US"/>
              <a:t>Compatibility</a:t>
            </a:r>
            <a:r>
              <a:rPr lang="en-US"/>
              <a:t> Results</a:t>
            </a:r>
            <a:endParaRPr/>
          </a:p>
        </p:txBody>
      </p:sp>
      <p:graphicFrame>
        <p:nvGraphicFramePr>
          <p:cNvPr id="219" name="Google Shape;219;p23"/>
          <p:cNvGraphicFramePr/>
          <p:nvPr/>
        </p:nvGraphicFramePr>
        <p:xfrm>
          <a:off x="1066125" y="195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{DB886AB5-8CB6-4D7F-AA4D-A0CA0C6EC176}</a:tableStyleId>
              </a:tblPr>
              <a:tblGrid>
                <a:gridCol w="645125"/>
                <a:gridCol w="64515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Ticker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LMT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TSLA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PZZA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SHEL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XOM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TXN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LUV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NVDA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AAPL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TXN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SBUX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3"/>
          <p:cNvSpPr txBox="1"/>
          <p:nvPr/>
        </p:nvSpPr>
        <p:spPr>
          <a:xfrm>
            <a:off x="2914900" y="1956575"/>
            <a:ext cx="503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Folks in the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design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lab were asked what stocks they were interested 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 Random attribute combinations were selected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Trained models with 5 epochs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data and models were generated successfully by the subsystems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~40 mins for each model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Scaled we use a max of 32 combos and increase epochs to 15 to stay within our 8hr constraint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9b7e99434_3_64"/>
          <p:cNvSpPr txBox="1"/>
          <p:nvPr>
            <p:ph type="title"/>
          </p:nvPr>
        </p:nvSpPr>
        <p:spPr>
          <a:xfrm>
            <a:off x="0" y="949350"/>
            <a:ext cx="91440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System Operating On Ford Stock</a:t>
            </a:r>
            <a:endParaRPr/>
          </a:p>
        </p:txBody>
      </p:sp>
      <p:graphicFrame>
        <p:nvGraphicFramePr>
          <p:cNvPr id="227" name="Google Shape;227;g159b7e99434_3_64"/>
          <p:cNvGraphicFramePr/>
          <p:nvPr/>
        </p:nvGraphicFramePr>
        <p:xfrm>
          <a:off x="407263" y="19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{F80B19C7-E187-40C4-B2E6-66AB4CF5E673}</a:tableStyleId>
              </a:tblPr>
              <a:tblGrid>
                <a:gridCol w="1903875"/>
                <a:gridCol w="765875"/>
                <a:gridCol w="2193400"/>
              </a:tblGrid>
              <a:tr h="368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Ford Motor Company (F)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Attribute Combination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Directional Accuracy (%)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High, Low, 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53.21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High, 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High, Low, EPS, 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8" name="Google Shape;228;g159b7e99434_3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763" y="1990400"/>
            <a:ext cx="2459275" cy="19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59b7e99434_3_64"/>
          <p:cNvPicPr preferRelativeResize="0"/>
          <p:nvPr/>
        </p:nvPicPr>
        <p:blipFill rotWithShape="1">
          <a:blip r:embed="rId4">
            <a:alphaModFix/>
          </a:blip>
          <a:srcRect b="0" l="2789" r="0" t="0"/>
          <a:stretch/>
        </p:blipFill>
        <p:spPr>
          <a:xfrm>
            <a:off x="5416525" y="4053975"/>
            <a:ext cx="3329750" cy="267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59b7e99434_3_64"/>
          <p:cNvSpPr txBox="1"/>
          <p:nvPr/>
        </p:nvSpPr>
        <p:spPr>
          <a:xfrm>
            <a:off x="487900" y="4953213"/>
            <a:ext cx="470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Graph of Ford Model showing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Predicted Close Price against the Real Close Price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With a score of 1.138 RMSE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89f16ba11b_2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50" y="1852876"/>
            <a:ext cx="3634247" cy="224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89f16ba11b_2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6574" y="1852875"/>
            <a:ext cx="3698272" cy="22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89f16ba11b_2_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950" y="4256334"/>
            <a:ext cx="3634251" cy="224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89f16ba11b_2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575" y="4256325"/>
            <a:ext cx="3714612" cy="22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89f16ba11b_2_52"/>
          <p:cNvSpPr txBox="1"/>
          <p:nvPr>
            <p:ph type="title"/>
          </p:nvPr>
        </p:nvSpPr>
        <p:spPr>
          <a:xfrm>
            <a:off x="509775" y="10618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Full </a:t>
            </a:r>
            <a:r>
              <a:rPr lang="en-US"/>
              <a:t>GBSPS </a:t>
            </a:r>
            <a:r>
              <a:rPr lang="en-US"/>
              <a:t>Operating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9b7e99434_2_5"/>
          <p:cNvSpPr txBox="1"/>
          <p:nvPr>
            <p:ph type="title"/>
          </p:nvPr>
        </p:nvSpPr>
        <p:spPr>
          <a:xfrm>
            <a:off x="357375" y="9094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46" name="Google Shape;246;g159b7e99434_2_5"/>
          <p:cNvSpPr txBox="1"/>
          <p:nvPr/>
        </p:nvSpPr>
        <p:spPr>
          <a:xfrm>
            <a:off x="357375" y="1713125"/>
            <a:ext cx="36084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Changes to the FSR: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Switched FPGA to the ZCU-104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previous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FPGA could not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support a GRU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Increase of system cost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Directional Accuracy was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superseded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by RMSE per the sponsor’s request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The need for a case to house the FPGA was eliminated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Our sponsor deemed it unnecessary for the project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The need to install a fan and heatsink on the FPGA was removed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ZCU-104 came with onboard fan and thermal shut off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159b7e99434_2_5"/>
          <p:cNvSpPr txBox="1"/>
          <p:nvPr/>
        </p:nvSpPr>
        <p:spPr>
          <a:xfrm>
            <a:off x="4572000" y="1713125"/>
            <a:ext cx="36084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Current Status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System has met all sponsor desired specifications!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All subsystems are fully integrated onboard the FPGA!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The GUI is functional as well and allows for better user interaction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Until demo we are working with the machine learning optimization team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9b7e99434_3_48"/>
          <p:cNvSpPr txBox="1"/>
          <p:nvPr>
            <p:ph type="ctrTitle"/>
          </p:nvPr>
        </p:nvSpPr>
        <p:spPr>
          <a:xfrm>
            <a:off x="0" y="2130850"/>
            <a:ext cx="57378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2933"/>
              <a:t>Thank you!</a:t>
            </a:r>
            <a:endParaRPr sz="2933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4"/>
              <a:buFont typeface="Arial"/>
              <a:buNone/>
            </a:pPr>
            <a:r>
              <a:t/>
            </a:r>
            <a:endParaRPr sz="2455"/>
          </a:p>
        </p:txBody>
      </p:sp>
      <p:pic>
        <p:nvPicPr>
          <p:cNvPr descr="DLCOE_logo_HWHT.png" id="253" name="Google Shape;253;g159b7e99434_3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59b7e99434_3_48"/>
          <p:cNvSpPr txBox="1"/>
          <p:nvPr/>
        </p:nvSpPr>
        <p:spPr>
          <a:xfrm>
            <a:off x="2910900" y="2527613"/>
            <a:ext cx="53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59b7e99434_3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07139"/>
            <a:ext cx="3531949" cy="214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57200" y="8169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Integrated System Diagram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5401" r="0" t="6638"/>
          <a:stretch/>
        </p:blipFill>
        <p:spPr>
          <a:xfrm>
            <a:off x="122600" y="1678875"/>
            <a:ext cx="8898798" cy="48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253700" y="5647175"/>
            <a:ext cx="315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FPGA </a:t>
            </a:r>
            <a:r>
              <a:rPr i="1" lang="en-US"/>
              <a:t>- </a:t>
            </a:r>
            <a:r>
              <a:rPr lang="en-US"/>
              <a:t>Sean Kwatra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Data Scraper</a:t>
            </a:r>
            <a:r>
              <a:rPr i="1" lang="en-US"/>
              <a:t> -</a:t>
            </a:r>
            <a:r>
              <a:rPr lang="en-US"/>
              <a:t> Xavier Fisher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GRU Arch</a:t>
            </a:r>
            <a:r>
              <a:rPr i="1" lang="en-US"/>
              <a:t>. -</a:t>
            </a:r>
            <a:r>
              <a:rPr lang="en-US"/>
              <a:t> Kevin H. Sipple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ctrTitle"/>
          </p:nvPr>
        </p:nvSpPr>
        <p:spPr>
          <a:xfrm>
            <a:off x="211675" y="1876925"/>
            <a:ext cx="85731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Data Scraping and Processing Subsystem</a:t>
            </a:r>
            <a:br>
              <a:rPr lang="en-US" sz="2900">
                <a:latin typeface="Roboto"/>
                <a:ea typeface="Roboto"/>
                <a:cs typeface="Roboto"/>
                <a:sym typeface="Roboto"/>
              </a:rPr>
            </a:br>
            <a:r>
              <a:rPr b="0" lang="en-US" sz="1900">
                <a:latin typeface="Roboto"/>
                <a:ea typeface="Roboto"/>
                <a:cs typeface="Roboto"/>
                <a:sym typeface="Roboto"/>
              </a:rPr>
              <a:t>Xavier Fisher</a:t>
            </a:r>
            <a:br>
              <a:rPr lang="en-US" sz="2455">
                <a:latin typeface="Roboto"/>
                <a:ea typeface="Roboto"/>
                <a:cs typeface="Roboto"/>
                <a:sym typeface="Roboto"/>
              </a:rPr>
            </a:br>
            <a:endParaRPr sz="245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LCOE_logo_HWHT.png"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050" y="1983700"/>
            <a:ext cx="6289901" cy="47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Data Scraping and Processing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Xavier Fisher - Overview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9f16ba11b_5_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189f16ba11b_5_6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Data Scraping and Processing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Xavier Fisher - Specifications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" name="Google Shape;96;g189f16ba11b_5_6"/>
          <p:cNvGraphicFramePr/>
          <p:nvPr/>
        </p:nvGraphicFramePr>
        <p:xfrm>
          <a:off x="1610138" y="18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{F80B19C7-E187-40C4-B2E6-66AB4CF5E673}</a:tableStyleId>
              </a:tblPr>
              <a:tblGrid>
                <a:gridCol w="1751700"/>
                <a:gridCol w="2930375"/>
                <a:gridCol w="1241650"/>
              </a:tblGrid>
              <a:tr h="70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Respective Document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Specification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1.1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Purpose and Scope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Able to collect and analyze relevant data from the internet.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FSR 3.2.1.3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of Collected Data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 data only from reputable sources.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83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Schedule &amp; Validation Plan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Handles empty datasets without interrupting 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BF9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Schedule &amp; Validation Plan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 data aligned with corresponding date in CSV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73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Schedule &amp; Validation Plan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duplicate data appended to CSV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6AA8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</a:t>
                      </a:r>
                      <a:endParaRPr b="1" sz="1200">
                        <a:solidFill>
                          <a:srgbClr val="6AA8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9f16ba11b_2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189f16ba11b_2_18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Data Scraping and Processing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Xavier Fisher - Major Challenges and Solutions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189f16ba11b_2_18"/>
          <p:cNvSpPr txBox="1"/>
          <p:nvPr/>
        </p:nvSpPr>
        <p:spPr>
          <a:xfrm>
            <a:off x="4129213" y="2414175"/>
            <a:ext cx="4721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Solutions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Learned and utilized HTML scraping and other web crawling techniques.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Used snscrape and VADER to gather and sentimentally analyze tweets respectively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Changed data assignment to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prioritize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what information would be available to a trader on that day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Implemented try and catch error handling to ensure robustness of script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189f16ba11b_2_18"/>
          <p:cNvSpPr txBox="1"/>
          <p:nvPr/>
        </p:nvSpPr>
        <p:spPr>
          <a:xfrm>
            <a:off x="293088" y="2414175"/>
            <a:ext cx="3968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 data automatically from websites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 sentiment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Assigning data correctly/effectively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requests timeout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9f16ba11b_2_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189f16ba11b_2_5"/>
          <p:cNvSpPr txBox="1"/>
          <p:nvPr>
            <p:ph type="title"/>
          </p:nvPr>
        </p:nvSpPr>
        <p:spPr>
          <a:xfrm>
            <a:off x="319450" y="617850"/>
            <a:ext cx="9144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Data Scraping and Processing Subsystem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Xavier Fisher - Results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g189f16ba11b_2_5"/>
          <p:cNvPicPr preferRelativeResize="0"/>
          <p:nvPr/>
        </p:nvPicPr>
        <p:blipFill rotWithShape="1">
          <a:blip r:embed="rId3">
            <a:alphaModFix/>
          </a:blip>
          <a:srcRect b="23270" l="5148" r="38217" t="10657"/>
          <a:stretch/>
        </p:blipFill>
        <p:spPr>
          <a:xfrm>
            <a:off x="4886100" y="1495500"/>
            <a:ext cx="3950849" cy="308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g189f16ba11b_2_5"/>
          <p:cNvGrpSpPr/>
          <p:nvPr/>
        </p:nvGrpSpPr>
        <p:grpSpPr>
          <a:xfrm>
            <a:off x="276262" y="4681350"/>
            <a:ext cx="8591488" cy="2109950"/>
            <a:chOff x="0" y="3254425"/>
            <a:chExt cx="8591488" cy="2109950"/>
          </a:xfrm>
        </p:grpSpPr>
        <p:pic>
          <p:nvPicPr>
            <p:cNvPr id="113" name="Google Shape;113;g189f16ba11b_2_5"/>
            <p:cNvPicPr preferRelativeResize="0"/>
            <p:nvPr/>
          </p:nvPicPr>
          <p:blipFill rotWithShape="1">
            <a:blip r:embed="rId4">
              <a:alphaModFix/>
            </a:blip>
            <a:srcRect b="47371" l="3540" r="0" t="5347"/>
            <a:stretch/>
          </p:blipFill>
          <p:spPr>
            <a:xfrm>
              <a:off x="13" y="3651900"/>
              <a:ext cx="8591475" cy="171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g189f16ba11b_2_5"/>
            <p:cNvPicPr preferRelativeResize="0"/>
            <p:nvPr/>
          </p:nvPicPr>
          <p:blipFill rotWithShape="1">
            <a:blip r:embed="rId5">
              <a:alphaModFix/>
            </a:blip>
            <a:srcRect b="52615" l="2912" r="0" t="0"/>
            <a:stretch/>
          </p:blipFill>
          <p:spPr>
            <a:xfrm>
              <a:off x="0" y="3254425"/>
              <a:ext cx="8591474" cy="3974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g189f16ba11b_2_5"/>
          <p:cNvSpPr txBox="1"/>
          <p:nvPr/>
        </p:nvSpPr>
        <p:spPr>
          <a:xfrm>
            <a:off x="425700" y="2292963"/>
            <a:ext cx="4146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Visual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representation of data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 generated by GUI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output file from the data scraper (.csv)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211675" y="1876925"/>
            <a:ext cx="73830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2933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33">
                <a:latin typeface="Roboto"/>
                <a:ea typeface="Roboto"/>
                <a:cs typeface="Roboto"/>
                <a:sym typeface="Roboto"/>
              </a:rPr>
              <a:t>GRU Architecture Subsystem</a:t>
            </a:r>
            <a:br>
              <a:rPr lang="en-US" sz="2933">
                <a:latin typeface="Roboto"/>
                <a:ea typeface="Roboto"/>
                <a:cs typeface="Roboto"/>
                <a:sym typeface="Roboto"/>
              </a:rPr>
            </a:br>
            <a:r>
              <a:rPr b="0" lang="en-US" sz="1787">
                <a:latin typeface="Roboto"/>
                <a:ea typeface="Roboto"/>
                <a:cs typeface="Roboto"/>
                <a:sym typeface="Roboto"/>
              </a:rPr>
              <a:t>Kevin H. Sipple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550" y="13394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