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g2jOy45aRk1Bt6Bt4nm639blMx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6F769D-80E3-4789-9775-76A8EACE556C}">
  <a:tblStyle styleId="{1F6F769D-80E3-4789-9775-76A8EACE556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1CE9EF0-DBF7-4E00-A01F-8B6357A8643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Xavier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Xavier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sean</a:t>
            </a:r>
            <a:endParaRPr/>
          </a:p>
        </p:txBody>
      </p:sp>
      <p:sp>
        <p:nvSpPr>
          <p:cNvPr id="80" name="Google Shape;80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Xavier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Xavier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sean</a:t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sean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8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6.jp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880500" y="3803550"/>
            <a:ext cx="73830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Font typeface="Arial"/>
              <a:buNone/>
            </a:pPr>
            <a:r>
              <a:t/>
            </a:r>
            <a:endParaRPr sz="2933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Font typeface="Arial"/>
              <a:buNone/>
            </a:pPr>
            <a:r>
              <a:rPr lang="en-US" sz="2933"/>
              <a:t>Team 10: Implementing a GRU based network to detect stock prices on FPGA</a:t>
            </a:r>
            <a:endParaRPr sz="2933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Font typeface="Arial"/>
              <a:buNone/>
            </a:pPr>
            <a:r>
              <a:rPr lang="en-US" sz="2933"/>
              <a:t>Bi-Weekly Update 3</a:t>
            </a:r>
            <a:br>
              <a:rPr lang="en-US" sz="2933"/>
            </a:br>
            <a:r>
              <a:rPr lang="en-US" sz="1787"/>
              <a:t>Sean Kwatra, Xavier Fisher, Kevin Sipple</a:t>
            </a:r>
            <a:br>
              <a:rPr lang="en-US" sz="1787"/>
            </a:br>
            <a:r>
              <a:rPr lang="en-US" sz="1787"/>
              <a:t>Sponsor: Sambandh Dhal</a:t>
            </a:r>
            <a:endParaRPr sz="1787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3520"/>
              <a:buFont typeface="Arial"/>
              <a:buNone/>
            </a:pPr>
            <a:r>
              <a:rPr lang="en-US" sz="1787"/>
              <a:t>TA: Eric Robles</a:t>
            </a:r>
            <a:br>
              <a:rPr lang="en-US" sz="2455"/>
            </a:br>
            <a:br>
              <a:rPr lang="en-US" sz="2455"/>
            </a:br>
            <a:endParaRPr sz="2455"/>
          </a:p>
        </p:txBody>
      </p:sp>
      <p:pic>
        <p:nvPicPr>
          <p:cNvPr descr="DLCOE_logo_HWHT.png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0550" y="133943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910900" y="2617438"/>
            <a:ext cx="535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ECEN 404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Bi-weekly Presentation #3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675" y="1392339"/>
            <a:ext cx="3531949" cy="214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457200" y="9608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GRU Architect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1720"/>
              <a:t>Kevin H. Sipple</a:t>
            </a:r>
            <a:endParaRPr b="0"/>
          </a:p>
        </p:txBody>
      </p:sp>
      <p:sp>
        <p:nvSpPr>
          <p:cNvPr id="127" name="Google Shape;127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343575" y="1210675"/>
            <a:ext cx="61398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24712" r="25863" t="0"/>
          <a:stretch/>
        </p:blipFill>
        <p:spPr>
          <a:xfrm>
            <a:off x="457200" y="2532450"/>
            <a:ext cx="2041200" cy="10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0"/>
          <p:cNvSpPr txBox="1"/>
          <p:nvPr/>
        </p:nvSpPr>
        <p:spPr>
          <a:xfrm>
            <a:off x="80400" y="2346450"/>
            <a:ext cx="27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Our crude GUI</a:t>
            </a:r>
            <a:endParaRPr u="sng"/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4">
            <a:alphaModFix/>
          </a:blip>
          <a:srcRect b="13350" l="6149" r="1659" t="2629"/>
          <a:stretch/>
        </p:blipFill>
        <p:spPr>
          <a:xfrm>
            <a:off x="2875200" y="2092675"/>
            <a:ext cx="6295250" cy="426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1" y="3742850"/>
            <a:ext cx="2041200" cy="51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457200" y="9442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719"/>
              <a:buFont typeface="Arial"/>
              <a:buNone/>
            </a:pPr>
            <a:r>
              <a:rPr lang="en-US" sz="3566"/>
              <a:t>GRU Bug Squashing</a:t>
            </a:r>
            <a:endParaRPr sz="3566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7777"/>
              <a:buFont typeface="Arial"/>
              <a:buNone/>
            </a:pPr>
            <a:r>
              <a:rPr b="0" lang="en-US" sz="1800"/>
              <a:t>Kevin H. Sipple</a:t>
            </a:r>
            <a:endParaRPr b="0" sz="1800"/>
          </a:p>
        </p:txBody>
      </p:sp>
      <p:sp>
        <p:nvSpPr>
          <p:cNvPr id="138" name="Google Shape;138;p11"/>
          <p:cNvSpPr txBox="1"/>
          <p:nvPr>
            <p:ph idx="1" type="body"/>
          </p:nvPr>
        </p:nvSpPr>
        <p:spPr>
          <a:xfrm>
            <a:off x="457200" y="2049276"/>
            <a:ext cx="8229600" cy="4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/>
              <a:t>Some bugs were found this week in our GRU script</a:t>
            </a:r>
            <a:endParaRPr sz="1800" u="sng"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Lookback days can go out of range (Bug with Lookback)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Could happen in various cases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(bad implementation)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Insider buy/Sell is slightly flawed (Bug with NaNs)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Can result in nearly all the data being thrown out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Using zeros instead of NaNs</a:t>
            </a:r>
            <a:endParaRPr sz="1800"/>
          </a:p>
          <a:p>
            <a:pPr indent="0" lvl="0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All bugs mentioned will be fixed this week</a:t>
            </a:r>
            <a:endParaRPr sz="180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1342" y="606287"/>
            <a:ext cx="1222007" cy="1336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0" y="8382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404 - Execution Plan</a:t>
            </a:r>
            <a:endParaRPr/>
          </a:p>
        </p:txBody>
      </p:sp>
      <p:graphicFrame>
        <p:nvGraphicFramePr>
          <p:cNvPr id="145" name="Google Shape;145;p12"/>
          <p:cNvGraphicFramePr/>
          <p:nvPr/>
        </p:nvGraphicFramePr>
        <p:xfrm>
          <a:off x="75464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{E1CE9EF0-DBF7-4E00-A01F-8B6357A8643E}</a:tableStyleId>
              </a:tblPr>
              <a:tblGrid>
                <a:gridCol w="1597575"/>
              </a:tblGrid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Not Started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Complete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 Progress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Delayed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Cancelled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Task has been undecided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46;p12"/>
          <p:cNvGraphicFramePr/>
          <p:nvPr/>
        </p:nvGraphicFramePr>
        <p:xfrm>
          <a:off x="155138" y="155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{E1CE9EF0-DBF7-4E00-A01F-8B6357A8643E}</a:tableStyleId>
              </a:tblPr>
              <a:tblGrid>
                <a:gridCol w="3508700"/>
                <a:gridCol w="418675"/>
                <a:gridCol w="327500"/>
                <a:gridCol w="471750"/>
                <a:gridCol w="397750"/>
                <a:gridCol w="388500"/>
                <a:gridCol w="347225"/>
                <a:gridCol w="392775"/>
                <a:gridCol w="429050"/>
                <a:gridCol w="395300"/>
                <a:gridCol w="387700"/>
                <a:gridCol w="327800"/>
                <a:gridCol w="386075"/>
                <a:gridCol w="370800"/>
                <a:gridCol w="398200"/>
              </a:tblGrid>
              <a:tr h="18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TASKS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8/29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10/31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11/7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11/14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11/21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11/28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Create GitHub for project - 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Meet with sponsor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Make GRU save best model for use - 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Test performance, accuracy, and FPGA compatibility - S &amp; 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Market sentiment issue sorted out - X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Debug Google Trends - X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Bi-weekly Update #1 -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Create User input system - X &amp; 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Integrate GRU Script and Data Scraping Script - X &amp; 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00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00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00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Bi-weekly Update #2 -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Install Drivers for FPGA to run on monitor -S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Start Designing case -S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Integrate the full software of GRU and Data Scraper -Gr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Print case and mount onto FPGA - 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Bi-weekly Update #3 -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Bi-weekly Update #4 -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Bi-weekly Update #5 -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Final Design Presentation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Thanksgiving Break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FINAL REPORT DUE 3rd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Key Validations</a:t>
            </a:r>
            <a:endParaRPr/>
          </a:p>
        </p:txBody>
      </p:sp>
      <p:graphicFrame>
        <p:nvGraphicFramePr>
          <p:cNvPr id="153" name="Google Shape;153;p13"/>
          <p:cNvGraphicFramePr/>
          <p:nvPr/>
        </p:nvGraphicFramePr>
        <p:xfrm>
          <a:off x="930988" y="220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{1F6F769D-80E3-4789-9775-76A8EACE556C}</a:tableStyleId>
              </a:tblPr>
              <a:tblGrid>
                <a:gridCol w="1331450"/>
                <a:gridCol w="1331450"/>
                <a:gridCol w="1331450"/>
                <a:gridCol w="1331450"/>
                <a:gridCol w="174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Test GRU script to ensure best found model is saved and used for predictions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Test error handling capability and data formatting to ensure script can handle bad or missing data points 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Test user input system error handling and run multiple tickers to test functionality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Run a GRU script on the FPGA to ensure models can be trained on board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Run the GRU on a wide selection of stocks and sectors to test usability/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accuracy 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cap="none" strike="noStrike"/>
                        <a:t>Kevin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Kevin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cap="none" strike="noStrike"/>
                        <a:t>Group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cap="none" strike="noStrike">
                          <a:highlight>
                            <a:srgbClr val="00FF00"/>
                          </a:highlight>
                        </a:rPr>
                        <a:t>Sean</a:t>
                      </a:r>
                      <a:endParaRPr sz="1500" u="none" cap="none" strike="noStrike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cap="none" strike="noStrike"/>
                        <a:t>Kevin &amp; Xavier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 for listening.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457200" y="801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 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266425" y="2042450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u="sng"/>
              <a:t>Issues Our Solution Seeks to Fix</a:t>
            </a:r>
            <a:endParaRPr sz="1600" u="sng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 u="sng"/>
          </a:p>
          <a:p>
            <a:pPr indent="-2730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Retail Traders are inexperienced</a:t>
            </a:r>
            <a:endParaRPr sz="1600"/>
          </a:p>
          <a:p>
            <a:pPr indent="-2730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Analysis tools are expensive</a:t>
            </a:r>
            <a:endParaRPr sz="1600"/>
          </a:p>
          <a:p>
            <a:pPr indent="-2730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Paywalls to professional analytics</a:t>
            </a:r>
            <a:endParaRPr sz="1600"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u="sng"/>
              <a:t>Our Solution</a:t>
            </a:r>
            <a:r>
              <a:rPr lang="en-US" sz="1600"/>
              <a:t>: A GRU Based Stock Prediction System (GBSPS)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Provide a low cost machine learning system capable of running on limited processing power devices. </a:t>
            </a:r>
            <a:endParaRPr sz="16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Provide retail traders with an easy-to-use tool for analyzing stock data and create a accurate prediction of the direction of stock price movement.</a:t>
            </a:r>
            <a:endParaRPr sz="1600"/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2825" y="2042438"/>
            <a:ext cx="3697500" cy="277311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5062825" y="4728875"/>
            <a:ext cx="38916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</a:t>
            </a:r>
            <a:endParaRPr b="0" i="0" sz="13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estimates place 32% of total U.S. equity volume to be represented by retail traders [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ConOps</a:t>
            </a: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]. 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active retail traders across six largest non-commission platforms was 100 million [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ConOps ( statistic from Jan. 2021)</a:t>
            </a: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2457150" y="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Subsystem Overview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3" y="1620670"/>
            <a:ext cx="3411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GRU Arch. - Applies available data to train numerous models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FPGA - Integrates software/scripts onto the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board for usage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Scraping - collects the available stock data from various sources and creates file for GRU to use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b="0" l="3818" r="0" t="5419"/>
          <a:stretch/>
        </p:blipFill>
        <p:spPr>
          <a:xfrm>
            <a:off x="3294650" y="1518825"/>
            <a:ext cx="5740277" cy="375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Key Timeline Milestones</a:t>
            </a:r>
            <a:endParaRPr/>
          </a:p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391013" y="1852882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These are our large scope tasks needed to achieve full integration.</a:t>
            </a:r>
            <a:endParaRPr sz="1500"/>
          </a:p>
        </p:txBody>
      </p:sp>
      <p:graphicFrame>
        <p:nvGraphicFramePr>
          <p:cNvPr id="84" name="Google Shape;84;p4"/>
          <p:cNvGraphicFramePr/>
          <p:nvPr/>
        </p:nvGraphicFramePr>
        <p:xfrm>
          <a:off x="391013" y="249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{1F6F769D-80E3-4789-9775-76A8EACE556C}</a:tableStyleId>
              </a:tblPr>
              <a:tblGrid>
                <a:gridCol w="1705700"/>
                <a:gridCol w="1634700"/>
                <a:gridCol w="1634675"/>
                <a:gridCol w="1539275"/>
                <a:gridCol w="1715250"/>
              </a:tblGrid>
              <a:tr h="111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cap="none" strike="noStrike"/>
                        <a:t>Meet with Sponsor for initial 404 Update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cap="none" strike="noStrike"/>
                        <a:t>(ASAP)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cap="none" strike="noStrike"/>
                        <a:t>Load first GRU onto the FPGA for test run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cap="none" strike="noStrike"/>
                        <a:t>(8/29)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Create a user input/error system compatible with all subsystems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(9/26)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Integrate the Data Scraper with the GRU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(10/10)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cap="none" strike="noStrike"/>
                        <a:t>Fully integrate the final scripts onto the FPGA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cap="none" strike="noStrike"/>
                        <a:t>“Full integration”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cap="none" strike="noStrike"/>
                        <a:t>(10/31)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/>
                        <a:t>Group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highlight>
                            <a:srgbClr val="00FF00"/>
                          </a:highlight>
                        </a:rPr>
                        <a:t>Sean</a:t>
                      </a:r>
                      <a:endParaRPr sz="1600" u="none" cap="none" strike="noStrike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/>
                        <a:t>Kevin &amp; Xavier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/>
                        <a:t>Group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/>
                        <a:t>Sean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Scraping and Processing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700"/>
              <a:t>Xavier Fisher</a:t>
            </a:r>
            <a:endParaRPr sz="1700"/>
          </a:p>
        </p:txBody>
      </p:sp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1" name="Google Shape;91;p5"/>
          <p:cNvGraphicFramePr/>
          <p:nvPr/>
        </p:nvGraphicFramePr>
        <p:xfrm>
          <a:off x="685800" y="266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{E1CE9EF0-DBF7-4E00-A01F-8B6357A8643E}</a:tableStyleId>
              </a:tblPr>
              <a:tblGrid>
                <a:gridCol w="3886200"/>
                <a:gridCol w="3886200"/>
              </a:tblGrid>
              <a:tr h="71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Accomplishments since Bi-week 2</a:t>
                      </a: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                       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rgbClr val="FF0000"/>
                          </a:solidFill>
                        </a:rPr>
                        <a:t>                                      12 hrs of effort</a:t>
                      </a:r>
                      <a:endParaRPr sz="21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09785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/>
                        <a:t>Beg</a:t>
                      </a:r>
                      <a:r>
                        <a:rPr lang="en-US" sz="1800"/>
                        <a:t>a</a:t>
                      </a:r>
                      <a:r>
                        <a:rPr lang="en-US" sz="1800" u="none" cap="none" strike="noStrike"/>
                        <a:t>n implementing sentiment analysis module</a:t>
                      </a:r>
                      <a:endParaRPr sz="18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Time constraints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/>
                        <a:t>Further debugging </a:t>
                      </a:r>
                      <a:endParaRPr sz="18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/>
                        <a:t>Integrate with GRU subsystem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457200" y="747625"/>
            <a:ext cx="82296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Scraping and Processing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700"/>
              <a:t>Xavier Fisher</a:t>
            </a:r>
            <a:endParaRPr sz="1700"/>
          </a:p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5" y="2027500"/>
            <a:ext cx="5217975" cy="22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5026" y="4651824"/>
            <a:ext cx="3653954" cy="20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6"/>
          <p:cNvPicPr preferRelativeResize="0"/>
          <p:nvPr/>
        </p:nvPicPr>
        <p:blipFill rotWithShape="1">
          <a:blip r:embed="rId5">
            <a:alphaModFix/>
          </a:blip>
          <a:srcRect b="13158" l="24380" r="19663" t="13165"/>
          <a:stretch/>
        </p:blipFill>
        <p:spPr>
          <a:xfrm>
            <a:off x="5885300" y="2114238"/>
            <a:ext cx="2504365" cy="200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FPGA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Sean Kwatra</a:t>
            </a:r>
            <a:endParaRPr sz="2980"/>
          </a:p>
        </p:txBody>
      </p:sp>
      <p:graphicFrame>
        <p:nvGraphicFramePr>
          <p:cNvPr id="106" name="Google Shape;106;p7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{E1CE9EF0-DBF7-4E00-A01F-8B6357A8643E}</a:tableStyleId>
              </a:tblPr>
              <a:tblGrid>
                <a:gridCol w="3886200"/>
                <a:gridCol w="3886200"/>
              </a:tblGrid>
              <a:tr h="78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Accomplishments since Bi-week 2</a:t>
                      </a:r>
                      <a:r>
                        <a:rPr lang="en-US" sz="1800" u="none" cap="none" strike="noStrike"/>
                        <a:t> 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15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4731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/>
                        <a:t>Successfully combined both GRU and data acquisition</a:t>
                      </a:r>
                      <a:endParaRPr sz="18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/>
                        <a:t>Tested multiple different stocks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/>
                        <a:t>Continue to improve GRU’s usability</a:t>
                      </a:r>
                      <a:endParaRPr sz="1800" u="none" cap="none" strike="noStrike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/>
                        <a:t>Fix errors that cause certain stocks to be unusable</a:t>
                      </a:r>
                      <a:endParaRPr sz="1800" u="none" cap="none" strike="noStrike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/>
                        <a:t>Continue to implement Data Scraping</a:t>
                      </a:r>
                      <a:endParaRPr sz="1800" u="none" cap="none" strike="noStrike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idx="1" type="body"/>
          </p:nvPr>
        </p:nvSpPr>
        <p:spPr>
          <a:xfrm>
            <a:off x="457200" y="2049275"/>
            <a:ext cx="31224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-36436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8550"/>
              <a:t>Trained using a wide variety of Stocks</a:t>
            </a:r>
            <a:br>
              <a:rPr lang="en-US" sz="8550"/>
            </a:br>
            <a:endParaRPr sz="8550"/>
          </a:p>
          <a:p>
            <a:pPr indent="-36436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8550"/>
              <a:t>Successfully saved results and uploaded to github</a:t>
            </a:r>
            <a:br>
              <a:rPr lang="en-US" sz="8550"/>
            </a:br>
            <a:endParaRPr sz="8550"/>
          </a:p>
          <a:p>
            <a:pPr indent="-36436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8550"/>
              <a:t>Improving the accuracy of the GRU</a:t>
            </a:r>
            <a:endParaRPr sz="855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rPr lang="en-US" sz="7350"/>
              <a:t> </a:t>
            </a:r>
            <a:endParaRPr sz="735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00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00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00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00000"/>
              <a:buNone/>
            </a:pPr>
            <a:r>
              <a:t/>
            </a:r>
            <a:endParaRPr sz="1600"/>
          </a:p>
        </p:txBody>
      </p:sp>
      <p:sp>
        <p:nvSpPr>
          <p:cNvPr id="112" name="Google Shape;112;p8"/>
          <p:cNvSpPr txBox="1"/>
          <p:nvPr>
            <p:ph type="title"/>
          </p:nvPr>
        </p:nvSpPr>
        <p:spPr>
          <a:xfrm>
            <a:off x="620750" y="7443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FPGA Subsystem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Sean Kwatra</a:t>
            </a:r>
            <a:endParaRPr sz="2980"/>
          </a:p>
        </p:txBody>
      </p:sp>
      <p:pic>
        <p:nvPicPr>
          <p:cNvPr id="113" name="Google Shape;1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4" y="1548063"/>
            <a:ext cx="3950025" cy="23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4083319"/>
            <a:ext cx="3950025" cy="236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GRU Architect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Kevin H. Sipple</a:t>
            </a:r>
            <a:endParaRPr sz="2980"/>
          </a:p>
        </p:txBody>
      </p:sp>
      <p:graphicFrame>
        <p:nvGraphicFramePr>
          <p:cNvPr id="120" name="Google Shape;120;p9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{E1CE9EF0-DBF7-4E00-A01F-8B6357A8643E}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Bi-week 2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12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/>
                        <a:t>Fixed model saving/loading issue (ver 2.18.5)</a:t>
                      </a:r>
                      <a:endParaRPr sz="1800" u="none" cap="none" strike="noStrike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Made a function to save training data</a:t>
                      </a:r>
                      <a:endParaRPr sz="1800" u="none" cap="none" strike="noStrike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Integrated the GRU to directly receive vars from the data scraper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Fix/debug a few found issues</a:t>
                      </a:r>
                      <a:endParaRPr sz="18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D</a:t>
                      </a:r>
                      <a:r>
                        <a:rPr lang="en-US" sz="1800" u="none" cap="none" strike="noStrike"/>
                        <a:t>iscuss with sponsor the sta</a:t>
                      </a:r>
                      <a:r>
                        <a:rPr lang="en-US" sz="1800"/>
                        <a:t>te of the project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Began work on crude GUI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 Needs lots of work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9"/>
          <p:cNvSpPr txBox="1"/>
          <p:nvPr/>
        </p:nvSpPr>
        <p:spPr>
          <a:xfrm>
            <a:off x="685800" y="5193175"/>
            <a:ext cx="53058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By next update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/>
              <a:t>GRU &amp;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 should be more functional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