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17"/>
  </p:notesMasterIdLst>
  <p:handoutMasterIdLst>
    <p:handoutMasterId r:id="rId18"/>
  </p:handoutMasterIdLst>
  <p:sldIdLst>
    <p:sldId id="256" r:id="rId2"/>
    <p:sldId id="269" r:id="rId3"/>
    <p:sldId id="268" r:id="rId4"/>
    <p:sldId id="336" r:id="rId5"/>
    <p:sldId id="337" r:id="rId6"/>
    <p:sldId id="338" r:id="rId7"/>
    <p:sldId id="339" r:id="rId8"/>
    <p:sldId id="340" r:id="rId9"/>
    <p:sldId id="342" r:id="rId10"/>
    <p:sldId id="343" r:id="rId11"/>
    <p:sldId id="344" r:id="rId12"/>
    <p:sldId id="345" r:id="rId13"/>
    <p:sldId id="346" r:id="rId14"/>
    <p:sldId id="347" r:id="rId15"/>
    <p:sldId id="348" r:id="rId16"/>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521415D9-36F7-43E2-AB2F-B90AF26B5E84}">
      <p14:sectionLst xmlns:p14="http://schemas.microsoft.com/office/powerpoint/2010/main">
        <p14:section name="Intro" id="{3E0F5965-1D2F-42CB-A89B-0059A002DB6A}">
          <p14:sldIdLst>
            <p14:sldId id="256"/>
            <p14:sldId id="269"/>
            <p14:sldId id="268"/>
            <p14:sldId id="336"/>
            <p14:sldId id="337"/>
            <p14:sldId id="338"/>
            <p14:sldId id="339"/>
            <p14:sldId id="340"/>
            <p14:sldId id="342"/>
            <p14:sldId id="343"/>
            <p14:sldId id="344"/>
            <p14:sldId id="345"/>
            <p14:sldId id="346"/>
            <p14:sldId id="347"/>
            <p14:sldId id="34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0C0"/>
    <a:srgbClr val="555454"/>
    <a:srgbClr val="000000"/>
    <a:srgbClr val="B9CDE5"/>
    <a:srgbClr val="00519C"/>
    <a:srgbClr val="004F9F"/>
    <a:srgbClr val="0070C0"/>
    <a:srgbClr val="0070AB"/>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69EA30-D79A-4C2D-A73B-4AF96C61992D}" v="10" dt="2017-01-30T15:28:12.575"/>
  </p1510:revLst>
</p1510:revInfo>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65604" autoAdjust="0"/>
  </p:normalViewPr>
  <p:slideViewPr>
    <p:cSldViewPr snapToGrid="0">
      <p:cViewPr varScale="1">
        <p:scale>
          <a:sx n="52" d="100"/>
          <a:sy n="52" d="100"/>
        </p:scale>
        <p:origin x="90" y="1710"/>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2" d="100"/>
          <a:sy n="82" d="100"/>
        </p:scale>
        <p:origin x="3972" y="90"/>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10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One advantage</a:t>
            </a:r>
            <a:r>
              <a:rPr lang="en-GB" baseline="0" dirty="0" smtClean="0"/>
              <a:t> that </a:t>
            </a:r>
            <a:r>
              <a:rPr lang="en-GB" baseline="0" dirty="0" err="1" smtClean="0"/>
              <a:t>Xpath</a:t>
            </a:r>
            <a:r>
              <a:rPr lang="en-GB" baseline="0" dirty="0" smtClean="0"/>
              <a:t> has over everything else is that it can locate items with respect to another element on a page.</a:t>
            </a:r>
          </a:p>
          <a:p>
            <a:r>
              <a:rPr lang="en-GB" baseline="0" dirty="0" smtClean="0"/>
              <a:t>e.g. if there is a link that must be within the second p tag of a div, you can use </a:t>
            </a:r>
            <a:r>
              <a:rPr lang="en-GB" baseline="0" dirty="0" err="1" smtClean="0"/>
              <a:t>xpath</a:t>
            </a:r>
            <a:r>
              <a:rPr lang="en-GB" baseline="0" dirty="0" smtClean="0"/>
              <a:t> to specify this by trying to find it.</a:t>
            </a:r>
          </a:p>
          <a:p>
            <a:r>
              <a:rPr lang="en-GB" baseline="0" dirty="0" smtClean="0"/>
              <a:t>If it’s not there, that means it’s somewhere it shouldn’t be. The function failing is proof that it’s failed.</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15</a:t>
            </a:fld>
            <a:endParaRPr dirty="0"/>
          </a:p>
        </p:txBody>
      </p:sp>
    </p:spTree>
    <p:extLst>
      <p:ext uri="{BB962C8B-B14F-4D97-AF65-F5344CB8AC3E}">
        <p14:creationId xmlns:p14="http://schemas.microsoft.com/office/powerpoint/2010/main" val="806623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 everything should be automated. The goal of</a:t>
            </a:r>
            <a:r>
              <a:rPr lang="en-GB" baseline="0" dirty="0" smtClean="0"/>
              <a:t> automation is to save time, to automate your long boring tests. If it’s quick to manually test it, don’t automate it.</a:t>
            </a:r>
          </a:p>
          <a:p>
            <a:endParaRPr lang="en-GB" baseline="0" dirty="0" smtClean="0"/>
          </a:p>
          <a:p>
            <a:r>
              <a:rPr lang="en-GB" baseline="0" dirty="0" smtClean="0"/>
              <a:t>Even if this was true, it wouldn’t be correct to do so, e.g. a user opens a page, submits some data, another user approves the data,  then another user views that data. This is a very complicated script to create, but quick to manually test. </a:t>
            </a:r>
          </a:p>
          <a:p>
            <a:endParaRPr lang="en-GB" baseline="0" dirty="0" smtClean="0"/>
          </a:p>
          <a:p>
            <a:r>
              <a:rPr lang="en-GB" baseline="0" dirty="0" smtClean="0"/>
              <a:t>Recording and playback is useful to figure out how a tool works and how to create scripts, not as a replacement for scripting itself. Otherwise your scripts are prone to breaking and being very one dimensional.</a:t>
            </a:r>
          </a:p>
          <a:p>
            <a:r>
              <a:rPr lang="en-GB" baseline="0" dirty="0" smtClean="0"/>
              <a:t>If you’re a weak coder, use the feature and learn from it, so you can then write the scripts, don’t rely on it.</a:t>
            </a:r>
          </a:p>
          <a:p>
            <a:endParaRPr lang="en-GB" baseline="0" dirty="0" smtClean="0"/>
          </a:p>
          <a:p>
            <a:r>
              <a:rPr lang="en-GB" baseline="0" dirty="0" smtClean="0"/>
              <a:t>Article on record/playback:</a:t>
            </a:r>
          </a:p>
          <a:p>
            <a:r>
              <a:rPr lang="en-GB" dirty="0" smtClean="0"/>
              <a:t>http://testobsessed.com/2010/07/random-thoughts-on-record-and-playback/</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3</a:t>
            </a:fld>
            <a:endParaRPr dirty="0"/>
          </a:p>
        </p:txBody>
      </p:sp>
    </p:spTree>
    <p:extLst>
      <p:ext uri="{BB962C8B-B14F-4D97-AF65-F5344CB8AC3E}">
        <p14:creationId xmlns:p14="http://schemas.microsoft.com/office/powerpoint/2010/main" val="3909179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4</a:t>
            </a:fld>
            <a:endParaRPr dirty="0"/>
          </a:p>
        </p:txBody>
      </p:sp>
    </p:spTree>
    <p:extLst>
      <p:ext uri="{BB962C8B-B14F-4D97-AF65-F5344CB8AC3E}">
        <p14:creationId xmlns:p14="http://schemas.microsoft.com/office/powerpoint/2010/main" val="620988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The</a:t>
            </a:r>
            <a:r>
              <a:rPr lang="en-GB" baseline="0" dirty="0" smtClean="0"/>
              <a:t> major advantage is that it makes the code a lot cleaner and easier to read since it’s separating the data and the logic. The classes are independent of what tests use the class, since we could use Junit for some of them, other frameworks for others </a:t>
            </a:r>
            <a:r>
              <a:rPr lang="en-GB" baseline="0" dirty="0" err="1" smtClean="0"/>
              <a:t>etc</a:t>
            </a:r>
            <a:r>
              <a:rPr lang="en-GB" baseline="0" dirty="0" smtClean="0"/>
              <a:t>, a stand alone class that maps out the pages elements and functionality.</a:t>
            </a:r>
          </a:p>
          <a:p>
            <a:endParaRPr lang="en-GB" dirty="0" smtClean="0"/>
          </a:p>
          <a:p>
            <a:endParaRPr lang="en-GB" dirty="0" smtClean="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5</a:t>
            </a:fld>
            <a:endParaRPr dirty="0"/>
          </a:p>
        </p:txBody>
      </p:sp>
    </p:spTree>
    <p:extLst>
      <p:ext uri="{BB962C8B-B14F-4D97-AF65-F5344CB8AC3E}">
        <p14:creationId xmlns:p14="http://schemas.microsoft.com/office/powerpoint/2010/main" val="2336066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class maps</a:t>
            </a:r>
            <a:r>
              <a:rPr lang="en-GB" baseline="0" dirty="0" smtClean="0"/>
              <a:t> out the elements via the locators, with functions that provide the functionality require for that page.</a:t>
            </a:r>
          </a:p>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6</a:t>
            </a:fld>
            <a:endParaRPr dirty="0"/>
          </a:p>
        </p:txBody>
      </p:sp>
    </p:spTree>
    <p:extLst>
      <p:ext uri="{BB962C8B-B14F-4D97-AF65-F5344CB8AC3E}">
        <p14:creationId xmlns:p14="http://schemas.microsoft.com/office/powerpoint/2010/main" val="2434451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Lazy loading</a:t>
            </a:r>
            <a:r>
              <a:rPr lang="en-GB" baseline="0" dirty="0" smtClean="0"/>
              <a:t> = timeout for an element</a:t>
            </a:r>
          </a:p>
          <a:p>
            <a:r>
              <a:rPr lang="en-GB" baseline="0" dirty="0" smtClean="0"/>
              <a:t>When an operation is performed on an element, the wait for its visibility starts from that moment, if its not found </a:t>
            </a:r>
            <a:r>
              <a:rPr lang="en-GB" baseline="0" dirty="0" err="1" smtClean="0"/>
              <a:t>itll</a:t>
            </a:r>
            <a:r>
              <a:rPr lang="en-GB" baseline="0" dirty="0" smtClean="0"/>
              <a:t> throw a no such element exception</a:t>
            </a:r>
          </a:p>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8</a:t>
            </a:fld>
            <a:endParaRPr dirty="0"/>
          </a:p>
        </p:txBody>
      </p:sp>
    </p:spTree>
    <p:extLst>
      <p:ext uri="{BB962C8B-B14F-4D97-AF65-F5344CB8AC3E}">
        <p14:creationId xmlns:p14="http://schemas.microsoft.com/office/powerpoint/2010/main" val="2760309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You should test as much as possible within the time boundaries,</a:t>
            </a:r>
            <a:r>
              <a:rPr lang="en-GB" baseline="0" dirty="0" smtClean="0"/>
              <a:t> once the boundaries are defined you can come up with a testing plan, defined by the PM priorities which would be created in align to the user expectations and time allowed.</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9</a:t>
            </a:fld>
            <a:endParaRPr dirty="0"/>
          </a:p>
        </p:txBody>
      </p:sp>
    </p:spTree>
    <p:extLst>
      <p:ext uri="{BB962C8B-B14F-4D97-AF65-F5344CB8AC3E}">
        <p14:creationId xmlns:p14="http://schemas.microsoft.com/office/powerpoint/2010/main" val="1345974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You</a:t>
            </a:r>
            <a:r>
              <a:rPr lang="en-GB" baseline="0" dirty="0" smtClean="0"/>
              <a:t> may not need many, if any, content tests, if your page is unlikely to change or be affected then it may be more efficient to just manually test these.</a:t>
            </a:r>
          </a:p>
          <a:p>
            <a:endParaRPr lang="en-GB" baseline="0" dirty="0" smtClean="0"/>
          </a:p>
          <a:p>
            <a:r>
              <a:rPr lang="en-GB" baseline="0" dirty="0" smtClean="0"/>
              <a:t>E.g. say your project has files being moved to different locations often, content tests might be valuable in case something gets moved incorrectly.</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10</a:t>
            </a:fld>
            <a:endParaRPr dirty="0"/>
          </a:p>
        </p:txBody>
      </p:sp>
    </p:spTree>
    <p:extLst>
      <p:ext uri="{BB962C8B-B14F-4D97-AF65-F5344CB8AC3E}">
        <p14:creationId xmlns:p14="http://schemas.microsoft.com/office/powerpoint/2010/main" val="2825827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They can be generated in different ways, some are truly random, some have fairly</a:t>
            </a:r>
            <a:r>
              <a:rPr lang="en-GB" baseline="0" dirty="0" smtClean="0"/>
              <a:t> advanced algorithms, some might be generated but adhere to a small set of rules.</a:t>
            </a:r>
          </a:p>
          <a:p>
            <a:endParaRPr lang="en-GB" baseline="0" dirty="0" smtClean="0"/>
          </a:p>
          <a:p>
            <a:r>
              <a:rPr lang="en-GB" baseline="0" dirty="0" smtClean="0"/>
              <a:t>The latter one can be catered for with a few if statements, the former 2 must be handled differently.</a:t>
            </a:r>
          </a:p>
          <a:p>
            <a:endParaRPr lang="en-GB" baseline="0" dirty="0" smtClean="0"/>
          </a:p>
          <a:p>
            <a:r>
              <a:rPr lang="en-GB" baseline="0" dirty="0" smtClean="0"/>
              <a:t>This is all un-necessary if it should be in the same area, as </a:t>
            </a:r>
            <a:r>
              <a:rPr lang="en-GB" baseline="0" dirty="0" err="1" smtClean="0"/>
              <a:t>xpath</a:t>
            </a:r>
            <a:r>
              <a:rPr lang="en-GB" baseline="0" dirty="0" smtClean="0"/>
              <a:t> should be able to find it alone.</a:t>
            </a:r>
          </a:p>
          <a:p>
            <a:endParaRPr lang="en-GB" baseline="0" dirty="0" smtClean="0"/>
          </a:p>
          <a:p>
            <a:r>
              <a:rPr lang="en-GB" baseline="0" dirty="0" smtClean="0"/>
              <a:t>However even if it’s un-necessary, it’s still better to do this to cover </a:t>
            </a:r>
            <a:r>
              <a:rPr lang="en-GB" baseline="0" dirty="0" err="1" smtClean="0"/>
              <a:t>xpaths</a:t>
            </a:r>
            <a:r>
              <a:rPr lang="en-GB" baseline="0" dirty="0" smtClean="0"/>
              <a:t> obvious weaknesses.</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12</a:t>
            </a:fld>
            <a:endParaRPr dirty="0"/>
          </a:p>
        </p:txBody>
      </p:sp>
    </p:spTree>
    <p:extLst>
      <p:ext uri="{BB962C8B-B14F-4D97-AF65-F5344CB8AC3E}">
        <p14:creationId xmlns:p14="http://schemas.microsoft.com/office/powerpoint/2010/main" val="3616355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aseline="0">
                <a:latin typeface="+mn-lt"/>
              </a:defRPr>
            </a:lvl2pPr>
            <a:lvl3pPr marL="1143000" indent="-228600">
              <a:spcAft>
                <a:spcPts val="800"/>
              </a:spcAft>
              <a:buClr>
                <a:schemeClr val="tx1"/>
              </a:buClr>
              <a:buFont typeface="Arial" panose="020B0604020202020204" pitchFamily="34" charset="0"/>
              <a:buChar char="•"/>
              <a:defRPr sz="1800" baseline="0">
                <a:latin typeface="+mn-lt"/>
              </a:defRPr>
            </a:lvl3pPr>
            <a:lvl4pPr marL="1600200" indent="-228600">
              <a:spcAft>
                <a:spcPts val="800"/>
              </a:spcAft>
              <a:buClr>
                <a:schemeClr val="tx1"/>
              </a:buClr>
              <a:buFont typeface="Arial" panose="020B0604020202020204" pitchFamily="34" charset="0"/>
              <a:buChar char="•"/>
              <a:defRPr sz="1800" baseline="0">
                <a:latin typeface="+mn-lt"/>
              </a:defRPr>
            </a:lvl4pPr>
            <a:lvl5pPr marL="2057400" indent="-228600">
              <a:spcAft>
                <a:spcPts val="8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Selenium</a:t>
            </a:r>
            <a:endParaRPr lang="en-GB" dirty="0"/>
          </a:p>
        </p:txBody>
      </p:sp>
      <p:sp>
        <p:nvSpPr>
          <p:cNvPr id="3" name="Subtitle 2"/>
          <p:cNvSpPr>
            <a:spLocks noGrp="1"/>
          </p:cNvSpPr>
          <p:nvPr>
            <p:ph type="subTitle" idx="1"/>
          </p:nvPr>
        </p:nvSpPr>
        <p:spPr/>
        <p:txBody>
          <a:bodyPr/>
          <a:lstStyle/>
          <a:p>
            <a:r>
              <a:rPr lang="en-GB" dirty="0"/>
              <a:t>Design Considerations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Also known as a </a:t>
            </a:r>
            <a:r>
              <a:rPr lang="en-GB" b="1" dirty="0"/>
              <a:t>C</a:t>
            </a:r>
            <a:r>
              <a:rPr lang="en-GB" b="1" dirty="0" smtClean="0"/>
              <a:t>ontent </a:t>
            </a:r>
            <a:r>
              <a:rPr lang="en-GB" b="1" dirty="0"/>
              <a:t>T</a:t>
            </a:r>
            <a:r>
              <a:rPr lang="en-GB" b="1" dirty="0" smtClean="0"/>
              <a:t>est</a:t>
            </a:r>
            <a:endParaRPr lang="en-GB" dirty="0" smtClean="0"/>
          </a:p>
          <a:p>
            <a:r>
              <a:rPr lang="en-GB" dirty="0" smtClean="0"/>
              <a:t>Simple test for the existence of a static element.</a:t>
            </a:r>
          </a:p>
          <a:p>
            <a:endParaRPr lang="en-GB" dirty="0"/>
          </a:p>
          <a:p>
            <a:r>
              <a:rPr lang="en-GB" dirty="0" smtClean="0"/>
              <a:t>Examples</a:t>
            </a:r>
          </a:p>
          <a:p>
            <a:pPr lvl="1"/>
            <a:r>
              <a:rPr lang="en-GB" dirty="0" smtClean="0"/>
              <a:t>Title</a:t>
            </a:r>
          </a:p>
          <a:p>
            <a:pPr lvl="1"/>
            <a:r>
              <a:rPr lang="en-GB" dirty="0" smtClean="0"/>
              <a:t>Images</a:t>
            </a:r>
          </a:p>
          <a:p>
            <a:pPr lvl="1"/>
            <a:r>
              <a:rPr lang="en-GB" dirty="0" smtClean="0"/>
              <a:t>Footer</a:t>
            </a:r>
          </a:p>
          <a:p>
            <a:pPr lvl="1"/>
            <a:r>
              <a:rPr lang="en-GB" dirty="0" smtClean="0"/>
              <a:t>Headers</a:t>
            </a:r>
          </a:p>
          <a:p>
            <a:endParaRPr lang="en-GB" dirty="0" smtClean="0"/>
          </a:p>
          <a:p>
            <a:r>
              <a:rPr lang="en-GB" b="1" dirty="0" smtClean="0"/>
              <a:t>Link Tests</a:t>
            </a:r>
            <a:r>
              <a:rPr lang="en-GB" dirty="0" smtClean="0"/>
              <a:t> also come under the same category.</a:t>
            </a:r>
            <a:endParaRPr lang="en-GB" b="1" dirty="0"/>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smtClean="0"/>
              <a:t>Testing Static Content</a:t>
            </a:r>
            <a:endParaRPr lang="en-GB" dirty="0"/>
          </a:p>
        </p:txBody>
      </p:sp>
    </p:spTree>
    <p:extLst>
      <p:ext uri="{BB962C8B-B14F-4D97-AF65-F5344CB8AC3E}">
        <p14:creationId xmlns:p14="http://schemas.microsoft.com/office/powerpoint/2010/main" val="1181133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Requires some user input</a:t>
            </a:r>
          </a:p>
          <a:p>
            <a:r>
              <a:rPr lang="en-GB" dirty="0" smtClean="0"/>
              <a:t>Returns some output.</a:t>
            </a:r>
          </a:p>
          <a:p>
            <a:endParaRPr lang="en-GB" dirty="0"/>
          </a:p>
          <a:p>
            <a:r>
              <a:rPr lang="en-GB" dirty="0" smtClean="0"/>
              <a:t>Often will involve multiple pages with form based input with multiple response pages.</a:t>
            </a:r>
          </a:p>
          <a:p>
            <a:r>
              <a:rPr lang="en-GB" dirty="0" smtClean="0"/>
              <a:t>Often the most complex tests, but most important to automate.</a:t>
            </a:r>
          </a:p>
          <a:p>
            <a:endParaRPr lang="en-GB" dirty="0"/>
          </a:p>
          <a:p>
            <a:r>
              <a:rPr lang="en-GB" dirty="0" smtClean="0"/>
              <a:t>Common functional tests include Login, Registration, user account operations etc.</a:t>
            </a:r>
          </a:p>
          <a:p>
            <a:endParaRPr lang="en-GB" dirty="0"/>
          </a:p>
          <a:p>
            <a:r>
              <a:rPr lang="en-GB" dirty="0" smtClean="0"/>
              <a:t>Generally mirror user scenarios</a:t>
            </a:r>
            <a:endParaRPr lang="en-GB" dirty="0"/>
          </a:p>
        </p:txBody>
      </p:sp>
      <p:sp>
        <p:nvSpPr>
          <p:cNvPr id="3" name="Title 2"/>
          <p:cNvSpPr>
            <a:spLocks noGrp="1"/>
          </p:cNvSpPr>
          <p:nvPr>
            <p:ph type="title"/>
          </p:nvPr>
        </p:nvSpPr>
        <p:spPr/>
        <p:txBody>
          <a:bodyPr>
            <a:normAutofit fontScale="90000"/>
          </a:bodyPr>
          <a:lstStyle/>
          <a:p>
            <a:r>
              <a:rPr lang="en-GB" dirty="0" smtClean="0"/>
              <a:t>Function Tests</a:t>
            </a:r>
            <a:endParaRPr lang="en-GB" dirty="0"/>
          </a:p>
        </p:txBody>
      </p:sp>
    </p:spTree>
    <p:extLst>
      <p:ext uri="{BB962C8B-B14F-4D97-AF65-F5344CB8AC3E}">
        <p14:creationId xmlns:p14="http://schemas.microsoft.com/office/powerpoint/2010/main" val="3419472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Elements that have dynamically generated locators</a:t>
            </a:r>
          </a:p>
          <a:p>
            <a:endParaRPr lang="en-GB" dirty="0"/>
          </a:p>
          <a:p>
            <a:r>
              <a:rPr lang="en-GB" b="1" dirty="0" err="1" smtClean="0"/>
              <a:t>findElements</a:t>
            </a:r>
            <a:r>
              <a:rPr lang="en-GB" b="1" dirty="0" smtClean="0"/>
              <a:t>()</a:t>
            </a:r>
            <a:endParaRPr lang="en-GB" dirty="0" smtClean="0"/>
          </a:p>
          <a:p>
            <a:endParaRPr lang="en-GB" b="1" dirty="0"/>
          </a:p>
          <a:p>
            <a:r>
              <a:rPr lang="en-GB" dirty="0" smtClean="0"/>
              <a:t>Grab all the elements under a certain tag.</a:t>
            </a:r>
          </a:p>
          <a:p>
            <a:r>
              <a:rPr lang="en-GB" dirty="0" smtClean="0"/>
              <a:t>Iterate through them until you find the one your looking for</a:t>
            </a:r>
          </a:p>
          <a:p>
            <a:r>
              <a:rPr lang="en-GB" dirty="0" smtClean="0"/>
              <a:t>Return it.</a:t>
            </a:r>
          </a:p>
          <a:p>
            <a:endParaRPr lang="en-GB" dirty="0"/>
          </a:p>
          <a:p>
            <a:r>
              <a:rPr lang="en-GB" b="1" dirty="0" smtClean="0"/>
              <a:t>checkbox_123_482F12_x1983</a:t>
            </a:r>
          </a:p>
          <a:p>
            <a:endParaRPr lang="en-GB" dirty="0" smtClean="0"/>
          </a:p>
          <a:p>
            <a:endParaRPr lang="en-GB" dirty="0"/>
          </a:p>
        </p:txBody>
      </p:sp>
      <p:sp>
        <p:nvSpPr>
          <p:cNvPr id="3" name="Title 2"/>
          <p:cNvSpPr>
            <a:spLocks noGrp="1"/>
          </p:cNvSpPr>
          <p:nvPr>
            <p:ph type="title"/>
          </p:nvPr>
        </p:nvSpPr>
        <p:spPr/>
        <p:txBody>
          <a:bodyPr>
            <a:normAutofit fontScale="90000"/>
          </a:bodyPr>
          <a:lstStyle/>
          <a:p>
            <a:r>
              <a:rPr lang="en-GB" dirty="0" smtClean="0"/>
              <a:t>Testing Dynamic Content</a:t>
            </a:r>
            <a:endParaRPr lang="en-GB" dirty="0"/>
          </a:p>
        </p:txBody>
      </p:sp>
      <p:pic>
        <p:nvPicPr>
          <p:cNvPr id="4" name="Picture 3"/>
          <p:cNvPicPr>
            <a:picLocks noChangeAspect="1"/>
          </p:cNvPicPr>
          <p:nvPr/>
        </p:nvPicPr>
        <p:blipFill>
          <a:blip r:embed="rId3"/>
          <a:stretch>
            <a:fillRect/>
          </a:stretch>
        </p:blipFill>
        <p:spPr>
          <a:xfrm>
            <a:off x="8463545" y="1350000"/>
            <a:ext cx="2851402" cy="5179766"/>
          </a:xfrm>
          <a:prstGeom prst="rect">
            <a:avLst/>
          </a:prstGeom>
        </p:spPr>
      </p:pic>
    </p:spTree>
    <p:extLst>
      <p:ext uri="{BB962C8B-B14F-4D97-AF65-F5344CB8AC3E}">
        <p14:creationId xmlns:p14="http://schemas.microsoft.com/office/powerpoint/2010/main" val="1215752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4307290" cy="4546800"/>
          </a:xfrm>
        </p:spPr>
        <p:txBody>
          <a:bodyPr/>
          <a:lstStyle/>
          <a:p>
            <a:r>
              <a:rPr lang="en-GB" dirty="0" smtClean="0"/>
              <a:t>Ajax elements don’t load instantly, so you need to write a few methods to wait for them to appear.</a:t>
            </a:r>
          </a:p>
          <a:p>
            <a:endParaRPr lang="en-GB" dirty="0" smtClean="0"/>
          </a:p>
          <a:p>
            <a:endParaRPr lang="en-GB" dirty="0"/>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smtClean="0"/>
              <a:t>Locating Ajax Elements</a:t>
            </a:r>
            <a:endParaRPr lang="en-GB" dirty="0"/>
          </a:p>
        </p:txBody>
      </p:sp>
      <p:sp>
        <p:nvSpPr>
          <p:cNvPr id="4" name="Rectangle 3"/>
          <p:cNvSpPr/>
          <p:nvPr/>
        </p:nvSpPr>
        <p:spPr>
          <a:xfrm>
            <a:off x="5722800" y="1761476"/>
            <a:ext cx="6096000" cy="2585323"/>
          </a:xfrm>
          <a:prstGeom prst="rect">
            <a:avLst/>
          </a:prstGeom>
          <a:solidFill>
            <a:schemeClr val="bg2"/>
          </a:solidFill>
        </p:spPr>
        <p:txBody>
          <a:bodyPr>
            <a:spAutoFit/>
          </a:bodyPr>
          <a:lstStyle/>
          <a:p>
            <a:r>
              <a:rPr lang="en-GB" sz="1800" b="1" dirty="0" smtClean="0">
                <a:solidFill>
                  <a:srgbClr val="7F0055"/>
                </a:solidFill>
                <a:latin typeface="Courier New" panose="02070309020205020404" pitchFamily="49" charset="0"/>
              </a:rPr>
              <a:t>public</a:t>
            </a:r>
            <a:r>
              <a:rPr lang="en-GB" sz="1800" b="1" dirty="0" smtClean="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boolean</a:t>
            </a:r>
            <a:r>
              <a:rPr lang="en-GB" sz="1800" b="1" dirty="0">
                <a:solidFill>
                  <a:srgbClr val="000000"/>
                </a:solidFill>
                <a:latin typeface="Courier New" panose="02070309020205020404" pitchFamily="49" charset="0"/>
              </a:rPr>
              <a:t> </a:t>
            </a:r>
            <a:r>
              <a:rPr lang="en-GB" sz="1800" b="1" dirty="0" err="1">
                <a:solidFill>
                  <a:srgbClr val="000000"/>
                </a:solidFill>
                <a:latin typeface="Courier New" panose="02070309020205020404" pitchFamily="49" charset="0"/>
              </a:rPr>
              <a:t>isElementPresent</a:t>
            </a:r>
            <a:r>
              <a:rPr lang="en-GB" sz="1800" b="1" dirty="0">
                <a:solidFill>
                  <a:srgbClr val="000000"/>
                </a:solidFill>
                <a:latin typeface="Courier New" panose="02070309020205020404" pitchFamily="49" charset="0"/>
              </a:rPr>
              <a:t>(By </a:t>
            </a:r>
            <a:r>
              <a:rPr lang="en-GB" sz="1800" b="1" dirty="0">
                <a:solidFill>
                  <a:srgbClr val="6A3E3E"/>
                </a:solidFill>
                <a:latin typeface="Courier New" panose="02070309020205020404" pitchFamily="49" charset="0"/>
              </a:rPr>
              <a:t>locator</a:t>
            </a:r>
            <a:r>
              <a:rPr lang="en-GB" sz="1800" b="1" dirty="0">
                <a:solidFill>
                  <a:srgbClr val="000000"/>
                </a:solidFill>
                <a:latin typeface="Courier New" panose="02070309020205020404" pitchFamily="49" charset="0"/>
              </a:rPr>
              <a:t>) {</a:t>
            </a:r>
          </a:p>
          <a:p>
            <a:r>
              <a:rPr lang="en-GB" sz="1800" b="1" dirty="0">
                <a:solidFill>
                  <a:srgbClr val="7F0055"/>
                </a:solidFill>
                <a:latin typeface="Courier New" panose="02070309020205020404" pitchFamily="49" charset="0"/>
              </a:rPr>
              <a:t>try</a:t>
            </a:r>
            <a:r>
              <a:rPr lang="en-GB" sz="1800" b="1" dirty="0">
                <a:solidFill>
                  <a:srgbClr val="000000"/>
                </a:solidFill>
                <a:latin typeface="Courier New" panose="02070309020205020404" pitchFamily="49" charset="0"/>
              </a:rPr>
              <a:t> {</a:t>
            </a:r>
          </a:p>
          <a:p>
            <a:r>
              <a:rPr lang="en-GB" sz="1800" b="1" dirty="0" err="1">
                <a:solidFill>
                  <a:srgbClr val="0000C0"/>
                </a:solidFill>
                <a:latin typeface="Courier New" panose="02070309020205020404" pitchFamily="49" charset="0"/>
              </a:rPr>
              <a:t>driver</a:t>
            </a:r>
            <a:r>
              <a:rPr lang="en-GB" sz="1800" b="1" dirty="0" err="1">
                <a:solidFill>
                  <a:srgbClr val="000000"/>
                </a:solidFill>
                <a:latin typeface="Courier New" panose="02070309020205020404" pitchFamily="49" charset="0"/>
              </a:rPr>
              <a:t>.findElement</a:t>
            </a:r>
            <a:r>
              <a:rPr lang="en-GB" sz="1800" b="1" dirty="0">
                <a:solidFill>
                  <a:srgbClr val="000000"/>
                </a:solidFill>
                <a:latin typeface="Courier New" panose="02070309020205020404" pitchFamily="49" charset="0"/>
              </a:rPr>
              <a:t>(</a:t>
            </a:r>
            <a:r>
              <a:rPr lang="en-GB" sz="1800" b="1" dirty="0">
                <a:solidFill>
                  <a:srgbClr val="6A3E3E"/>
                </a:solidFill>
                <a:latin typeface="Courier New" panose="02070309020205020404" pitchFamily="49" charset="0"/>
              </a:rPr>
              <a:t>locator</a:t>
            </a:r>
            <a:r>
              <a:rPr lang="en-GB" sz="1800" b="1" dirty="0">
                <a:solidFill>
                  <a:srgbClr val="000000"/>
                </a:solidFill>
                <a:latin typeface="Courier New" panose="02070309020205020404" pitchFamily="49" charset="0"/>
              </a:rPr>
              <a:t>);</a:t>
            </a:r>
          </a:p>
          <a:p>
            <a:r>
              <a:rPr lang="en-GB" sz="1800" b="1" dirty="0">
                <a:solidFill>
                  <a:srgbClr val="7F0055"/>
                </a:solidFill>
                <a:latin typeface="Courier New" panose="02070309020205020404" pitchFamily="49" charset="0"/>
              </a:rPr>
              <a:t>return</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true</a:t>
            </a:r>
            <a:r>
              <a:rPr lang="en-GB" sz="1800" b="1" dirty="0">
                <a:solidFill>
                  <a:srgbClr val="000000"/>
                </a:solidFill>
                <a:latin typeface="Courier New" panose="02070309020205020404" pitchFamily="49" charset="0"/>
              </a:rPr>
              <a:t>;</a:t>
            </a:r>
          </a:p>
          <a:p>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catch</a:t>
            </a:r>
            <a:r>
              <a:rPr lang="en-GB" sz="1800" b="1" dirty="0">
                <a:solidFill>
                  <a:srgbClr val="000000"/>
                </a:solidFill>
                <a:latin typeface="Courier New" panose="02070309020205020404" pitchFamily="49" charset="0"/>
              </a:rPr>
              <a:t> (</a:t>
            </a:r>
            <a:r>
              <a:rPr lang="en-GB" sz="1800" b="1" dirty="0" err="1">
                <a:solidFill>
                  <a:srgbClr val="000000"/>
                </a:solidFill>
                <a:latin typeface="Courier New" panose="02070309020205020404" pitchFamily="49" charset="0"/>
              </a:rPr>
              <a:t>NoSuchElementException</a:t>
            </a:r>
            <a:r>
              <a:rPr lang="en-GB" sz="1800" b="1" dirty="0">
                <a:solidFill>
                  <a:srgbClr val="000000"/>
                </a:solidFill>
                <a:latin typeface="Courier New" panose="02070309020205020404" pitchFamily="49" charset="0"/>
              </a:rPr>
              <a:t> </a:t>
            </a:r>
            <a:r>
              <a:rPr lang="en-GB" sz="1800" b="1" dirty="0">
                <a:solidFill>
                  <a:srgbClr val="6A3E3E"/>
                </a:solidFill>
                <a:latin typeface="Courier New" panose="02070309020205020404" pitchFamily="49" charset="0"/>
              </a:rPr>
              <a:t>e</a:t>
            </a:r>
            <a:r>
              <a:rPr lang="en-GB" sz="1800" b="1" dirty="0">
                <a:solidFill>
                  <a:srgbClr val="000000"/>
                </a:solidFill>
                <a:latin typeface="Courier New" panose="02070309020205020404" pitchFamily="49" charset="0"/>
              </a:rPr>
              <a:t>) {</a:t>
            </a:r>
          </a:p>
          <a:p>
            <a:r>
              <a:rPr lang="en-GB" sz="1800" b="1" dirty="0">
                <a:solidFill>
                  <a:srgbClr val="7F0055"/>
                </a:solidFill>
                <a:latin typeface="Courier New" panose="02070309020205020404" pitchFamily="49" charset="0"/>
              </a:rPr>
              <a:t>return</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false</a:t>
            </a:r>
            <a:r>
              <a:rPr lang="en-GB" sz="1800" b="1" dirty="0">
                <a:solidFill>
                  <a:srgbClr val="000000"/>
                </a:solidFill>
                <a:latin typeface="Courier New" panose="02070309020205020404" pitchFamily="49" charset="0"/>
              </a:rPr>
              <a:t>;</a:t>
            </a:r>
          </a:p>
          <a:p>
            <a:r>
              <a:rPr lang="en-GB" sz="1800" b="1" dirty="0">
                <a:solidFill>
                  <a:srgbClr val="000000"/>
                </a:solidFill>
                <a:latin typeface="Courier New" panose="02070309020205020404" pitchFamily="49" charset="0"/>
              </a:rPr>
              <a:t>}</a:t>
            </a:r>
          </a:p>
          <a:p>
            <a:r>
              <a:rPr lang="en-GB" sz="1800" b="1" dirty="0">
                <a:solidFill>
                  <a:srgbClr val="000000"/>
                </a:solidFill>
                <a:latin typeface="Courier New" panose="02070309020205020404" pitchFamily="49" charset="0"/>
              </a:rPr>
              <a:t>}</a:t>
            </a:r>
            <a:endParaRPr lang="en-GB" sz="1100" b="1" dirty="0"/>
          </a:p>
        </p:txBody>
      </p:sp>
      <p:sp>
        <p:nvSpPr>
          <p:cNvPr id="5" name="Rectangle 4"/>
          <p:cNvSpPr/>
          <p:nvPr/>
        </p:nvSpPr>
        <p:spPr>
          <a:xfrm>
            <a:off x="414000" y="4445075"/>
            <a:ext cx="6882539" cy="2031325"/>
          </a:xfrm>
          <a:prstGeom prst="rect">
            <a:avLst/>
          </a:prstGeom>
          <a:solidFill>
            <a:schemeClr val="bg2"/>
          </a:solidFill>
        </p:spPr>
        <p:txBody>
          <a:bodyPr wrap="square">
            <a:spAutoFit/>
          </a:bodyPr>
          <a:lstStyle/>
          <a:p>
            <a:pPr lvl="0"/>
            <a:r>
              <a:rPr lang="en-GB" sz="1800" b="1" dirty="0">
                <a:solidFill>
                  <a:srgbClr val="7F0055"/>
                </a:solidFill>
                <a:latin typeface="Courier New" panose="02070309020205020404" pitchFamily="49" charset="0"/>
              </a:rPr>
              <a:t>for</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int</a:t>
            </a:r>
            <a:r>
              <a:rPr lang="en-GB" sz="1800" b="1" dirty="0">
                <a:solidFill>
                  <a:srgbClr val="000000"/>
                </a:solidFill>
                <a:latin typeface="Courier New" panose="02070309020205020404" pitchFamily="49" charset="0"/>
              </a:rPr>
              <a:t> </a:t>
            </a:r>
            <a:r>
              <a:rPr lang="en-GB" sz="1800" b="1" dirty="0">
                <a:solidFill>
                  <a:srgbClr val="6A3E3E"/>
                </a:solidFill>
                <a:latin typeface="Courier New" panose="02070309020205020404" pitchFamily="49" charset="0"/>
              </a:rPr>
              <a:t>seconds</a:t>
            </a:r>
            <a:r>
              <a:rPr lang="en-GB" sz="1800" b="1" dirty="0">
                <a:solidFill>
                  <a:srgbClr val="000000"/>
                </a:solidFill>
                <a:latin typeface="Courier New" panose="02070309020205020404" pitchFamily="49" charset="0"/>
              </a:rPr>
              <a:t> = 0; </a:t>
            </a:r>
            <a:r>
              <a:rPr lang="en-GB" sz="1800" b="1" dirty="0">
                <a:solidFill>
                  <a:srgbClr val="6A3E3E"/>
                </a:solidFill>
                <a:latin typeface="Courier New" panose="02070309020205020404" pitchFamily="49" charset="0"/>
              </a:rPr>
              <a:t>seconds</a:t>
            </a:r>
            <a:r>
              <a:rPr lang="en-GB" sz="1800" b="1" dirty="0">
                <a:solidFill>
                  <a:srgbClr val="000000"/>
                </a:solidFill>
                <a:latin typeface="Courier New" panose="02070309020205020404" pitchFamily="49" charset="0"/>
              </a:rPr>
              <a:t> &lt; 60; </a:t>
            </a:r>
            <a:r>
              <a:rPr lang="en-GB" sz="1800" b="1" dirty="0">
                <a:solidFill>
                  <a:srgbClr val="6A3E3E"/>
                </a:solidFill>
                <a:latin typeface="Courier New" panose="02070309020205020404" pitchFamily="49" charset="0"/>
              </a:rPr>
              <a:t>seconds</a:t>
            </a:r>
            <a:r>
              <a:rPr lang="en-GB" sz="1800" b="1" dirty="0">
                <a:solidFill>
                  <a:srgbClr val="000000"/>
                </a:solidFill>
                <a:latin typeface="Courier New" panose="02070309020205020404" pitchFamily="49" charset="0"/>
              </a:rPr>
              <a:t>++) {</a:t>
            </a:r>
          </a:p>
          <a:p>
            <a:pPr lvl="0"/>
            <a:r>
              <a:rPr lang="en-GB" sz="1800" b="1" dirty="0" smtClean="0">
                <a:solidFill>
                  <a:srgbClr val="7F0055"/>
                </a:solidFill>
                <a:latin typeface="Courier New" panose="02070309020205020404" pitchFamily="49" charset="0"/>
              </a:rPr>
              <a:t>if</a:t>
            </a:r>
            <a:r>
              <a:rPr lang="en-GB" sz="1800" b="1" dirty="0" smtClean="0">
                <a:solidFill>
                  <a:srgbClr val="000000"/>
                </a:solidFill>
                <a:latin typeface="Courier New" panose="02070309020205020404" pitchFamily="49" charset="0"/>
              </a:rPr>
              <a:t> </a:t>
            </a:r>
            <a:r>
              <a:rPr lang="en-GB" sz="1800" b="1" dirty="0">
                <a:solidFill>
                  <a:srgbClr val="000000"/>
                </a:solidFill>
                <a:latin typeface="Courier New" panose="02070309020205020404" pitchFamily="49" charset="0"/>
              </a:rPr>
              <a:t>(</a:t>
            </a:r>
            <a:r>
              <a:rPr lang="en-GB" sz="1800" b="1" dirty="0" err="1">
                <a:solidFill>
                  <a:srgbClr val="000000"/>
                </a:solidFill>
                <a:latin typeface="Courier New" panose="02070309020205020404" pitchFamily="49" charset="0"/>
              </a:rPr>
              <a:t>isElementPresent</a:t>
            </a:r>
            <a:r>
              <a:rPr lang="en-GB" sz="1800" b="1" dirty="0">
                <a:solidFill>
                  <a:srgbClr val="000000"/>
                </a:solidFill>
                <a:latin typeface="Courier New" panose="02070309020205020404" pitchFamily="49" charset="0"/>
              </a:rPr>
              <a:t>(</a:t>
            </a:r>
            <a:r>
              <a:rPr lang="en-GB" sz="1800" b="1" dirty="0" err="1">
                <a:solidFill>
                  <a:srgbClr val="000000"/>
                </a:solidFill>
                <a:latin typeface="Courier New" panose="02070309020205020404" pitchFamily="49" charset="0"/>
              </a:rPr>
              <a:t>By.</a:t>
            </a:r>
            <a:r>
              <a:rPr lang="en-GB" sz="1800" b="1" i="1" dirty="0" err="1">
                <a:solidFill>
                  <a:srgbClr val="000000"/>
                </a:solidFill>
                <a:latin typeface="Courier New" panose="02070309020205020404" pitchFamily="49" charset="0"/>
              </a:rPr>
              <a:t>linkText</a:t>
            </a:r>
            <a:r>
              <a:rPr lang="en-GB" sz="1800" b="1" i="1" dirty="0">
                <a:solidFill>
                  <a:srgbClr val="000000"/>
                </a:solidFill>
                <a:latin typeface="Courier New" panose="02070309020205020404" pitchFamily="49" charset="0"/>
              </a:rPr>
              <a:t>(</a:t>
            </a:r>
            <a:r>
              <a:rPr lang="en-GB" sz="1800" b="1" i="1" dirty="0">
                <a:solidFill>
                  <a:srgbClr val="2A00FF"/>
                </a:solidFill>
                <a:latin typeface="Courier New" panose="02070309020205020404" pitchFamily="49" charset="0"/>
              </a:rPr>
              <a:t>"</a:t>
            </a:r>
            <a:r>
              <a:rPr lang="en-GB" sz="1800" b="1" i="1" dirty="0" err="1">
                <a:solidFill>
                  <a:srgbClr val="2A00FF"/>
                </a:solidFill>
                <a:latin typeface="Courier New" panose="02070309020205020404" pitchFamily="49" charset="0"/>
              </a:rPr>
              <a:t>ajaxLink</a:t>
            </a:r>
            <a:r>
              <a:rPr lang="en-GB" sz="1800" b="1" i="1" dirty="0">
                <a:solidFill>
                  <a:srgbClr val="2A00FF"/>
                </a:solidFill>
                <a:latin typeface="Courier New" panose="02070309020205020404" pitchFamily="49" charset="0"/>
              </a:rPr>
              <a:t>"</a:t>
            </a:r>
            <a:r>
              <a:rPr lang="en-GB" sz="1800" b="1" i="1" dirty="0">
                <a:solidFill>
                  <a:srgbClr val="000000"/>
                </a:solidFill>
                <a:latin typeface="Courier New" panose="02070309020205020404" pitchFamily="49" charset="0"/>
              </a:rPr>
              <a:t>)))</a:t>
            </a:r>
          </a:p>
          <a:p>
            <a:pPr lvl="0"/>
            <a:r>
              <a:rPr lang="en-GB" sz="1800" b="1" dirty="0">
                <a:solidFill>
                  <a:srgbClr val="7F0055"/>
                </a:solidFill>
                <a:latin typeface="Courier New" panose="02070309020205020404" pitchFamily="49" charset="0"/>
              </a:rPr>
              <a:t>break</a:t>
            </a:r>
            <a:r>
              <a:rPr lang="en-GB" sz="1800" b="1" dirty="0">
                <a:solidFill>
                  <a:srgbClr val="000000"/>
                </a:solidFill>
                <a:latin typeface="Courier New" panose="02070309020205020404" pitchFamily="49" charset="0"/>
              </a:rPr>
              <a:t>;</a:t>
            </a:r>
          </a:p>
          <a:p>
            <a:pPr lvl="0"/>
            <a:r>
              <a:rPr lang="en-GB" sz="1800" b="1" dirty="0" smtClean="0">
                <a:solidFill>
                  <a:srgbClr val="000000"/>
                </a:solidFill>
                <a:latin typeface="Courier New" panose="02070309020205020404" pitchFamily="49" charset="0"/>
              </a:rPr>
              <a:t>}</a:t>
            </a:r>
          </a:p>
          <a:p>
            <a:pPr lvl="0"/>
            <a:r>
              <a:rPr lang="en-GB" sz="1800" b="1" dirty="0" err="1" smtClean="0">
                <a:solidFill>
                  <a:srgbClr val="000000"/>
                </a:solidFill>
                <a:latin typeface="Courier New" panose="02070309020205020404" pitchFamily="49" charset="0"/>
              </a:rPr>
              <a:t>Thread.</a:t>
            </a:r>
            <a:r>
              <a:rPr lang="en-GB" sz="1800" b="1" i="1" dirty="0" err="1" smtClean="0">
                <a:solidFill>
                  <a:srgbClr val="000000"/>
                </a:solidFill>
                <a:latin typeface="Courier New" panose="02070309020205020404" pitchFamily="49" charset="0"/>
              </a:rPr>
              <a:t>sleep</a:t>
            </a:r>
            <a:r>
              <a:rPr lang="en-GB" sz="1800" b="1" i="1" dirty="0" smtClean="0">
                <a:solidFill>
                  <a:srgbClr val="000000"/>
                </a:solidFill>
                <a:latin typeface="Courier New" panose="02070309020205020404" pitchFamily="49" charset="0"/>
              </a:rPr>
              <a:t>(1000</a:t>
            </a:r>
            <a:r>
              <a:rPr lang="en-GB" sz="1800" b="1" i="1" dirty="0">
                <a:solidFill>
                  <a:srgbClr val="000000"/>
                </a:solidFill>
                <a:latin typeface="Courier New" panose="02070309020205020404" pitchFamily="49" charset="0"/>
              </a:rPr>
              <a:t>);</a:t>
            </a:r>
          </a:p>
          <a:p>
            <a:pPr lvl="0"/>
            <a:r>
              <a:rPr lang="en-GB" sz="1800" b="1" dirty="0" smtClean="0">
                <a:solidFill>
                  <a:srgbClr val="000000"/>
                </a:solidFill>
                <a:latin typeface="Courier New" panose="02070309020205020404" pitchFamily="49" charset="0"/>
              </a:rPr>
              <a:t>}</a:t>
            </a:r>
          </a:p>
          <a:p>
            <a:pPr lvl="0"/>
            <a:r>
              <a:rPr lang="en-GB" sz="1800" b="1"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3343362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3822098" cy="4546800"/>
          </a:xfrm>
        </p:spPr>
        <p:txBody>
          <a:bodyPr/>
          <a:lstStyle/>
          <a:p>
            <a:r>
              <a:rPr lang="en-GB" dirty="0" smtClean="0"/>
              <a:t>Often you will call the same couple of functions together.</a:t>
            </a:r>
          </a:p>
          <a:p>
            <a:endParaRPr lang="en-GB" dirty="0"/>
          </a:p>
          <a:p>
            <a:r>
              <a:rPr lang="en-GB" dirty="0" smtClean="0"/>
              <a:t>If so, wrap them into one method!</a:t>
            </a:r>
          </a:p>
          <a:p>
            <a:endParaRPr lang="en-GB" dirty="0"/>
          </a:p>
        </p:txBody>
      </p:sp>
      <p:sp>
        <p:nvSpPr>
          <p:cNvPr id="3" name="Title 2"/>
          <p:cNvSpPr>
            <a:spLocks noGrp="1"/>
          </p:cNvSpPr>
          <p:nvPr>
            <p:ph type="title"/>
          </p:nvPr>
        </p:nvSpPr>
        <p:spPr/>
        <p:txBody>
          <a:bodyPr>
            <a:normAutofit fontScale="90000"/>
          </a:bodyPr>
          <a:lstStyle/>
          <a:p>
            <a:r>
              <a:rPr lang="en-GB" dirty="0" smtClean="0"/>
              <a:t>Wrapping Selenium Calls</a:t>
            </a:r>
            <a:endParaRPr lang="en-GB" dirty="0"/>
          </a:p>
        </p:txBody>
      </p:sp>
      <p:sp>
        <p:nvSpPr>
          <p:cNvPr id="4" name="Rectangle 3"/>
          <p:cNvSpPr/>
          <p:nvPr/>
        </p:nvSpPr>
        <p:spPr>
          <a:xfrm>
            <a:off x="414000" y="5276071"/>
            <a:ext cx="8655355" cy="1077218"/>
          </a:xfrm>
          <a:prstGeom prst="rect">
            <a:avLst/>
          </a:prstGeom>
          <a:solidFill>
            <a:schemeClr val="bg2"/>
          </a:solidFill>
        </p:spPr>
        <p:txBody>
          <a:bodyPr wrap="square">
            <a:spAutoFit/>
          </a:bodyPr>
          <a:lstStyle/>
          <a:p>
            <a:r>
              <a:rPr lang="en-GB" sz="1600" b="1" dirty="0">
                <a:solidFill>
                  <a:srgbClr val="7F0055"/>
                </a:solidFill>
                <a:latin typeface="Courier New" panose="02070309020205020404" pitchFamily="49" charset="0"/>
              </a:rPr>
              <a:t>public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void</a:t>
            </a:r>
            <a:r>
              <a:rPr lang="en-GB" sz="1600" b="1" dirty="0">
                <a:solidFill>
                  <a:srgbClr val="000000"/>
                </a:solidFill>
                <a:latin typeface="Courier New" panose="02070309020205020404" pitchFamily="49" charset="0"/>
              </a:rPr>
              <a:t> </a:t>
            </a:r>
            <a:r>
              <a:rPr lang="en-GB" sz="1600" b="1" dirty="0" err="1">
                <a:solidFill>
                  <a:srgbClr val="000000"/>
                </a:solidFill>
                <a:latin typeface="Courier New" panose="02070309020205020404" pitchFamily="49" charset="0"/>
              </a:rPr>
              <a:t>clickAndWait</a:t>
            </a:r>
            <a:r>
              <a:rPr lang="en-GB" sz="1600" b="1" dirty="0">
                <a:solidFill>
                  <a:srgbClr val="000000"/>
                </a:solidFill>
                <a:latin typeface="Courier New" panose="02070309020205020404" pitchFamily="49" charset="0"/>
              </a:rPr>
              <a:t>(String </a:t>
            </a:r>
            <a:r>
              <a:rPr lang="en-GB" sz="1600" b="1" dirty="0" err="1">
                <a:solidFill>
                  <a:srgbClr val="6A3E3E"/>
                </a:solidFill>
                <a:latin typeface="Courier New" panose="02070309020205020404" pitchFamily="49" charset="0"/>
              </a:rPr>
              <a:t>elementLocator</a:t>
            </a:r>
            <a:r>
              <a:rPr lang="en-GB" sz="1600" b="1" dirty="0">
                <a:solidFill>
                  <a:srgbClr val="000000"/>
                </a:solidFill>
                <a:latin typeface="Courier New" panose="02070309020205020404" pitchFamily="49" charset="0"/>
              </a:rPr>
              <a:t>, String </a:t>
            </a:r>
            <a:r>
              <a:rPr lang="en-GB" sz="1600" b="1" dirty="0" err="1">
                <a:solidFill>
                  <a:srgbClr val="6A3E3E"/>
                </a:solidFill>
                <a:latin typeface="Courier New" panose="02070309020205020404" pitchFamily="49" charset="0"/>
              </a:rPr>
              <a:t>waitPeriod</a:t>
            </a:r>
            <a:r>
              <a:rPr lang="en-GB" sz="1600" b="1" dirty="0">
                <a:solidFill>
                  <a:srgbClr val="000000"/>
                </a:solidFill>
                <a:latin typeface="Courier New" panose="02070309020205020404" pitchFamily="49" charset="0"/>
              </a:rPr>
              <a:t>) {</a:t>
            </a:r>
          </a:p>
          <a:p>
            <a:r>
              <a:rPr lang="en-GB" sz="1600" b="1" dirty="0">
                <a:solidFill>
                  <a:srgbClr val="000000"/>
                </a:solidFill>
                <a:latin typeface="Courier New" panose="02070309020205020404" pitchFamily="49" charset="0"/>
              </a:rPr>
              <a:t>        </a:t>
            </a:r>
            <a:r>
              <a:rPr lang="en-GB" sz="1600" b="1" dirty="0" err="1">
                <a:solidFill>
                  <a:srgbClr val="0000C0"/>
                </a:solidFill>
                <a:latin typeface="Courier New" panose="02070309020205020404" pitchFamily="49" charset="0"/>
              </a:rPr>
              <a:t>driver</a:t>
            </a:r>
            <a:r>
              <a:rPr lang="en-GB" sz="1600" b="1" dirty="0" err="1">
                <a:solidFill>
                  <a:srgbClr val="000000"/>
                </a:solidFill>
                <a:latin typeface="Courier New" panose="02070309020205020404" pitchFamily="49" charset="0"/>
              </a:rPr>
              <a:t>.click</a:t>
            </a:r>
            <a:r>
              <a:rPr lang="en-GB" sz="1600" b="1" dirty="0">
                <a:solidFill>
                  <a:srgbClr val="000000"/>
                </a:solidFill>
                <a:latin typeface="Courier New" panose="02070309020205020404" pitchFamily="49" charset="0"/>
              </a:rPr>
              <a:t>(</a:t>
            </a:r>
            <a:r>
              <a:rPr lang="en-GB" sz="1600" b="1" dirty="0" err="1">
                <a:solidFill>
                  <a:srgbClr val="6A3E3E"/>
                </a:solidFill>
                <a:latin typeface="Courier New" panose="02070309020205020404" pitchFamily="49" charset="0"/>
              </a:rPr>
              <a:t>elementLocator</a:t>
            </a:r>
            <a:r>
              <a:rPr lang="en-GB" sz="1600" b="1" dirty="0">
                <a:solidFill>
                  <a:srgbClr val="000000"/>
                </a:solidFill>
                <a:latin typeface="Courier New" panose="02070309020205020404" pitchFamily="49" charset="0"/>
              </a:rPr>
              <a:t>);</a:t>
            </a:r>
          </a:p>
          <a:p>
            <a:r>
              <a:rPr lang="en-GB" sz="1600" b="1" dirty="0">
                <a:solidFill>
                  <a:srgbClr val="000000"/>
                </a:solidFill>
                <a:latin typeface="Courier New" panose="02070309020205020404" pitchFamily="49" charset="0"/>
              </a:rPr>
              <a:t>        </a:t>
            </a:r>
            <a:r>
              <a:rPr lang="en-GB" sz="1600" b="1" dirty="0" err="1">
                <a:solidFill>
                  <a:srgbClr val="0000C0"/>
                </a:solidFill>
                <a:latin typeface="Courier New" panose="02070309020205020404" pitchFamily="49" charset="0"/>
              </a:rPr>
              <a:t>driver</a:t>
            </a:r>
            <a:r>
              <a:rPr lang="en-GB" sz="1600" b="1" dirty="0" err="1">
                <a:solidFill>
                  <a:srgbClr val="000000"/>
                </a:solidFill>
                <a:latin typeface="Courier New" panose="02070309020205020404" pitchFamily="49" charset="0"/>
              </a:rPr>
              <a:t>.wait</a:t>
            </a:r>
            <a:r>
              <a:rPr lang="en-GB" sz="1600" b="1" dirty="0">
                <a:solidFill>
                  <a:srgbClr val="000000"/>
                </a:solidFill>
                <a:latin typeface="Courier New" panose="02070309020205020404" pitchFamily="49" charset="0"/>
              </a:rPr>
              <a:t>(</a:t>
            </a:r>
            <a:r>
              <a:rPr lang="en-GB" sz="1600" b="1" dirty="0" err="1">
                <a:solidFill>
                  <a:srgbClr val="6A3E3E"/>
                </a:solidFill>
                <a:latin typeface="Courier New" panose="02070309020205020404" pitchFamily="49" charset="0"/>
              </a:rPr>
              <a:t>waitPeriod</a:t>
            </a:r>
            <a:r>
              <a:rPr lang="en-GB" sz="1600" b="1" dirty="0">
                <a:solidFill>
                  <a:srgbClr val="000000"/>
                </a:solidFill>
                <a:latin typeface="Courier New" panose="02070309020205020404" pitchFamily="49" charset="0"/>
              </a:rPr>
              <a:t>);</a:t>
            </a:r>
          </a:p>
          <a:p>
            <a:r>
              <a:rPr lang="en-GB" sz="1600" b="1" dirty="0">
                <a:solidFill>
                  <a:srgbClr val="000000"/>
                </a:solidFill>
                <a:latin typeface="Courier New" panose="02070309020205020404" pitchFamily="49" charset="0"/>
              </a:rPr>
              <a:t>}</a:t>
            </a:r>
            <a:endParaRPr lang="en-GB" sz="1600" b="1" dirty="0"/>
          </a:p>
        </p:txBody>
      </p:sp>
      <p:sp>
        <p:nvSpPr>
          <p:cNvPr id="5" name="Text Placeholder 1"/>
          <p:cNvSpPr txBox="1">
            <a:spLocks/>
          </p:cNvSpPr>
          <p:nvPr/>
        </p:nvSpPr>
        <p:spPr>
          <a:xfrm>
            <a:off x="7023526" y="1929600"/>
            <a:ext cx="3822098" cy="4546800"/>
          </a:xfrm>
          <a:prstGeom prst="rect">
            <a:avLst/>
          </a:prstGeom>
        </p:spPr>
        <p:txBody>
          <a:bodyPr vert="horz" lIns="91440" tIns="45720" rIns="91440" bIns="45720"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r>
              <a:rPr lang="en-GB" dirty="0" smtClean="0"/>
              <a:t>Similarly, you should created wrapper “safe” methods.</a:t>
            </a:r>
          </a:p>
          <a:p>
            <a:pPr fontAlgn="auto"/>
            <a:endParaRPr lang="en-GB" dirty="0"/>
          </a:p>
        </p:txBody>
      </p:sp>
      <p:sp>
        <p:nvSpPr>
          <p:cNvPr id="6" name="Rectangle 5"/>
          <p:cNvSpPr/>
          <p:nvPr/>
        </p:nvSpPr>
        <p:spPr>
          <a:xfrm>
            <a:off x="5886575" y="3070679"/>
            <a:ext cx="6096000" cy="2062103"/>
          </a:xfrm>
          <a:prstGeom prst="rect">
            <a:avLst/>
          </a:prstGeom>
          <a:solidFill>
            <a:schemeClr val="bg2"/>
          </a:solidFill>
        </p:spPr>
        <p:txBody>
          <a:bodyPr>
            <a:spAutoFit/>
          </a:bodyPr>
          <a:lstStyle/>
          <a:p>
            <a:r>
              <a:rPr lang="en-GB" sz="1600" b="1" dirty="0">
                <a:solidFill>
                  <a:srgbClr val="7F0055"/>
                </a:solidFill>
                <a:latin typeface="Courier New" panose="02070309020205020404" pitchFamily="49" charset="0"/>
              </a:rPr>
              <a:t>public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void</a:t>
            </a:r>
            <a:r>
              <a:rPr lang="en-GB" sz="1600" b="1" dirty="0">
                <a:solidFill>
                  <a:srgbClr val="000000"/>
                </a:solidFill>
                <a:latin typeface="Courier New" panose="02070309020205020404" pitchFamily="49" charset="0"/>
              </a:rPr>
              <a:t> </a:t>
            </a:r>
            <a:r>
              <a:rPr lang="en-GB" sz="1600" b="1" dirty="0" err="1">
                <a:solidFill>
                  <a:srgbClr val="000000"/>
                </a:solidFill>
                <a:latin typeface="Courier New" panose="02070309020205020404" pitchFamily="49" charset="0"/>
              </a:rPr>
              <a:t>safeClick</a:t>
            </a:r>
            <a:r>
              <a:rPr lang="en-GB" sz="1600" b="1" dirty="0">
                <a:solidFill>
                  <a:srgbClr val="000000"/>
                </a:solidFill>
                <a:latin typeface="Courier New" panose="02070309020205020404" pitchFamily="49" charset="0"/>
              </a:rPr>
              <a:t>(String </a:t>
            </a:r>
            <a:r>
              <a:rPr lang="en-GB" sz="1600" b="1" dirty="0" err="1">
                <a:solidFill>
                  <a:srgbClr val="6A3E3E"/>
                </a:solidFill>
                <a:latin typeface="Courier New" panose="02070309020205020404" pitchFamily="49" charset="0"/>
              </a:rPr>
              <a:t>elementLocator</a:t>
            </a:r>
            <a:r>
              <a:rPr lang="en-GB" sz="1600" b="1" dirty="0">
                <a:solidFill>
                  <a:srgbClr val="000000"/>
                </a:solidFill>
                <a:latin typeface="Courier New" panose="02070309020205020404" pitchFamily="49" charset="0"/>
              </a:rPr>
              <a:t>) {</a:t>
            </a:r>
          </a:p>
          <a:p>
            <a:r>
              <a:rPr lang="en-GB" sz="1600" b="1" dirty="0">
                <a:solidFill>
                  <a:srgbClr val="7F0055"/>
                </a:solidFill>
                <a:latin typeface="Courier New" panose="02070309020205020404" pitchFamily="49" charset="0"/>
              </a:rPr>
              <a:t>if</a:t>
            </a:r>
            <a:r>
              <a:rPr lang="en-GB" sz="1600" b="1" dirty="0">
                <a:solidFill>
                  <a:srgbClr val="000000"/>
                </a:solidFill>
                <a:latin typeface="Courier New" panose="02070309020205020404" pitchFamily="49" charset="0"/>
              </a:rPr>
              <a:t> (</a:t>
            </a:r>
            <a:r>
              <a:rPr lang="en-GB" sz="1600" b="1" dirty="0" err="1">
                <a:solidFill>
                  <a:srgbClr val="000000"/>
                </a:solidFill>
                <a:latin typeface="Courier New" panose="02070309020205020404" pitchFamily="49" charset="0"/>
              </a:rPr>
              <a:t>isElementPresent</a:t>
            </a:r>
            <a:r>
              <a:rPr lang="en-GB" sz="1600" b="1" dirty="0">
                <a:solidFill>
                  <a:srgbClr val="000000"/>
                </a:solidFill>
                <a:latin typeface="Courier New" panose="02070309020205020404" pitchFamily="49" charset="0"/>
              </a:rPr>
              <a:t>(</a:t>
            </a:r>
            <a:r>
              <a:rPr lang="en-GB" sz="1600" b="1" dirty="0" err="1">
                <a:solidFill>
                  <a:srgbClr val="6A3E3E"/>
                </a:solidFill>
                <a:latin typeface="Courier New" panose="02070309020205020404" pitchFamily="49" charset="0"/>
              </a:rPr>
              <a:t>elementLocator</a:t>
            </a:r>
            <a:r>
              <a:rPr lang="en-GB" sz="1600" b="1" dirty="0">
                <a:solidFill>
                  <a:srgbClr val="000000"/>
                </a:solidFill>
                <a:latin typeface="Courier New" panose="02070309020205020404" pitchFamily="49" charset="0"/>
              </a:rPr>
              <a:t>)) {</a:t>
            </a:r>
          </a:p>
          <a:p>
            <a:r>
              <a:rPr lang="en-GB" sz="1600" b="1" dirty="0" err="1" smtClean="0">
                <a:solidFill>
                  <a:srgbClr val="0000C0"/>
                </a:solidFill>
                <a:latin typeface="Courier New" panose="02070309020205020404" pitchFamily="49" charset="0"/>
              </a:rPr>
              <a:t>driver</a:t>
            </a:r>
            <a:r>
              <a:rPr lang="en-GB" sz="1600" b="1" dirty="0" err="1" smtClean="0">
                <a:solidFill>
                  <a:srgbClr val="000000"/>
                </a:solidFill>
                <a:latin typeface="Courier New" panose="02070309020205020404" pitchFamily="49" charset="0"/>
              </a:rPr>
              <a:t>.findElement</a:t>
            </a:r>
            <a:r>
              <a:rPr lang="en-GB" sz="1600" b="1" dirty="0" smtClean="0">
                <a:solidFill>
                  <a:srgbClr val="000000"/>
                </a:solidFill>
                <a:latin typeface="Courier New" panose="02070309020205020404" pitchFamily="49" charset="0"/>
              </a:rPr>
              <a:t>(</a:t>
            </a:r>
            <a:r>
              <a:rPr lang="en-GB" sz="1600" b="1" dirty="0" err="1" smtClean="0">
                <a:solidFill>
                  <a:srgbClr val="6A3E3E"/>
                </a:solidFill>
                <a:latin typeface="Courier New" panose="02070309020205020404" pitchFamily="49" charset="0"/>
              </a:rPr>
              <a:t>elementLocator</a:t>
            </a:r>
            <a:r>
              <a:rPr lang="en-GB" sz="1600" b="1" dirty="0">
                <a:solidFill>
                  <a:srgbClr val="000000"/>
                </a:solidFill>
                <a:latin typeface="Courier New" panose="02070309020205020404" pitchFamily="49" charset="0"/>
              </a:rPr>
              <a:t>).click();</a:t>
            </a:r>
          </a:p>
          <a:p>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else</a:t>
            </a:r>
            <a:r>
              <a:rPr lang="en-GB" sz="1600" b="1" dirty="0">
                <a:solidFill>
                  <a:srgbClr val="000000"/>
                </a:solidFill>
                <a:latin typeface="Courier New" panose="02070309020205020404" pitchFamily="49" charset="0"/>
              </a:rPr>
              <a:t> {</a:t>
            </a:r>
          </a:p>
          <a:p>
            <a:r>
              <a:rPr lang="en-GB" sz="1600" b="1" dirty="0">
                <a:solidFill>
                  <a:srgbClr val="000000"/>
                </a:solidFill>
                <a:latin typeface="Courier New" panose="02070309020205020404" pitchFamily="49" charset="0"/>
              </a:rPr>
              <a:t>System.</a:t>
            </a:r>
            <a:r>
              <a:rPr lang="en-GB" sz="1600" b="1" i="1" dirty="0">
                <a:solidFill>
                  <a:srgbClr val="0000C0"/>
                </a:solidFill>
                <a:latin typeface="Courier New" panose="02070309020205020404" pitchFamily="49" charset="0"/>
              </a:rPr>
              <a:t>out</a:t>
            </a:r>
            <a:r>
              <a:rPr lang="en-GB" sz="1600" b="1" i="1" dirty="0">
                <a:solidFill>
                  <a:srgbClr val="000000"/>
                </a:solidFill>
                <a:latin typeface="Courier New" panose="02070309020205020404" pitchFamily="49" charset="0"/>
              </a:rPr>
              <a:t>.println(</a:t>
            </a:r>
            <a:r>
              <a:rPr lang="en-GB" sz="1600" b="1" i="1" dirty="0">
                <a:solidFill>
                  <a:srgbClr val="2A00FF"/>
                </a:solidFill>
                <a:latin typeface="Courier New" panose="02070309020205020404" pitchFamily="49" charset="0"/>
              </a:rPr>
              <a:t>"Not available to be clicked!"</a:t>
            </a:r>
            <a:r>
              <a:rPr lang="en-GB" sz="1600" b="1" i="1" dirty="0">
                <a:solidFill>
                  <a:srgbClr val="000000"/>
                </a:solidFill>
                <a:latin typeface="Courier New" panose="02070309020205020404" pitchFamily="49" charset="0"/>
              </a:rPr>
              <a:t>);</a:t>
            </a:r>
          </a:p>
          <a:p>
            <a:r>
              <a:rPr lang="en-GB" sz="1600" b="1" dirty="0">
                <a:solidFill>
                  <a:srgbClr val="000000"/>
                </a:solidFill>
                <a:latin typeface="Courier New" panose="02070309020205020404" pitchFamily="49" charset="0"/>
              </a:rPr>
              <a:t>}</a:t>
            </a:r>
          </a:p>
          <a:p>
            <a:r>
              <a:rPr lang="en-GB" sz="1600" b="1" dirty="0">
                <a:solidFill>
                  <a:srgbClr val="000000"/>
                </a:solidFill>
                <a:latin typeface="Courier New" panose="02070309020205020404" pitchFamily="49" charset="0"/>
              </a:rPr>
              <a:t>}</a:t>
            </a:r>
            <a:endParaRPr lang="en-GB" sz="1600" b="1" dirty="0"/>
          </a:p>
        </p:txBody>
      </p:sp>
    </p:spTree>
    <p:extLst>
      <p:ext uri="{BB962C8B-B14F-4D97-AF65-F5344CB8AC3E}">
        <p14:creationId xmlns:p14="http://schemas.microsoft.com/office/powerpoint/2010/main" val="3706554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Whilst we can select elements via Id, </a:t>
            </a:r>
            <a:r>
              <a:rPr lang="en-GB" dirty="0" err="1" smtClean="0"/>
              <a:t>className</a:t>
            </a:r>
            <a:r>
              <a:rPr lang="en-GB" dirty="0" smtClean="0"/>
              <a:t>, name, tag, </a:t>
            </a:r>
            <a:r>
              <a:rPr lang="en-GB" dirty="0" err="1" smtClean="0"/>
              <a:t>xpath</a:t>
            </a:r>
            <a:r>
              <a:rPr lang="en-GB" dirty="0" smtClean="0"/>
              <a:t> etc.</a:t>
            </a:r>
          </a:p>
          <a:p>
            <a:r>
              <a:rPr lang="en-GB" dirty="0" smtClean="0"/>
              <a:t>What are the </a:t>
            </a:r>
            <a:r>
              <a:rPr lang="en-GB" dirty="0" err="1" smtClean="0"/>
              <a:t>tradeoffs</a:t>
            </a:r>
            <a:r>
              <a:rPr lang="en-GB" dirty="0" smtClean="0"/>
              <a:t> of each type?</a:t>
            </a:r>
          </a:p>
          <a:p>
            <a:pPr lvl="1"/>
            <a:r>
              <a:rPr lang="en-GB" b="1" dirty="0" smtClean="0"/>
              <a:t>Id</a:t>
            </a:r>
            <a:r>
              <a:rPr lang="en-GB" dirty="0" smtClean="0"/>
              <a:t> and </a:t>
            </a:r>
            <a:r>
              <a:rPr lang="en-GB" b="1" dirty="0" smtClean="0"/>
              <a:t>name</a:t>
            </a:r>
            <a:r>
              <a:rPr lang="en-GB" dirty="0" smtClean="0"/>
              <a:t> are the most efficient in terms of test performance</a:t>
            </a:r>
          </a:p>
          <a:p>
            <a:pPr lvl="1"/>
            <a:r>
              <a:rPr lang="en-GB" b="1" dirty="0" err="1" smtClean="0"/>
              <a:t>Xpath</a:t>
            </a:r>
            <a:r>
              <a:rPr lang="en-GB" dirty="0" smtClean="0"/>
              <a:t> take a long time to process</a:t>
            </a:r>
          </a:p>
          <a:p>
            <a:pPr lvl="1"/>
            <a:r>
              <a:rPr lang="en-GB" b="1" dirty="0" err="1" smtClean="0"/>
              <a:t>linkText</a:t>
            </a:r>
            <a:r>
              <a:rPr lang="en-GB" dirty="0" smtClean="0"/>
              <a:t> is fast but limited to just links, and also prone to change.</a:t>
            </a:r>
          </a:p>
          <a:p>
            <a:endParaRPr lang="en-GB" b="1" dirty="0"/>
          </a:p>
        </p:txBody>
      </p:sp>
      <p:sp>
        <p:nvSpPr>
          <p:cNvPr id="3" name="Title 2"/>
          <p:cNvSpPr>
            <a:spLocks noGrp="1"/>
          </p:cNvSpPr>
          <p:nvPr>
            <p:ph type="title"/>
          </p:nvPr>
        </p:nvSpPr>
        <p:spPr/>
        <p:txBody>
          <a:bodyPr>
            <a:normAutofit fontScale="90000"/>
          </a:bodyPr>
          <a:lstStyle/>
          <a:p>
            <a:r>
              <a:rPr lang="en-GB" dirty="0" smtClean="0"/>
              <a:t>Location Strategies</a:t>
            </a:r>
            <a:endParaRPr lang="en-GB" dirty="0"/>
          </a:p>
        </p:txBody>
      </p:sp>
    </p:spTree>
    <p:extLst>
      <p:ext uri="{BB962C8B-B14F-4D97-AF65-F5344CB8AC3E}">
        <p14:creationId xmlns:p14="http://schemas.microsoft.com/office/powerpoint/2010/main" val="2913629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25991" r="25991"/>
          <a:stretch>
            <a:fillRect/>
          </a:stretch>
        </p:blipFill>
        <p:spPr>
          <a:xfrm>
            <a:off x="0" y="0"/>
            <a:ext cx="4699322" cy="6858000"/>
          </a:xfrm>
        </p:spPr>
      </p:pic>
      <p:sp>
        <p:nvSpPr>
          <p:cNvPr id="3" name="Content Placeholder 2"/>
          <p:cNvSpPr>
            <a:spLocks noGrp="1"/>
          </p:cNvSpPr>
          <p:nvPr>
            <p:ph sz="quarter" idx="16"/>
          </p:nvPr>
        </p:nvSpPr>
        <p:spPr/>
        <p:txBody>
          <a:bodyPr>
            <a:normAutofit/>
          </a:bodyPr>
          <a:lstStyle/>
          <a:p>
            <a:r>
              <a:rPr lang="en-GB" dirty="0" smtClean="0"/>
              <a:t>To learn how to create maintainable and extendable tests</a:t>
            </a:r>
            <a:endParaRPr lang="en-GB" dirty="0"/>
          </a:p>
        </p:txBody>
      </p:sp>
      <p:sp>
        <p:nvSpPr>
          <p:cNvPr id="4" name="Title 3"/>
          <p:cNvSpPr>
            <a:spLocks noGrp="1"/>
          </p:cNvSpPr>
          <p:nvPr>
            <p:ph type="title"/>
          </p:nvPr>
        </p:nvSpPr>
        <p:spPr/>
        <p:txBody>
          <a:bodyPr/>
          <a:lstStyle/>
          <a:p>
            <a:r>
              <a:rPr lang="en-GB" dirty="0" smtClean="0"/>
              <a:t>PURPOSE</a:t>
            </a:r>
            <a:endParaRPr lang="en-GB" dirty="0"/>
          </a:p>
        </p:txBody>
      </p:sp>
    </p:spTree>
    <p:extLst>
      <p:ext uri="{BB962C8B-B14F-4D97-AF65-F5344CB8AC3E}">
        <p14:creationId xmlns:p14="http://schemas.microsoft.com/office/powerpoint/2010/main" val="2492985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457200" indent="-457200">
              <a:buFont typeface="+mj-lt"/>
              <a:buAutoNum type="arabicPeriod"/>
            </a:pPr>
            <a:r>
              <a:rPr lang="en-GB" dirty="0" smtClean="0"/>
              <a:t>Automated testing replaces manual testing.</a:t>
            </a:r>
          </a:p>
          <a:p>
            <a:pPr marL="457200" indent="-457200">
              <a:buFont typeface="+mj-lt"/>
              <a:buAutoNum type="arabicPeriod"/>
            </a:pPr>
            <a:r>
              <a:rPr lang="en-GB" dirty="0" smtClean="0"/>
              <a:t>Everything can be automated.</a:t>
            </a:r>
          </a:p>
          <a:p>
            <a:pPr marL="457200" indent="-457200">
              <a:buFont typeface="+mj-lt"/>
              <a:buAutoNum type="arabicPeriod"/>
            </a:pPr>
            <a:r>
              <a:rPr lang="en-GB" dirty="0" smtClean="0"/>
              <a:t>Automation only involves recording and playback.</a:t>
            </a:r>
            <a:endParaRPr lang="en-GB" dirty="0"/>
          </a:p>
        </p:txBody>
      </p:sp>
      <p:sp>
        <p:nvSpPr>
          <p:cNvPr id="3" name="Title 2"/>
          <p:cNvSpPr>
            <a:spLocks noGrp="1"/>
          </p:cNvSpPr>
          <p:nvPr>
            <p:ph type="title"/>
          </p:nvPr>
        </p:nvSpPr>
        <p:spPr>
          <a:xfrm>
            <a:off x="414000" y="972406"/>
            <a:ext cx="9126000" cy="626400"/>
          </a:xfrm>
        </p:spPr>
        <p:txBody>
          <a:bodyPr>
            <a:normAutofit fontScale="90000"/>
          </a:bodyPr>
          <a:lstStyle/>
          <a:p>
            <a:r>
              <a:rPr lang="en-GB" dirty="0" smtClean="0"/>
              <a:t>Misconceptions</a:t>
            </a:r>
            <a:endParaRPr lang="en-GB" dirty="0"/>
          </a:p>
        </p:txBody>
      </p:sp>
    </p:spTree>
    <p:extLst>
      <p:ext uri="{BB962C8B-B14F-4D97-AF65-F5344CB8AC3E}">
        <p14:creationId xmlns:p14="http://schemas.microsoft.com/office/powerpoint/2010/main" val="3482706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4307290" cy="4546800"/>
          </a:xfrm>
        </p:spPr>
        <p:txBody>
          <a:bodyPr/>
          <a:lstStyle/>
          <a:p>
            <a:r>
              <a:rPr lang="en-GB" dirty="0" smtClean="0"/>
              <a:t>POM – Page Object Model</a:t>
            </a:r>
          </a:p>
          <a:p>
            <a:r>
              <a:rPr lang="en-GB" dirty="0" smtClean="0"/>
              <a:t>Façade</a:t>
            </a:r>
          </a:p>
          <a:p>
            <a:r>
              <a:rPr lang="en-GB" dirty="0" smtClean="0"/>
              <a:t>Singleton</a:t>
            </a:r>
          </a:p>
          <a:p>
            <a:r>
              <a:rPr lang="en-GB" dirty="0" smtClean="0"/>
              <a:t>Strategy Design</a:t>
            </a:r>
          </a:p>
          <a:p>
            <a:r>
              <a:rPr lang="en-GB" dirty="0" smtClean="0"/>
              <a:t>Observer</a:t>
            </a:r>
          </a:p>
          <a:p>
            <a:r>
              <a:rPr lang="en-GB" dirty="0" smtClean="0"/>
              <a:t>Chain of Responsibility</a:t>
            </a:r>
          </a:p>
          <a:p>
            <a:endParaRPr lang="en-GB" dirty="0" smtClean="0"/>
          </a:p>
          <a:p>
            <a:endParaRPr lang="en-GB" dirty="0"/>
          </a:p>
        </p:txBody>
      </p:sp>
      <p:sp>
        <p:nvSpPr>
          <p:cNvPr id="3" name="Title 2"/>
          <p:cNvSpPr>
            <a:spLocks noGrp="1"/>
          </p:cNvSpPr>
          <p:nvPr>
            <p:ph type="title"/>
          </p:nvPr>
        </p:nvSpPr>
        <p:spPr/>
        <p:txBody>
          <a:bodyPr>
            <a:normAutofit fontScale="90000"/>
          </a:bodyPr>
          <a:lstStyle/>
          <a:p>
            <a:r>
              <a:rPr lang="en-GB" dirty="0" smtClean="0"/>
              <a:t>Design Patterns</a:t>
            </a:r>
            <a:endParaRPr lang="en-GB" dirty="0"/>
          </a:p>
        </p:txBody>
      </p:sp>
      <p:sp>
        <p:nvSpPr>
          <p:cNvPr id="4" name="Text Placeholder 1"/>
          <p:cNvSpPr txBox="1">
            <a:spLocks/>
          </p:cNvSpPr>
          <p:nvPr/>
        </p:nvSpPr>
        <p:spPr>
          <a:xfrm>
            <a:off x="6724604" y="1929600"/>
            <a:ext cx="4307290" cy="4546800"/>
          </a:xfrm>
          <a:prstGeom prst="rect">
            <a:avLst/>
          </a:prstGeom>
        </p:spPr>
        <p:txBody>
          <a:bodyPr vert="horz" lIns="91440" tIns="45720" rIns="91440" bIns="45720"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endParaRPr lang="en-GB" dirty="0" smtClean="0"/>
          </a:p>
        </p:txBody>
      </p:sp>
    </p:spTree>
    <p:extLst>
      <p:ext uri="{BB962C8B-B14F-4D97-AF65-F5344CB8AC3E}">
        <p14:creationId xmlns:p14="http://schemas.microsoft.com/office/powerpoint/2010/main" val="3116453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Reusable </a:t>
            </a:r>
            <a:r>
              <a:rPr lang="en-GB" dirty="0" err="1"/>
              <a:t>WebElements</a:t>
            </a:r>
            <a:endParaRPr lang="en-GB" dirty="0"/>
          </a:p>
          <a:p>
            <a:r>
              <a:rPr lang="en-GB" dirty="0"/>
              <a:t>Reduces time updating scripts.</a:t>
            </a:r>
          </a:p>
          <a:p>
            <a:r>
              <a:rPr lang="en-GB" b="1" dirty="0"/>
              <a:t>Object </a:t>
            </a:r>
            <a:r>
              <a:rPr lang="en-GB" b="1" dirty="0" smtClean="0"/>
              <a:t>Repository</a:t>
            </a:r>
            <a:endParaRPr lang="en-GB" b="1" dirty="0"/>
          </a:p>
        </p:txBody>
      </p:sp>
      <p:sp>
        <p:nvSpPr>
          <p:cNvPr id="3" name="Title 2"/>
          <p:cNvSpPr>
            <a:spLocks noGrp="1"/>
          </p:cNvSpPr>
          <p:nvPr>
            <p:ph type="title"/>
          </p:nvPr>
        </p:nvSpPr>
        <p:spPr>
          <a:xfrm>
            <a:off x="414000" y="972406"/>
            <a:ext cx="9126000" cy="626400"/>
          </a:xfrm>
        </p:spPr>
        <p:txBody>
          <a:bodyPr>
            <a:normAutofit fontScale="90000"/>
          </a:bodyPr>
          <a:lstStyle/>
          <a:p>
            <a:r>
              <a:rPr lang="en-GB" dirty="0" smtClean="0"/>
              <a:t>Page Object Model</a:t>
            </a:r>
            <a:endParaRPr lang="en-GB" dirty="0"/>
          </a:p>
        </p:txBody>
      </p:sp>
      <p:sp>
        <p:nvSpPr>
          <p:cNvPr id="5" name="Text Placeholder 1"/>
          <p:cNvSpPr txBox="1">
            <a:spLocks/>
          </p:cNvSpPr>
          <p:nvPr/>
        </p:nvSpPr>
        <p:spPr>
          <a:xfrm>
            <a:off x="6911216" y="1929600"/>
            <a:ext cx="4307290" cy="4546800"/>
          </a:xfrm>
          <a:prstGeom prst="rect">
            <a:avLst/>
          </a:prstGeom>
        </p:spPr>
        <p:txBody>
          <a:bodyPr vert="horz" lIns="91440" tIns="45720" rIns="91440" bIns="45720"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r>
              <a:rPr lang="en-GB" dirty="0" smtClean="0"/>
              <a:t>Each </a:t>
            </a:r>
            <a:r>
              <a:rPr lang="en-GB" dirty="0" err="1" smtClean="0"/>
              <a:t>WebPage</a:t>
            </a:r>
            <a:r>
              <a:rPr lang="en-GB" dirty="0" smtClean="0"/>
              <a:t> has its own class</a:t>
            </a:r>
          </a:p>
          <a:p>
            <a:pPr fontAlgn="auto"/>
            <a:r>
              <a:rPr lang="en-GB" dirty="0" smtClean="0"/>
              <a:t>Each class has all the necessary </a:t>
            </a:r>
            <a:r>
              <a:rPr lang="en-GB" dirty="0" err="1" smtClean="0"/>
              <a:t>WebElements</a:t>
            </a:r>
            <a:r>
              <a:rPr lang="en-GB" dirty="0" smtClean="0"/>
              <a:t> defined</a:t>
            </a:r>
          </a:p>
          <a:p>
            <a:pPr fontAlgn="auto"/>
            <a:r>
              <a:rPr lang="en-GB" dirty="0" smtClean="0"/>
              <a:t>Each class has all the necessary functionality defined via methods</a:t>
            </a:r>
          </a:p>
          <a:p>
            <a:pPr fontAlgn="auto"/>
            <a:endParaRPr lang="en-GB" dirty="0" smtClean="0"/>
          </a:p>
        </p:txBody>
      </p:sp>
    </p:spTree>
    <p:extLst>
      <p:ext uri="{BB962C8B-B14F-4D97-AF65-F5344CB8AC3E}">
        <p14:creationId xmlns:p14="http://schemas.microsoft.com/office/powerpoint/2010/main" val="2636087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https://github.com/womackx/SeleniumPOMExample</a:t>
            </a:r>
          </a:p>
          <a:p>
            <a:endParaRPr lang="en-GB" dirty="0"/>
          </a:p>
        </p:txBody>
      </p:sp>
      <p:sp>
        <p:nvSpPr>
          <p:cNvPr id="3" name="Title 2"/>
          <p:cNvSpPr>
            <a:spLocks noGrp="1"/>
          </p:cNvSpPr>
          <p:nvPr>
            <p:ph type="title"/>
          </p:nvPr>
        </p:nvSpPr>
        <p:spPr/>
        <p:txBody>
          <a:bodyPr>
            <a:normAutofit fontScale="90000"/>
          </a:bodyPr>
          <a:lstStyle/>
          <a:p>
            <a:r>
              <a:rPr lang="en-GB" dirty="0" smtClean="0"/>
              <a:t>Page Object Model – Version 1</a:t>
            </a:r>
            <a:endParaRPr lang="en-GB" dirty="0"/>
          </a:p>
        </p:txBody>
      </p:sp>
    </p:spTree>
    <p:extLst>
      <p:ext uri="{BB962C8B-B14F-4D97-AF65-F5344CB8AC3E}">
        <p14:creationId xmlns:p14="http://schemas.microsoft.com/office/powerpoint/2010/main" val="434783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err="1" smtClean="0"/>
              <a:t>InBuilt</a:t>
            </a:r>
            <a:r>
              <a:rPr lang="en-GB" dirty="0" smtClean="0"/>
              <a:t> POM concept for Selenium WebDriver</a:t>
            </a:r>
          </a:p>
          <a:p>
            <a:r>
              <a:rPr lang="en-GB" dirty="0" smtClean="0"/>
              <a:t>Utilises the </a:t>
            </a:r>
            <a:r>
              <a:rPr lang="en-GB" b="1" dirty="0" smtClean="0"/>
              <a:t>@</a:t>
            </a:r>
            <a:r>
              <a:rPr lang="en-GB" b="1" dirty="0" err="1" smtClean="0"/>
              <a:t>FindBy</a:t>
            </a:r>
            <a:r>
              <a:rPr lang="en-GB" dirty="0" smtClean="0"/>
              <a:t> annotation</a:t>
            </a:r>
          </a:p>
          <a:p>
            <a:pPr lvl="1"/>
            <a:r>
              <a:rPr lang="en-GB" dirty="0" smtClean="0"/>
              <a:t>Accepts all normal locator strategies</a:t>
            </a:r>
          </a:p>
          <a:p>
            <a:r>
              <a:rPr lang="en-GB" dirty="0" smtClean="0"/>
              <a:t>Utilises the </a:t>
            </a:r>
            <a:r>
              <a:rPr lang="en-GB" b="1" dirty="0" err="1" smtClean="0"/>
              <a:t>PageFactory.initElements</a:t>
            </a:r>
            <a:r>
              <a:rPr lang="en-GB" b="1" dirty="0" smtClean="0"/>
              <a:t>()</a:t>
            </a:r>
            <a:r>
              <a:rPr lang="en-GB" dirty="0" smtClean="0"/>
              <a:t> method.</a:t>
            </a:r>
          </a:p>
          <a:p>
            <a:endParaRPr lang="en-GB" b="1" dirty="0"/>
          </a:p>
          <a:p>
            <a:endParaRPr lang="en-GB" dirty="0" smtClean="0"/>
          </a:p>
          <a:p>
            <a:endParaRPr lang="en-GB" dirty="0"/>
          </a:p>
          <a:p>
            <a:endParaRPr lang="en-GB" b="1" dirty="0" smtClean="0"/>
          </a:p>
          <a:p>
            <a:r>
              <a:rPr lang="en-GB" b="1" dirty="0"/>
              <a:t>https://github.com/womackx/SeleniumPOMExample2</a:t>
            </a:r>
          </a:p>
        </p:txBody>
      </p:sp>
      <p:sp>
        <p:nvSpPr>
          <p:cNvPr id="3" name="Title 2"/>
          <p:cNvSpPr>
            <a:spLocks noGrp="1"/>
          </p:cNvSpPr>
          <p:nvPr>
            <p:ph type="title"/>
          </p:nvPr>
        </p:nvSpPr>
        <p:spPr/>
        <p:txBody>
          <a:bodyPr>
            <a:normAutofit fontScale="90000"/>
          </a:bodyPr>
          <a:lstStyle/>
          <a:p>
            <a:r>
              <a:rPr lang="en-GB" dirty="0" smtClean="0"/>
              <a:t>Page Object Model – Version 2 – Page Factory</a:t>
            </a:r>
            <a:endParaRPr lang="en-GB" dirty="0"/>
          </a:p>
        </p:txBody>
      </p:sp>
      <p:pic>
        <p:nvPicPr>
          <p:cNvPr id="4" name="Picture 3"/>
          <p:cNvPicPr>
            <a:picLocks noChangeAspect="1"/>
          </p:cNvPicPr>
          <p:nvPr/>
        </p:nvPicPr>
        <p:blipFill>
          <a:blip r:embed="rId2"/>
          <a:stretch>
            <a:fillRect/>
          </a:stretch>
        </p:blipFill>
        <p:spPr>
          <a:xfrm>
            <a:off x="7365113" y="2344608"/>
            <a:ext cx="4349774" cy="3067148"/>
          </a:xfrm>
          <a:prstGeom prst="rect">
            <a:avLst/>
          </a:prstGeom>
        </p:spPr>
      </p:pic>
    </p:spTree>
    <p:extLst>
      <p:ext uri="{BB962C8B-B14F-4D97-AF65-F5344CB8AC3E}">
        <p14:creationId xmlns:p14="http://schemas.microsoft.com/office/powerpoint/2010/main" val="2874646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Key advantage of Page Factory is the ability to use </a:t>
            </a:r>
            <a:r>
              <a:rPr lang="en-GB" b="1" dirty="0" err="1" smtClean="0"/>
              <a:t>AjaxElementLocatorFactory</a:t>
            </a:r>
            <a:endParaRPr lang="en-GB" dirty="0" smtClean="0"/>
          </a:p>
          <a:p>
            <a:r>
              <a:rPr lang="en-GB" dirty="0" smtClean="0"/>
              <a:t>Works with lazy loading</a:t>
            </a:r>
          </a:p>
          <a:p>
            <a:endParaRPr lang="en-GB" b="1" dirty="0"/>
          </a:p>
          <a:p>
            <a:r>
              <a:rPr lang="en-GB" b="1" dirty="0" err="1"/>
              <a:t>AjaxElementLocatorFactory</a:t>
            </a:r>
            <a:r>
              <a:rPr lang="en-GB" b="1" dirty="0"/>
              <a:t> factory = new </a:t>
            </a:r>
            <a:r>
              <a:rPr lang="en-GB" b="1" dirty="0" err="1"/>
              <a:t>AjaxElementLocatorFactory</a:t>
            </a:r>
            <a:r>
              <a:rPr lang="en-GB" b="1" dirty="0"/>
              <a:t>(driver,100</a:t>
            </a:r>
            <a:r>
              <a:rPr lang="en-GB" b="1" dirty="0" smtClean="0"/>
              <a:t>);</a:t>
            </a:r>
            <a:endParaRPr lang="en-GB" b="1" dirty="0"/>
          </a:p>
        </p:txBody>
      </p:sp>
      <p:sp>
        <p:nvSpPr>
          <p:cNvPr id="3" name="Title 2"/>
          <p:cNvSpPr>
            <a:spLocks noGrp="1"/>
          </p:cNvSpPr>
          <p:nvPr>
            <p:ph type="title"/>
          </p:nvPr>
        </p:nvSpPr>
        <p:spPr/>
        <p:txBody>
          <a:bodyPr>
            <a:normAutofit fontScale="90000"/>
          </a:bodyPr>
          <a:lstStyle/>
          <a:p>
            <a:r>
              <a:rPr lang="en-GB" dirty="0" smtClean="0"/>
              <a:t>Page Factory - Ajax</a:t>
            </a:r>
            <a:endParaRPr lang="en-GB" dirty="0"/>
          </a:p>
        </p:txBody>
      </p:sp>
    </p:spTree>
    <p:extLst>
      <p:ext uri="{BB962C8B-B14F-4D97-AF65-F5344CB8AC3E}">
        <p14:creationId xmlns:p14="http://schemas.microsoft.com/office/powerpoint/2010/main" val="1319114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User expectations?</a:t>
            </a:r>
          </a:p>
          <a:p>
            <a:r>
              <a:rPr lang="en-GB" dirty="0" smtClean="0"/>
              <a:t>Time allowed?</a:t>
            </a:r>
          </a:p>
          <a:p>
            <a:r>
              <a:rPr lang="en-GB" dirty="0" smtClean="0"/>
              <a:t>Priorities set by PM?</a:t>
            </a:r>
            <a:endParaRPr lang="en-GB" dirty="0"/>
          </a:p>
        </p:txBody>
      </p:sp>
      <p:sp>
        <p:nvSpPr>
          <p:cNvPr id="3" name="Title 2"/>
          <p:cNvSpPr>
            <a:spLocks noGrp="1"/>
          </p:cNvSpPr>
          <p:nvPr>
            <p:ph type="title"/>
          </p:nvPr>
        </p:nvSpPr>
        <p:spPr/>
        <p:txBody>
          <a:bodyPr>
            <a:normAutofit fontScale="90000"/>
          </a:bodyPr>
          <a:lstStyle/>
          <a:p>
            <a:r>
              <a:rPr lang="en-GB" dirty="0" smtClean="0"/>
              <a:t>What should I test?</a:t>
            </a:r>
            <a:endParaRPr lang="en-GB" dirty="0"/>
          </a:p>
        </p:txBody>
      </p:sp>
    </p:spTree>
    <p:extLst>
      <p:ext uri="{BB962C8B-B14F-4D97-AF65-F5344CB8AC3E}">
        <p14:creationId xmlns:p14="http://schemas.microsoft.com/office/powerpoint/2010/main" val="2859933245"/>
      </p:ext>
    </p:extLst>
  </p:cSld>
  <p:clrMapOvr>
    <a:masterClrMapping/>
  </p:clrMapOvr>
</p:sld>
</file>

<file path=ppt/theme/theme1.xml><?xml version="1.0" encoding="utf-8"?>
<a:theme xmlns:a="http://schemas.openxmlformats.org/drawingml/2006/main" name="PPM Courseware Slides">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IK_Slides_2017</Template>
  <TotalTime>15161</TotalTime>
  <Words>1082</Words>
  <Application>Microsoft Office PowerPoint</Application>
  <PresentationFormat>Widescreen</PresentationFormat>
  <Paragraphs>150</Paragraphs>
  <Slides>15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Courier New</vt:lpstr>
      <vt:lpstr>Segoe UI</vt:lpstr>
      <vt:lpstr>Segoe UI Light</vt:lpstr>
      <vt:lpstr>PPM Courseware Slides</vt:lpstr>
      <vt:lpstr>Selenium</vt:lpstr>
      <vt:lpstr>PURPOSE</vt:lpstr>
      <vt:lpstr>Misconceptions</vt:lpstr>
      <vt:lpstr>Design Patterns</vt:lpstr>
      <vt:lpstr>Page Object Model</vt:lpstr>
      <vt:lpstr>Page Object Model – Version 1</vt:lpstr>
      <vt:lpstr>Page Object Model – Version 2 – Page Factory</vt:lpstr>
      <vt:lpstr>Page Factory - Ajax</vt:lpstr>
      <vt:lpstr>What should I test?</vt:lpstr>
      <vt:lpstr>Testing Static Content</vt:lpstr>
      <vt:lpstr>Function Tests</vt:lpstr>
      <vt:lpstr>Testing Dynamic Content</vt:lpstr>
      <vt:lpstr>Locating Ajax Elements</vt:lpstr>
      <vt:lpstr>Wrapping Selenium Calls</vt:lpstr>
      <vt:lpstr>Location Strategies</vt:lpstr>
    </vt:vector>
  </TitlesOfParts>
  <Company>QA Ltd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EE – Service Layer</dc:title>
  <dc:creator>James Thompson</dc:creator>
  <cp:lastModifiedBy>Womack, Elliot</cp:lastModifiedBy>
  <cp:revision>190</cp:revision>
  <dcterms:created xsi:type="dcterms:W3CDTF">2017-01-16T15:28:50Z</dcterms:created>
  <dcterms:modified xsi:type="dcterms:W3CDTF">2017-04-18T11:51:53Z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