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11"/>
  </p:notesMasterIdLst>
  <p:handoutMasterIdLst>
    <p:handoutMasterId r:id="rId12"/>
  </p:handoutMasterIdLst>
  <p:sldIdLst>
    <p:sldId id="256" r:id="rId2"/>
    <p:sldId id="269" r:id="rId3"/>
    <p:sldId id="268" r:id="rId4"/>
    <p:sldId id="338" r:id="rId5"/>
    <p:sldId id="339" r:id="rId6"/>
    <p:sldId id="336" r:id="rId7"/>
    <p:sldId id="340" r:id="rId8"/>
    <p:sldId id="337" r:id="rId9"/>
    <p:sldId id="341" r:id="rId10"/>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521415D9-36F7-43E2-AB2F-B90AF26B5E84}">
      <p14:sectionLst xmlns:p14="http://schemas.microsoft.com/office/powerpoint/2010/main">
        <p14:section name="Intro" id="{3E0F5965-1D2F-42CB-A89B-0059A002DB6A}">
          <p14:sldIdLst>
            <p14:sldId id="256"/>
            <p14:sldId id="269"/>
            <p14:sldId id="268"/>
            <p14:sldId id="338"/>
            <p14:sldId id="339"/>
            <p14:sldId id="336"/>
            <p14:sldId id="340"/>
            <p14:sldId id="337"/>
            <p14:sldId id="34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0C0"/>
    <a:srgbClr val="555454"/>
    <a:srgbClr val="000000"/>
    <a:srgbClr val="B9CDE5"/>
    <a:srgbClr val="00519C"/>
    <a:srgbClr val="004F9F"/>
    <a:srgbClr val="0070C0"/>
    <a:srgbClr val="0070AB"/>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69EA30-D79A-4C2D-A73B-4AF96C61992D}" v="10" dt="2017-01-30T15:28:12.575"/>
  </p1510:revLst>
</p1510:revInfo>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62248" autoAdjust="0"/>
  </p:normalViewPr>
  <p:slideViewPr>
    <p:cSldViewPr snapToGrid="0">
      <p:cViewPr varScale="1">
        <p:scale>
          <a:sx n="49" d="100"/>
          <a:sy n="49" d="100"/>
        </p:scale>
        <p:origin x="1314" y="54"/>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2" d="100"/>
          <a:sy n="82" d="100"/>
        </p:scale>
        <p:origin x="3972" y="90"/>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10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Data-driven_testing" TargetMode="External"/><Relationship Id="rId7" Type="http://schemas.openxmlformats.org/officeDocument/2006/relationships/hyperlink" Target="https://en.wikipedia.org/wiki/Wikipedia:Please_clarify"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Java_Development_Kit" TargetMode="External"/><Relationship Id="rId5" Type="http://schemas.openxmlformats.org/officeDocument/2006/relationships/hyperlink" Target="https://en.wikipedia.org/wiki/BeanShell" TargetMode="External"/><Relationship Id="rId4" Type="http://schemas.openxmlformats.org/officeDocument/2006/relationships/hyperlink" Target="https://en.wikipedia.org/wiki/Apache_Ant"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130103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err="1" smtClean="0"/>
              <a:t>ExtentX</a:t>
            </a:r>
            <a:r>
              <a:rPr lang="en-GB" dirty="0" smtClean="0"/>
              <a:t> is the analysis</a:t>
            </a:r>
            <a:r>
              <a:rPr lang="en-GB" baseline="0" dirty="0" smtClean="0"/>
              <a:t> tool</a:t>
            </a:r>
          </a:p>
          <a:p>
            <a:endParaRPr lang="en-GB" baseline="0" dirty="0" smtClean="0"/>
          </a:p>
          <a:p>
            <a:r>
              <a:rPr lang="en-GB" baseline="0" dirty="0" smtClean="0"/>
              <a:t>Documentation:</a:t>
            </a:r>
          </a:p>
          <a:p>
            <a:r>
              <a:rPr lang="en-GB" dirty="0" smtClean="0"/>
              <a:t>http://extentreports.com/docs/versions/3/java/</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3</a:t>
            </a:fld>
            <a:endParaRPr dirty="0"/>
          </a:p>
        </p:txBody>
      </p:sp>
    </p:spTree>
    <p:extLst>
      <p:ext uri="{BB962C8B-B14F-4D97-AF65-F5344CB8AC3E}">
        <p14:creationId xmlns:p14="http://schemas.microsoft.com/office/powerpoint/2010/main" val="3505931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000" b="1" i="0" kern="1200" spc="-20" baseline="0" dirty="0" smtClean="0">
                <a:solidFill>
                  <a:srgbClr val="555454"/>
                </a:solidFill>
                <a:effectLst/>
                <a:latin typeface="Segoe UI" panose="020B0502040204020203" pitchFamily="34" charset="0"/>
                <a:ea typeface="+mn-ea"/>
                <a:cs typeface="Segoe UI" panose="020B0502040204020203" pitchFamily="34" charset="0"/>
              </a:rPr>
              <a:t>Annotation support</a:t>
            </a:r>
            <a:r>
              <a:rPr lang="en-GB" sz="1000" b="1" i="0" kern="1200" spc="-20" baseline="0" dirty="0" smtClean="0">
                <a:solidFill>
                  <a:srgbClr val="555454"/>
                </a:solidFill>
                <a:effectLst/>
                <a:latin typeface="Segoe UI" panose="020B0502040204020203" pitchFamily="34" charset="0"/>
                <a:ea typeface="+mn-ea"/>
                <a:cs typeface="Segoe UI" panose="020B0502040204020203" pitchFamily="34" charset="0"/>
              </a:rPr>
              <a:t>. (Priorities)</a:t>
            </a:r>
            <a:endParaRPr lang="en-GB" sz="1000" b="1" i="0" kern="1200" spc="-20" baseline="0" dirty="0" smtClean="0">
              <a:solidFill>
                <a:srgbClr val="555454"/>
              </a:solidFill>
              <a:effectLst/>
              <a:latin typeface="Segoe UI" panose="020B0502040204020203" pitchFamily="34" charset="0"/>
              <a:ea typeface="+mn-ea"/>
              <a:cs typeface="Segoe UI" panose="020B0502040204020203" pitchFamily="34" charset="0"/>
            </a:endParaRPr>
          </a:p>
          <a:p>
            <a:r>
              <a:rPr lang="en-GB" sz="1000" b="0" i="0" kern="1200" spc="-20" baseline="0" dirty="0" smtClean="0">
                <a:solidFill>
                  <a:srgbClr val="555454"/>
                </a:solidFill>
                <a:effectLst/>
                <a:latin typeface="Segoe UI" panose="020B0502040204020203" pitchFamily="34" charset="0"/>
                <a:ea typeface="+mn-ea"/>
                <a:cs typeface="Segoe UI" panose="020B0502040204020203" pitchFamily="34" charset="0"/>
              </a:rPr>
              <a:t>Support for parameterized and </a:t>
            </a:r>
            <a:r>
              <a:rPr lang="en-GB" sz="1000" b="0" i="0" u="none" strike="noStrike" kern="1200" spc="-20" baseline="0" dirty="0" smtClean="0">
                <a:solidFill>
                  <a:srgbClr val="555454"/>
                </a:solidFill>
                <a:effectLst/>
                <a:latin typeface="Segoe UI" panose="020B0502040204020203" pitchFamily="34" charset="0"/>
                <a:ea typeface="+mn-ea"/>
                <a:cs typeface="Segoe UI" panose="020B0502040204020203" pitchFamily="34" charset="0"/>
                <a:hlinkClick r:id="rId3" tooltip="Data-driven testing"/>
              </a:rPr>
              <a:t>data-driven testing</a:t>
            </a:r>
            <a:r>
              <a:rPr lang="en-GB" sz="1000" b="0" i="0" kern="1200" spc="-20" baseline="0" dirty="0" smtClean="0">
                <a:solidFill>
                  <a:srgbClr val="555454"/>
                </a:solidFill>
                <a:effectLst/>
                <a:latin typeface="Segoe UI" panose="020B0502040204020203" pitchFamily="34" charset="0"/>
                <a:ea typeface="+mn-ea"/>
                <a:cs typeface="Segoe UI" panose="020B0502040204020203" pitchFamily="34" charset="0"/>
              </a:rPr>
              <a:t> (with @</a:t>
            </a:r>
            <a:r>
              <a:rPr lang="en-GB" sz="1000" b="0" i="0" kern="1200" spc="-20" baseline="0" dirty="0" err="1" smtClean="0">
                <a:solidFill>
                  <a:srgbClr val="555454"/>
                </a:solidFill>
                <a:effectLst/>
                <a:latin typeface="Segoe UI" panose="020B0502040204020203" pitchFamily="34" charset="0"/>
                <a:ea typeface="+mn-ea"/>
                <a:cs typeface="Segoe UI" panose="020B0502040204020203" pitchFamily="34" charset="0"/>
              </a:rPr>
              <a:t>DataProvider</a:t>
            </a:r>
            <a:r>
              <a:rPr lang="en-GB" sz="1000" b="0" i="0" kern="1200" spc="-20" baseline="0" dirty="0" smtClean="0">
                <a:solidFill>
                  <a:srgbClr val="555454"/>
                </a:solidFill>
                <a:effectLst/>
                <a:latin typeface="Segoe UI" panose="020B0502040204020203" pitchFamily="34" charset="0"/>
                <a:ea typeface="+mn-ea"/>
                <a:cs typeface="Segoe UI" panose="020B0502040204020203" pitchFamily="34" charset="0"/>
              </a:rPr>
              <a:t> and/or XML configuration).</a:t>
            </a:r>
          </a:p>
          <a:p>
            <a:r>
              <a:rPr lang="en-GB" sz="1000" b="0" i="0" kern="1200" spc="-20" baseline="0" dirty="0" smtClean="0">
                <a:solidFill>
                  <a:srgbClr val="555454"/>
                </a:solidFill>
                <a:effectLst/>
                <a:latin typeface="Segoe UI" panose="020B0502040204020203" pitchFamily="34" charset="0"/>
                <a:ea typeface="+mn-ea"/>
                <a:cs typeface="Segoe UI" panose="020B0502040204020203" pitchFamily="34" charset="0"/>
              </a:rPr>
              <a:t>Support for multiple instances of the same test class (with @Factory)</a:t>
            </a:r>
          </a:p>
          <a:p>
            <a:r>
              <a:rPr lang="en-GB" sz="1000" b="0" i="0" kern="1200" spc="-20" baseline="0" dirty="0" smtClean="0">
                <a:solidFill>
                  <a:srgbClr val="555454"/>
                </a:solidFill>
                <a:effectLst/>
                <a:latin typeface="Segoe UI" panose="020B0502040204020203" pitchFamily="34" charset="0"/>
                <a:ea typeface="+mn-ea"/>
                <a:cs typeface="Segoe UI" panose="020B0502040204020203" pitchFamily="34" charset="0"/>
              </a:rPr>
              <a:t>Flexible execution model. </a:t>
            </a:r>
            <a:r>
              <a:rPr lang="en-GB" sz="1000" b="0" i="0" kern="1200" spc="-20" baseline="0" dirty="0" err="1" smtClean="0">
                <a:solidFill>
                  <a:srgbClr val="555454"/>
                </a:solidFill>
                <a:effectLst/>
                <a:latin typeface="Segoe UI" panose="020B0502040204020203" pitchFamily="34" charset="0"/>
                <a:ea typeface="+mn-ea"/>
                <a:cs typeface="Segoe UI" panose="020B0502040204020203" pitchFamily="34" charset="0"/>
              </a:rPr>
              <a:t>TestNG</a:t>
            </a:r>
            <a:r>
              <a:rPr lang="en-GB" sz="1000" b="0" i="0" kern="1200" spc="-20" baseline="0" dirty="0" smtClean="0">
                <a:solidFill>
                  <a:srgbClr val="555454"/>
                </a:solidFill>
                <a:effectLst/>
                <a:latin typeface="Segoe UI" panose="020B0502040204020203" pitchFamily="34" charset="0"/>
                <a:ea typeface="+mn-ea"/>
                <a:cs typeface="Segoe UI" panose="020B0502040204020203" pitchFamily="34" charset="0"/>
              </a:rPr>
              <a:t> can be run either by </a:t>
            </a:r>
            <a:r>
              <a:rPr lang="en-GB" sz="1000" b="0" i="0" u="none" strike="noStrike" kern="1200" spc="-20" baseline="0" dirty="0" smtClean="0">
                <a:solidFill>
                  <a:srgbClr val="555454"/>
                </a:solidFill>
                <a:effectLst/>
                <a:latin typeface="Segoe UI" panose="020B0502040204020203" pitchFamily="34" charset="0"/>
                <a:ea typeface="+mn-ea"/>
                <a:cs typeface="Segoe UI" panose="020B0502040204020203" pitchFamily="34" charset="0"/>
                <a:hlinkClick r:id="rId4" tooltip="Apache Ant"/>
              </a:rPr>
              <a:t>Ant</a:t>
            </a:r>
            <a:r>
              <a:rPr lang="en-GB" sz="1000" b="0" i="0" kern="1200" spc="-20" baseline="0" dirty="0" smtClean="0">
                <a:solidFill>
                  <a:srgbClr val="555454"/>
                </a:solidFill>
                <a:effectLst/>
                <a:latin typeface="Segoe UI" panose="020B0502040204020203" pitchFamily="34" charset="0"/>
                <a:ea typeface="+mn-ea"/>
                <a:cs typeface="Segoe UI" panose="020B0502040204020203" pitchFamily="34" charset="0"/>
              </a:rPr>
              <a:t> via build.xml (with or without a test suite defined), or by an IDE plugin with visual results. There isn't a </a:t>
            </a:r>
            <a:r>
              <a:rPr lang="en-GB" sz="1000" b="0" i="0" kern="1200" spc="-20" baseline="0" dirty="0" err="1" smtClean="0">
                <a:solidFill>
                  <a:srgbClr val="555454"/>
                </a:solidFill>
                <a:effectLst/>
                <a:latin typeface="Segoe UI" panose="020B0502040204020203" pitchFamily="34" charset="0"/>
                <a:ea typeface="+mn-ea"/>
                <a:cs typeface="Segoe UI" panose="020B0502040204020203" pitchFamily="34" charset="0"/>
              </a:rPr>
              <a:t>TestSuite</a:t>
            </a:r>
            <a:r>
              <a:rPr lang="en-GB" sz="1000" b="0" i="0" kern="1200" spc="-20" baseline="0" dirty="0" smtClean="0">
                <a:solidFill>
                  <a:srgbClr val="555454"/>
                </a:solidFill>
                <a:effectLst/>
                <a:latin typeface="Segoe UI" panose="020B0502040204020203" pitchFamily="34" charset="0"/>
                <a:ea typeface="+mn-ea"/>
                <a:cs typeface="Segoe UI" panose="020B0502040204020203" pitchFamily="34" charset="0"/>
              </a:rPr>
              <a:t> class, while test suites, groups and tests selected to run are defined and configured by XML files.</a:t>
            </a:r>
          </a:p>
          <a:p>
            <a:r>
              <a:rPr lang="en-GB" sz="1000" b="0" i="0" kern="1200" spc="-20" baseline="0" dirty="0" smtClean="0">
                <a:solidFill>
                  <a:srgbClr val="555454"/>
                </a:solidFill>
                <a:effectLst/>
                <a:latin typeface="Segoe UI" panose="020B0502040204020203" pitchFamily="34" charset="0"/>
                <a:ea typeface="+mn-ea"/>
                <a:cs typeface="Segoe UI" panose="020B0502040204020203" pitchFamily="34" charset="0"/>
              </a:rPr>
              <a:t>Concurrent testing: run tests in arbitrarily big thread pools with various policies available (all methods in their own thread, one thread per test class, etc.), and test whether the code is multithread safe.</a:t>
            </a:r>
          </a:p>
          <a:p>
            <a:r>
              <a:rPr lang="en-GB" sz="1000" b="0" i="0" kern="1200" spc="-20" baseline="0" dirty="0" smtClean="0">
                <a:solidFill>
                  <a:srgbClr val="555454"/>
                </a:solidFill>
                <a:effectLst/>
                <a:latin typeface="Segoe UI" panose="020B0502040204020203" pitchFamily="34" charset="0"/>
                <a:ea typeface="+mn-ea"/>
                <a:cs typeface="Segoe UI" panose="020B0502040204020203" pitchFamily="34" charset="0"/>
              </a:rPr>
              <a:t>Embeds </a:t>
            </a:r>
            <a:r>
              <a:rPr lang="en-GB" sz="1000" b="0" i="0" u="none" strike="noStrike" kern="1200" spc="-20" baseline="0" dirty="0" err="1" smtClean="0">
                <a:solidFill>
                  <a:srgbClr val="555454"/>
                </a:solidFill>
                <a:effectLst/>
                <a:latin typeface="Segoe UI" panose="020B0502040204020203" pitchFamily="34" charset="0"/>
                <a:ea typeface="+mn-ea"/>
                <a:cs typeface="Segoe UI" panose="020B0502040204020203" pitchFamily="34" charset="0"/>
                <a:hlinkClick r:id="rId5" tooltip="BeanShell"/>
              </a:rPr>
              <a:t>BeanShell</a:t>
            </a:r>
            <a:r>
              <a:rPr lang="en-GB" sz="1000" b="0" i="0" kern="1200" spc="-20" baseline="0" dirty="0" smtClean="0">
                <a:solidFill>
                  <a:srgbClr val="555454"/>
                </a:solidFill>
                <a:effectLst/>
                <a:latin typeface="Segoe UI" panose="020B0502040204020203" pitchFamily="34" charset="0"/>
                <a:ea typeface="+mn-ea"/>
                <a:cs typeface="Segoe UI" panose="020B0502040204020203" pitchFamily="34" charset="0"/>
              </a:rPr>
              <a:t> for further flexibility.</a:t>
            </a:r>
          </a:p>
          <a:p>
            <a:r>
              <a:rPr lang="en-GB" sz="1000" b="0" i="0" kern="1200" spc="-20" baseline="0" dirty="0" smtClean="0">
                <a:solidFill>
                  <a:srgbClr val="555454"/>
                </a:solidFill>
                <a:effectLst/>
                <a:latin typeface="Segoe UI" panose="020B0502040204020203" pitchFamily="34" charset="0"/>
                <a:ea typeface="+mn-ea"/>
                <a:cs typeface="Segoe UI" panose="020B0502040204020203" pitchFamily="34" charset="0"/>
              </a:rPr>
              <a:t>Default </a:t>
            </a:r>
            <a:r>
              <a:rPr lang="en-GB" sz="1000" b="0" i="0" u="none" strike="noStrike" kern="1200" spc="-20" baseline="0" dirty="0" smtClean="0">
                <a:solidFill>
                  <a:srgbClr val="555454"/>
                </a:solidFill>
                <a:effectLst/>
                <a:latin typeface="Segoe UI" panose="020B0502040204020203" pitchFamily="34" charset="0"/>
                <a:ea typeface="+mn-ea"/>
                <a:cs typeface="Segoe UI" panose="020B0502040204020203" pitchFamily="34" charset="0"/>
                <a:hlinkClick r:id="rId6" tooltip="Java Development Kit"/>
              </a:rPr>
              <a:t>JDK</a:t>
            </a:r>
            <a:r>
              <a:rPr lang="en-GB" sz="1000" b="0" i="0" kern="1200" spc="-20" baseline="0" dirty="0" smtClean="0">
                <a:solidFill>
                  <a:srgbClr val="555454"/>
                </a:solidFill>
                <a:effectLst/>
                <a:latin typeface="Segoe UI" panose="020B0502040204020203" pitchFamily="34" charset="0"/>
                <a:ea typeface="+mn-ea"/>
                <a:cs typeface="Segoe UI" panose="020B0502040204020203" pitchFamily="34" charset="0"/>
              </a:rPr>
              <a:t> functions for runtime and logging (no dependencies).</a:t>
            </a:r>
          </a:p>
          <a:p>
            <a:r>
              <a:rPr lang="en-GB" sz="1000" b="0" i="0" kern="1200" spc="-20" baseline="0" dirty="0" smtClean="0">
                <a:solidFill>
                  <a:srgbClr val="555454"/>
                </a:solidFill>
                <a:effectLst/>
                <a:latin typeface="Segoe UI" panose="020B0502040204020203" pitchFamily="34" charset="0"/>
                <a:ea typeface="+mn-ea"/>
                <a:cs typeface="Segoe UI" panose="020B0502040204020203" pitchFamily="34" charset="0"/>
              </a:rPr>
              <a:t>Dependent methods for application server testing.</a:t>
            </a:r>
            <a:r>
              <a:rPr lang="en-GB" sz="1000" b="0" i="0" kern="1200" spc="-20" baseline="30000" dirty="0" smtClean="0">
                <a:solidFill>
                  <a:srgbClr val="555454"/>
                </a:solidFill>
                <a:effectLst/>
                <a:latin typeface="Segoe UI" panose="020B0502040204020203" pitchFamily="34" charset="0"/>
                <a:ea typeface="+mn-ea"/>
                <a:cs typeface="Segoe UI" panose="020B0502040204020203" pitchFamily="34" charset="0"/>
              </a:rPr>
              <a:t>[</a:t>
            </a:r>
            <a:r>
              <a:rPr lang="en-GB" sz="1000" b="0" i="1" u="none" strike="noStrike" kern="1200" spc="-20" baseline="30000" dirty="0" smtClean="0">
                <a:solidFill>
                  <a:srgbClr val="555454"/>
                </a:solidFill>
                <a:effectLst/>
                <a:latin typeface="Segoe UI" panose="020B0502040204020203" pitchFamily="34" charset="0"/>
                <a:ea typeface="+mn-ea"/>
                <a:cs typeface="Segoe UI" panose="020B0502040204020203" pitchFamily="34" charset="0"/>
                <a:hlinkClick r:id="rId7" tooltip="Wikipedia:Please clarify"/>
              </a:rPr>
              <a:t>clarification needed</a:t>
            </a:r>
            <a:r>
              <a:rPr lang="en-GB" sz="1000" b="0" i="0" kern="1200" spc="-20" baseline="30000" dirty="0" smtClean="0">
                <a:solidFill>
                  <a:srgbClr val="555454"/>
                </a:solidFill>
                <a:effectLst/>
                <a:latin typeface="Segoe UI" panose="020B0502040204020203" pitchFamily="34" charset="0"/>
                <a:ea typeface="+mn-ea"/>
                <a:cs typeface="Segoe UI" panose="020B0502040204020203" pitchFamily="34" charset="0"/>
              </a:rPr>
              <a:t>]</a:t>
            </a:r>
            <a:endParaRPr lang="en-GB" sz="1000" b="0" i="0" kern="1200" spc="-20" baseline="0" dirty="0" smtClean="0">
              <a:solidFill>
                <a:srgbClr val="555454"/>
              </a:solidFill>
              <a:effectLst/>
              <a:latin typeface="Segoe UI" panose="020B0502040204020203" pitchFamily="34" charset="0"/>
              <a:ea typeface="+mn-ea"/>
              <a:cs typeface="Segoe UI" panose="020B0502040204020203" pitchFamily="34" charset="0"/>
            </a:endParaRPr>
          </a:p>
          <a:p>
            <a:r>
              <a:rPr lang="en-GB" sz="1000" b="0" i="0" kern="1200" spc="-20" baseline="0" dirty="0" smtClean="0">
                <a:solidFill>
                  <a:srgbClr val="555454"/>
                </a:solidFill>
                <a:effectLst/>
                <a:latin typeface="Segoe UI" panose="020B0502040204020203" pitchFamily="34" charset="0"/>
                <a:ea typeface="+mn-ea"/>
                <a:cs typeface="Segoe UI" panose="020B0502040204020203" pitchFamily="34" charset="0"/>
              </a:rPr>
              <a:t>Distributed testing: allows distribution of tests on slave machines.</a:t>
            </a:r>
            <a:endParaRPr lang="en-GB" sz="1000" b="0" i="0" kern="1200" spc="-20" baseline="0" dirty="0">
              <a:solidFill>
                <a:srgbClr val="555454"/>
              </a:solidFill>
              <a:effectLst/>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4</a:t>
            </a:fld>
            <a:endParaRPr dirty="0"/>
          </a:p>
        </p:txBody>
      </p:sp>
    </p:spTree>
    <p:extLst>
      <p:ext uri="{BB962C8B-B14F-4D97-AF65-F5344CB8AC3E}">
        <p14:creationId xmlns:p14="http://schemas.microsoft.com/office/powerpoint/2010/main" val="298438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err="1" smtClean="0"/>
              <a:t>Testng</a:t>
            </a:r>
            <a:r>
              <a:rPr lang="en-GB" dirty="0" smtClean="0"/>
              <a:t> jar should be provided by your trainer.</a:t>
            </a:r>
          </a:p>
          <a:p>
            <a:endParaRPr lang="en-GB" dirty="0" smtClean="0"/>
          </a:p>
          <a:p>
            <a:r>
              <a:rPr lang="en-GB" dirty="0" smtClean="0"/>
              <a:t>If not</a:t>
            </a:r>
            <a:r>
              <a:rPr lang="en-GB" baseline="0" dirty="0" smtClean="0"/>
              <a:t> you can use maven to install it, or find the jar online (look for latest version)</a:t>
            </a:r>
          </a:p>
          <a:p>
            <a:r>
              <a:rPr lang="en-GB" baseline="0" dirty="0" smtClean="0"/>
              <a:t>As well </a:t>
            </a:r>
            <a:r>
              <a:rPr lang="en-GB" baseline="0" dirty="0" smtClean="0"/>
              <a:t>as selenium if it’s not installed already.</a:t>
            </a:r>
          </a:p>
          <a:p>
            <a:r>
              <a:rPr lang="en-GB" baseline="0" dirty="0" smtClean="0"/>
              <a:t>*note* this will only work for browsers you have installed, it can’t run chrome without chrome installed etc.</a:t>
            </a:r>
          </a:p>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5</a:t>
            </a:fld>
            <a:endParaRPr dirty="0"/>
          </a:p>
        </p:txBody>
      </p:sp>
    </p:spTree>
    <p:extLst>
      <p:ext uri="{BB962C8B-B14F-4D97-AF65-F5344CB8AC3E}">
        <p14:creationId xmlns:p14="http://schemas.microsoft.com/office/powerpoint/2010/main" val="1166039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&lt;!-- pom.xml --&gt; </a:t>
            </a:r>
          </a:p>
          <a:p>
            <a:r>
              <a:rPr lang="en-GB" dirty="0" smtClean="0"/>
              <a:t>&lt;dependency&gt; </a:t>
            </a:r>
          </a:p>
          <a:p>
            <a:pPr lvl="1"/>
            <a:r>
              <a:rPr lang="en-GB" dirty="0" smtClean="0"/>
              <a:t>&lt;</a:t>
            </a:r>
            <a:r>
              <a:rPr lang="en-GB" dirty="0" err="1" smtClean="0"/>
              <a:t>groupId</a:t>
            </a:r>
            <a:r>
              <a:rPr lang="en-GB" dirty="0" smtClean="0"/>
              <a:t>&gt;</a:t>
            </a:r>
            <a:r>
              <a:rPr lang="en-GB" dirty="0" err="1" smtClean="0"/>
              <a:t>com.aventstack</a:t>
            </a:r>
            <a:r>
              <a:rPr lang="en-GB" dirty="0" smtClean="0"/>
              <a:t>&lt;/</a:t>
            </a:r>
            <a:r>
              <a:rPr lang="en-GB" dirty="0" err="1" smtClean="0"/>
              <a:t>groupId</a:t>
            </a:r>
            <a:r>
              <a:rPr lang="en-GB" dirty="0" smtClean="0"/>
              <a:t>&gt; </a:t>
            </a:r>
          </a:p>
          <a:p>
            <a:pPr lvl="1"/>
            <a:r>
              <a:rPr lang="en-GB" dirty="0" smtClean="0"/>
              <a:t>&lt;</a:t>
            </a:r>
            <a:r>
              <a:rPr lang="en-GB" dirty="0" err="1" smtClean="0"/>
              <a:t>artifactId</a:t>
            </a:r>
            <a:r>
              <a:rPr lang="en-GB" dirty="0" smtClean="0"/>
              <a:t>&gt;</a:t>
            </a:r>
            <a:r>
              <a:rPr lang="en-GB" dirty="0" err="1" smtClean="0"/>
              <a:t>extentreports</a:t>
            </a:r>
            <a:r>
              <a:rPr lang="en-GB" dirty="0" smtClean="0"/>
              <a:t>&lt;/</a:t>
            </a:r>
            <a:r>
              <a:rPr lang="en-GB" dirty="0" err="1" smtClean="0"/>
              <a:t>artifactId</a:t>
            </a:r>
            <a:r>
              <a:rPr lang="en-GB" dirty="0" smtClean="0"/>
              <a:t>&gt; </a:t>
            </a:r>
          </a:p>
          <a:p>
            <a:pPr lvl="1"/>
            <a:r>
              <a:rPr lang="en-GB" dirty="0" smtClean="0"/>
              <a:t>&lt;version&gt;3.0.3&lt;/version&gt; </a:t>
            </a:r>
          </a:p>
          <a:p>
            <a:r>
              <a:rPr lang="en-GB" dirty="0" smtClean="0"/>
              <a:t>&lt;/dependency&gt;</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6</a:t>
            </a:fld>
            <a:endParaRPr dirty="0"/>
          </a:p>
        </p:txBody>
      </p:sp>
    </p:spTree>
    <p:extLst>
      <p:ext uri="{BB962C8B-B14F-4D97-AF65-F5344CB8AC3E}">
        <p14:creationId xmlns:p14="http://schemas.microsoft.com/office/powerpoint/2010/main" val="1626503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8</a:t>
            </a:fld>
            <a:endParaRPr dirty="0"/>
          </a:p>
        </p:txBody>
      </p:sp>
    </p:spTree>
    <p:extLst>
      <p:ext uri="{BB962C8B-B14F-4D97-AF65-F5344CB8AC3E}">
        <p14:creationId xmlns:p14="http://schemas.microsoft.com/office/powerpoint/2010/main" val="24875198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542" y="5734420"/>
            <a:ext cx="748759" cy="52710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aseline="0">
                <a:latin typeface="+mn-lt"/>
              </a:defRPr>
            </a:lvl2pPr>
            <a:lvl3pPr marL="1143000" indent="-228600">
              <a:spcAft>
                <a:spcPts val="800"/>
              </a:spcAft>
              <a:buClr>
                <a:schemeClr val="tx1"/>
              </a:buClr>
              <a:buFont typeface="Arial" panose="020B0604020202020204" pitchFamily="34" charset="0"/>
              <a:buChar char="•"/>
              <a:defRPr sz="1800" baseline="0">
                <a:latin typeface="+mn-lt"/>
              </a:defRPr>
            </a:lvl3pPr>
            <a:lvl4pPr marL="1600200" indent="-228600">
              <a:spcAft>
                <a:spcPts val="800"/>
              </a:spcAft>
              <a:buClr>
                <a:schemeClr val="tx1"/>
              </a:buClr>
              <a:buFont typeface="Arial" panose="020B0604020202020204" pitchFamily="34" charset="0"/>
              <a:buChar char="•"/>
              <a:defRPr sz="1800" baseline="0">
                <a:latin typeface="+mn-lt"/>
              </a:defRPr>
            </a:lvl4pPr>
            <a:lvl5pPr marL="2057400" indent="-228600">
              <a:spcAft>
                <a:spcPts val="800"/>
              </a:spcAft>
              <a:buClr>
                <a:schemeClr val="tx1"/>
              </a:buClr>
              <a:buFont typeface="Arial" panose="020B0604020202020204" pitchFamily="34" charset="0"/>
              <a:buChar char="•"/>
              <a:defRPr sz="180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Selenium</a:t>
            </a:r>
            <a:br>
              <a:rPr lang="en-GB" dirty="0" smtClean="0"/>
            </a:br>
            <a:r>
              <a:rPr lang="en-GB" dirty="0" smtClean="0"/>
              <a:t>Extent Reports</a:t>
            </a:r>
            <a:endParaRPr lang="en-GB" dirty="0"/>
          </a:p>
        </p:txBody>
      </p:sp>
      <p:sp>
        <p:nvSpPr>
          <p:cNvPr id="3" name="Subtitle 2"/>
          <p:cNvSpPr>
            <a:spLocks noGrp="1"/>
          </p:cNvSpPr>
          <p:nvPr>
            <p:ph type="subTitle" idx="1"/>
          </p:nvPr>
        </p:nvSpPr>
        <p:spPr/>
        <p:txBody>
          <a:bodyPr/>
          <a:lstStyle/>
          <a:p>
            <a:r>
              <a:rPr lang="en-GB" dirty="0"/>
              <a:t>Introduction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25991" r="25991"/>
          <a:stretch>
            <a:fillRect/>
          </a:stretch>
        </p:blipFill>
        <p:spPr>
          <a:xfrm>
            <a:off x="0" y="0"/>
            <a:ext cx="4699322" cy="6858000"/>
          </a:xfrm>
        </p:spPr>
      </p:pic>
      <p:sp>
        <p:nvSpPr>
          <p:cNvPr id="3" name="Content Placeholder 2"/>
          <p:cNvSpPr>
            <a:spLocks noGrp="1"/>
          </p:cNvSpPr>
          <p:nvPr>
            <p:ph sz="quarter" idx="16"/>
          </p:nvPr>
        </p:nvSpPr>
        <p:spPr/>
        <p:txBody>
          <a:bodyPr>
            <a:normAutofit/>
          </a:bodyPr>
          <a:lstStyle/>
          <a:p>
            <a:r>
              <a:rPr lang="en-GB" dirty="0" smtClean="0"/>
              <a:t>To learn ho</a:t>
            </a:r>
            <a:r>
              <a:rPr lang="en-GB" dirty="0" smtClean="0"/>
              <a:t>w to generate Extent Reports</a:t>
            </a:r>
            <a:endParaRPr lang="en-GB" dirty="0"/>
          </a:p>
        </p:txBody>
      </p:sp>
      <p:sp>
        <p:nvSpPr>
          <p:cNvPr id="4" name="Title 3"/>
          <p:cNvSpPr>
            <a:spLocks noGrp="1"/>
          </p:cNvSpPr>
          <p:nvPr>
            <p:ph type="title"/>
          </p:nvPr>
        </p:nvSpPr>
        <p:spPr/>
        <p:txBody>
          <a:bodyPr/>
          <a:lstStyle/>
          <a:p>
            <a:r>
              <a:rPr lang="en-GB" dirty="0" smtClean="0"/>
              <a:t>PURPOSE</a:t>
            </a:r>
            <a:endParaRPr lang="en-GB" dirty="0"/>
          </a:p>
        </p:txBody>
      </p:sp>
    </p:spTree>
    <p:extLst>
      <p:ext uri="{BB962C8B-B14F-4D97-AF65-F5344CB8AC3E}">
        <p14:creationId xmlns:p14="http://schemas.microsoft.com/office/powerpoint/2010/main" val="2492985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Exten</a:t>
            </a:r>
            <a:r>
              <a:rPr lang="en-GB" dirty="0" smtClean="0"/>
              <a:t>t Reports are generated via the </a:t>
            </a:r>
            <a:r>
              <a:rPr lang="en-GB" dirty="0" err="1" smtClean="0"/>
              <a:t>ExtentAPI</a:t>
            </a:r>
            <a:endParaRPr lang="en-GB" dirty="0" smtClean="0"/>
          </a:p>
          <a:p>
            <a:endParaRPr lang="en-GB" dirty="0" smtClean="0"/>
          </a:p>
          <a:p>
            <a:r>
              <a:rPr lang="en-GB" dirty="0" smtClean="0"/>
              <a:t>They have numerous benefits:</a:t>
            </a:r>
          </a:p>
          <a:p>
            <a:pPr lvl="1"/>
            <a:r>
              <a:rPr lang="en-GB" dirty="0" smtClean="0"/>
              <a:t>Interactive Reports</a:t>
            </a:r>
          </a:p>
          <a:p>
            <a:pPr lvl="1"/>
            <a:r>
              <a:rPr lang="en-GB" dirty="0" smtClean="0"/>
              <a:t>Real-Time Reports</a:t>
            </a:r>
          </a:p>
          <a:p>
            <a:pPr lvl="1"/>
            <a:r>
              <a:rPr lang="en-GB" dirty="0" smtClean="0"/>
              <a:t>Email Reports</a:t>
            </a:r>
          </a:p>
          <a:p>
            <a:pPr lvl="1"/>
            <a:r>
              <a:rPr lang="en-GB" dirty="0" smtClean="0"/>
              <a:t>Highly Configurable</a:t>
            </a:r>
            <a:endParaRPr lang="en-GB" dirty="0" smtClean="0"/>
          </a:p>
        </p:txBody>
      </p:sp>
      <p:sp>
        <p:nvSpPr>
          <p:cNvPr id="3" name="Title 2"/>
          <p:cNvSpPr>
            <a:spLocks noGrp="1"/>
          </p:cNvSpPr>
          <p:nvPr>
            <p:ph type="title"/>
          </p:nvPr>
        </p:nvSpPr>
        <p:spPr>
          <a:xfrm>
            <a:off x="414000" y="972406"/>
            <a:ext cx="9126000" cy="626400"/>
          </a:xfrm>
        </p:spPr>
        <p:txBody>
          <a:bodyPr>
            <a:normAutofit fontScale="90000"/>
          </a:bodyPr>
          <a:lstStyle/>
          <a:p>
            <a:r>
              <a:rPr lang="en-GB" dirty="0" smtClean="0"/>
              <a:t>Extent Report – What is it?</a:t>
            </a:r>
            <a:endParaRPr lang="en-GB" dirty="0"/>
          </a:p>
        </p:txBody>
      </p:sp>
    </p:spTree>
    <p:extLst>
      <p:ext uri="{BB962C8B-B14F-4D97-AF65-F5344CB8AC3E}">
        <p14:creationId xmlns:p14="http://schemas.microsoft.com/office/powerpoint/2010/main" val="3482706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err="1" smtClean="0"/>
              <a:t>TestNG</a:t>
            </a:r>
            <a:r>
              <a:rPr lang="en-GB" dirty="0" smtClean="0"/>
              <a:t> is a testing framework inspired by Junit.</a:t>
            </a:r>
          </a:p>
          <a:p>
            <a:r>
              <a:rPr lang="en-GB" dirty="0" smtClean="0"/>
              <a:t>Covers a wider range of test categories such as:</a:t>
            </a:r>
          </a:p>
          <a:p>
            <a:pPr lvl="1"/>
            <a:r>
              <a:rPr lang="en-GB" dirty="0" smtClean="0"/>
              <a:t>Unit</a:t>
            </a:r>
          </a:p>
          <a:p>
            <a:pPr lvl="1"/>
            <a:r>
              <a:rPr lang="en-GB" dirty="0" smtClean="0"/>
              <a:t>Functional</a:t>
            </a:r>
          </a:p>
          <a:p>
            <a:pPr lvl="1"/>
            <a:r>
              <a:rPr lang="en-GB" dirty="0" smtClean="0"/>
              <a:t>End to end</a:t>
            </a:r>
          </a:p>
          <a:p>
            <a:pPr lvl="1"/>
            <a:r>
              <a:rPr lang="en-GB" dirty="0" smtClean="0"/>
              <a:t>Integration</a:t>
            </a:r>
          </a:p>
          <a:p>
            <a:r>
              <a:rPr lang="en-GB" dirty="0" smtClean="0"/>
              <a:t>Overall has a lot more functionality than JUnit.</a:t>
            </a:r>
          </a:p>
          <a:p>
            <a:endParaRPr lang="en-GB" dirty="0" smtClean="0"/>
          </a:p>
          <a:p>
            <a:endParaRPr lang="en-GB" dirty="0" smtClean="0"/>
          </a:p>
        </p:txBody>
      </p:sp>
      <p:sp>
        <p:nvSpPr>
          <p:cNvPr id="3" name="Title 2"/>
          <p:cNvSpPr>
            <a:spLocks noGrp="1"/>
          </p:cNvSpPr>
          <p:nvPr>
            <p:ph type="title"/>
          </p:nvPr>
        </p:nvSpPr>
        <p:spPr/>
        <p:txBody>
          <a:bodyPr>
            <a:normAutofit fontScale="90000"/>
          </a:bodyPr>
          <a:lstStyle/>
          <a:p>
            <a:r>
              <a:rPr lang="en-GB" dirty="0" err="1" smtClean="0"/>
              <a:t>TestNG</a:t>
            </a:r>
            <a:endParaRPr lang="en-GB" dirty="0"/>
          </a:p>
        </p:txBody>
      </p:sp>
    </p:spTree>
    <p:extLst>
      <p:ext uri="{BB962C8B-B14F-4D97-AF65-F5344CB8AC3E}">
        <p14:creationId xmlns:p14="http://schemas.microsoft.com/office/powerpoint/2010/main" val="3142975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Eclipse </a:t>
            </a:r>
            <a:r>
              <a:rPr lang="en-GB" dirty="0" err="1" smtClean="0"/>
              <a:t>MarketPlace</a:t>
            </a:r>
            <a:r>
              <a:rPr lang="en-GB" dirty="0" smtClean="0"/>
              <a:t> (Help-&gt;Marketplace)</a:t>
            </a:r>
          </a:p>
          <a:p>
            <a:endParaRPr lang="en-GB" dirty="0"/>
          </a:p>
          <a:p>
            <a:r>
              <a:rPr lang="en-GB" dirty="0" err="1" smtClean="0"/>
              <a:t>BuildPath</a:t>
            </a:r>
            <a:r>
              <a:rPr lang="en-GB" dirty="0" smtClean="0"/>
              <a:t> -&gt; testng.jar </a:t>
            </a:r>
            <a:endParaRPr lang="en-GB" dirty="0"/>
          </a:p>
        </p:txBody>
      </p:sp>
      <p:sp>
        <p:nvSpPr>
          <p:cNvPr id="3" name="Title 2"/>
          <p:cNvSpPr>
            <a:spLocks noGrp="1"/>
          </p:cNvSpPr>
          <p:nvPr>
            <p:ph type="title"/>
          </p:nvPr>
        </p:nvSpPr>
        <p:spPr/>
        <p:txBody>
          <a:bodyPr>
            <a:normAutofit fontScale="90000"/>
          </a:bodyPr>
          <a:lstStyle/>
          <a:p>
            <a:r>
              <a:rPr lang="en-GB" dirty="0" smtClean="0"/>
              <a:t>Installing </a:t>
            </a:r>
            <a:r>
              <a:rPr lang="en-GB" dirty="0" err="1" smtClean="0"/>
              <a:t>TestNG</a:t>
            </a:r>
            <a:endParaRPr lang="en-GB" dirty="0"/>
          </a:p>
        </p:txBody>
      </p:sp>
      <p:pic>
        <p:nvPicPr>
          <p:cNvPr id="4" name="Picture 3"/>
          <p:cNvPicPr>
            <a:picLocks noChangeAspect="1"/>
          </p:cNvPicPr>
          <p:nvPr/>
        </p:nvPicPr>
        <p:blipFill>
          <a:blip r:embed="rId3"/>
          <a:stretch>
            <a:fillRect/>
          </a:stretch>
        </p:blipFill>
        <p:spPr>
          <a:xfrm>
            <a:off x="6334858" y="1036800"/>
            <a:ext cx="5657850" cy="4944961"/>
          </a:xfrm>
          <a:prstGeom prst="rect">
            <a:avLst/>
          </a:prstGeom>
        </p:spPr>
      </p:pic>
      <p:pic>
        <p:nvPicPr>
          <p:cNvPr id="5" name="Picture 4"/>
          <p:cNvPicPr>
            <a:picLocks noChangeAspect="1"/>
          </p:cNvPicPr>
          <p:nvPr/>
        </p:nvPicPr>
        <p:blipFill>
          <a:blip r:embed="rId4"/>
          <a:stretch>
            <a:fillRect/>
          </a:stretch>
        </p:blipFill>
        <p:spPr>
          <a:xfrm>
            <a:off x="1293934" y="3604931"/>
            <a:ext cx="3401158" cy="2871469"/>
          </a:xfrm>
          <a:prstGeom prst="rect">
            <a:avLst/>
          </a:prstGeom>
        </p:spPr>
      </p:pic>
    </p:spTree>
    <p:extLst>
      <p:ext uri="{BB962C8B-B14F-4D97-AF65-F5344CB8AC3E}">
        <p14:creationId xmlns:p14="http://schemas.microsoft.com/office/powerpoint/2010/main" val="1059035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4430374" cy="4546800"/>
          </a:xfrm>
        </p:spPr>
        <p:txBody>
          <a:bodyPr/>
          <a:lstStyle/>
          <a:p>
            <a:r>
              <a:rPr lang="en-GB" dirty="0" smtClean="0"/>
              <a:t>Add as either a maven dependency or to your </a:t>
            </a:r>
            <a:r>
              <a:rPr lang="en-GB" dirty="0" err="1" smtClean="0"/>
              <a:t>buildpath</a:t>
            </a:r>
            <a:r>
              <a:rPr lang="en-GB" dirty="0" smtClean="0"/>
              <a:t>.</a:t>
            </a:r>
            <a:endParaRPr lang="en-GB" b="1" dirty="0" smtClean="0"/>
          </a:p>
          <a:p>
            <a:r>
              <a:rPr lang="en-GB" dirty="0" smtClean="0"/>
              <a:t>You’ll Need:</a:t>
            </a:r>
          </a:p>
          <a:p>
            <a:pPr lvl="1"/>
            <a:r>
              <a:rPr lang="en-GB" dirty="0" err="1" smtClean="0"/>
              <a:t>ExtentTest</a:t>
            </a:r>
            <a:endParaRPr lang="en-GB" dirty="0" smtClean="0"/>
          </a:p>
          <a:p>
            <a:pPr lvl="1"/>
            <a:r>
              <a:rPr lang="en-GB" dirty="0" err="1" smtClean="0"/>
              <a:t>ExtentReport</a:t>
            </a:r>
            <a:endParaRPr lang="en-GB" dirty="0" smtClean="0"/>
          </a:p>
          <a:p>
            <a:endParaRPr lang="en-GB" dirty="0"/>
          </a:p>
        </p:txBody>
      </p:sp>
      <p:sp>
        <p:nvSpPr>
          <p:cNvPr id="3" name="Title 2"/>
          <p:cNvSpPr>
            <a:spLocks noGrp="1"/>
          </p:cNvSpPr>
          <p:nvPr>
            <p:ph type="title"/>
          </p:nvPr>
        </p:nvSpPr>
        <p:spPr/>
        <p:txBody>
          <a:bodyPr>
            <a:normAutofit fontScale="90000"/>
          </a:bodyPr>
          <a:lstStyle/>
          <a:p>
            <a:r>
              <a:rPr lang="en-GB" dirty="0" smtClean="0"/>
              <a:t>Setting up </a:t>
            </a:r>
            <a:r>
              <a:rPr lang="en-GB" dirty="0" err="1" smtClean="0"/>
              <a:t>ExtentRep</a:t>
            </a:r>
            <a:r>
              <a:rPr lang="en-GB" dirty="0" err="1" smtClean="0"/>
              <a:t>ort</a:t>
            </a:r>
            <a:endParaRPr lang="en-GB" dirty="0"/>
          </a:p>
        </p:txBody>
      </p:sp>
      <p:sp>
        <p:nvSpPr>
          <p:cNvPr id="4" name="Rectangle 3"/>
          <p:cNvSpPr/>
          <p:nvPr/>
        </p:nvSpPr>
        <p:spPr>
          <a:xfrm>
            <a:off x="4766554" y="2030940"/>
            <a:ext cx="7347626" cy="4247317"/>
          </a:xfrm>
          <a:prstGeom prst="rect">
            <a:avLst/>
          </a:prstGeom>
          <a:solidFill>
            <a:schemeClr val="tx1">
              <a:lumMod val="10000"/>
              <a:lumOff val="90000"/>
            </a:schemeClr>
          </a:solidFill>
        </p:spPr>
        <p:txBody>
          <a:bodyPr wrap="square">
            <a:spAutoFit/>
          </a:bodyPr>
          <a:lstStyle/>
          <a:p>
            <a:r>
              <a:rPr lang="en-GB" sz="1800" b="1" dirty="0" smtClean="0">
                <a:solidFill>
                  <a:srgbClr val="3F7F5F"/>
                </a:solidFill>
                <a:latin typeface="Courier New" panose="02070309020205020404" pitchFamily="49" charset="0"/>
              </a:rPr>
              <a:t>// </a:t>
            </a:r>
            <a:r>
              <a:rPr lang="en-GB" sz="1800" b="1" u="sng" dirty="0">
                <a:solidFill>
                  <a:srgbClr val="3F7F5F"/>
                </a:solidFill>
                <a:latin typeface="Courier New" panose="02070309020205020404" pitchFamily="49" charset="0"/>
              </a:rPr>
              <a:t>initialize </a:t>
            </a:r>
            <a:r>
              <a:rPr lang="en-GB" sz="1800" b="1" u="sng" dirty="0" err="1" smtClean="0">
                <a:solidFill>
                  <a:srgbClr val="3F7F5F"/>
                </a:solidFill>
                <a:latin typeface="Courier New" panose="02070309020205020404" pitchFamily="49" charset="0"/>
              </a:rPr>
              <a:t>ExtentReports</a:t>
            </a:r>
            <a:r>
              <a:rPr lang="en-GB" sz="1800" b="1" u="sng" dirty="0" smtClean="0">
                <a:solidFill>
                  <a:srgbClr val="3F7F5F"/>
                </a:solidFill>
                <a:latin typeface="Courier New" panose="02070309020205020404" pitchFamily="49" charset="0"/>
              </a:rPr>
              <a:t> with a file path </a:t>
            </a:r>
            <a:endParaRPr lang="en-GB" sz="1800" b="1" u="sng" dirty="0">
              <a:solidFill>
                <a:srgbClr val="3F7F5F"/>
              </a:solidFill>
              <a:latin typeface="Courier New" panose="02070309020205020404" pitchFamily="49" charset="0"/>
            </a:endParaRPr>
          </a:p>
          <a:p>
            <a:r>
              <a:rPr lang="en-GB" sz="1800" b="1" dirty="0" err="1" smtClean="0">
                <a:solidFill>
                  <a:srgbClr val="000000"/>
                </a:solidFill>
                <a:latin typeface="Courier New" panose="02070309020205020404" pitchFamily="49" charset="0"/>
              </a:rPr>
              <a:t>ExtentReports</a:t>
            </a:r>
            <a:r>
              <a:rPr lang="en-GB" sz="1800" b="1" dirty="0" smtClean="0">
                <a:solidFill>
                  <a:srgbClr val="000000"/>
                </a:solidFill>
                <a:latin typeface="Courier New" panose="02070309020205020404" pitchFamily="49" charset="0"/>
              </a:rPr>
              <a:t> </a:t>
            </a:r>
            <a:r>
              <a:rPr lang="en-GB" sz="1800" b="1" dirty="0">
                <a:solidFill>
                  <a:srgbClr val="6A3E3E"/>
                </a:solidFill>
                <a:latin typeface="Courier New" panose="02070309020205020404" pitchFamily="49" charset="0"/>
              </a:rPr>
              <a:t>extent</a:t>
            </a:r>
            <a:r>
              <a:rPr lang="en-GB" sz="1800" b="1" dirty="0">
                <a:solidFill>
                  <a:srgbClr val="000000"/>
                </a:solidFill>
                <a:latin typeface="Courier New" panose="02070309020205020404" pitchFamily="49" charset="0"/>
              </a:rPr>
              <a:t> = </a:t>
            </a:r>
            <a:r>
              <a:rPr lang="en-GB" sz="1800" b="1" dirty="0">
                <a:solidFill>
                  <a:srgbClr val="7F0055"/>
                </a:solidFill>
                <a:latin typeface="Courier New" panose="02070309020205020404" pitchFamily="49" charset="0"/>
              </a:rPr>
              <a:t>new</a:t>
            </a:r>
            <a:r>
              <a:rPr lang="en-GB" sz="1800" b="1" dirty="0">
                <a:solidFill>
                  <a:srgbClr val="000000"/>
                </a:solidFill>
                <a:latin typeface="Courier New" panose="02070309020205020404" pitchFamily="49" charset="0"/>
              </a:rPr>
              <a:t> </a:t>
            </a:r>
            <a:r>
              <a:rPr lang="en-GB" sz="1800" b="1" dirty="0" err="1" smtClean="0">
                <a:solidFill>
                  <a:srgbClr val="000000"/>
                </a:solidFill>
                <a:latin typeface="Courier New" panose="02070309020205020404" pitchFamily="49" charset="0"/>
              </a:rPr>
              <a:t>ExtentReports</a:t>
            </a:r>
            <a:r>
              <a:rPr lang="en-GB" sz="1800" b="1" dirty="0" smtClean="0">
                <a:solidFill>
                  <a:srgbClr val="000000"/>
                </a:solidFill>
                <a:latin typeface="Courier New" panose="02070309020205020404" pitchFamily="49" charset="0"/>
              </a:rPr>
              <a:t>(</a:t>
            </a:r>
            <a:r>
              <a:rPr lang="en-GB" sz="1800" b="1" dirty="0" err="1" smtClean="0">
                <a:solidFill>
                  <a:srgbClr val="000000"/>
                </a:solidFill>
                <a:latin typeface="Courier New" panose="02070309020205020404" pitchFamily="49" charset="0"/>
              </a:rPr>
              <a:t>filePath</a:t>
            </a:r>
            <a:r>
              <a:rPr lang="en-GB" sz="1800" b="1" dirty="0" smtClean="0">
                <a:solidFill>
                  <a:srgbClr val="000000"/>
                </a:solidFill>
                <a:latin typeface="Courier New" panose="02070309020205020404" pitchFamily="49" charset="0"/>
              </a:rPr>
              <a:t>, </a:t>
            </a:r>
            <a:r>
              <a:rPr lang="en-GB" sz="1800" b="1" dirty="0" err="1" smtClean="0">
                <a:solidFill>
                  <a:srgbClr val="000000"/>
                </a:solidFill>
                <a:latin typeface="Courier New" panose="02070309020205020404" pitchFamily="49" charset="0"/>
              </a:rPr>
              <a:t>replaceExisting</a:t>
            </a:r>
            <a:r>
              <a:rPr lang="en-GB" sz="1800" b="1" dirty="0" smtClean="0">
                <a:solidFill>
                  <a:srgbClr val="000000"/>
                </a:solidFill>
                <a:latin typeface="Courier New" panose="02070309020205020404" pitchFamily="49" charset="0"/>
              </a:rPr>
              <a:t>);</a:t>
            </a:r>
          </a:p>
          <a:p>
            <a:endParaRPr lang="en-GB" sz="1800" b="1" dirty="0" smtClean="0">
              <a:solidFill>
                <a:srgbClr val="000000"/>
              </a:solidFill>
              <a:latin typeface="Courier New" panose="02070309020205020404" pitchFamily="49" charset="0"/>
            </a:endParaRPr>
          </a:p>
          <a:p>
            <a:r>
              <a:rPr lang="en-GB" sz="1800" b="1" dirty="0" smtClean="0">
                <a:solidFill>
                  <a:srgbClr val="3F7F5F"/>
                </a:solidFill>
                <a:highlight>
                  <a:srgbClr val="E8F2FE"/>
                </a:highlight>
                <a:latin typeface="Courier New" panose="02070309020205020404" pitchFamily="49" charset="0"/>
              </a:rPr>
              <a:t>// </a:t>
            </a:r>
            <a:r>
              <a:rPr lang="en-GB" sz="1800" b="1" u="sng" dirty="0" smtClean="0">
                <a:solidFill>
                  <a:srgbClr val="3F7F5F"/>
                </a:solidFill>
                <a:highlight>
                  <a:srgbClr val="E8F2FE"/>
                </a:highlight>
                <a:latin typeface="Courier New" panose="02070309020205020404" pitchFamily="49" charset="0"/>
              </a:rPr>
              <a:t>initialize / start </a:t>
            </a:r>
            <a:r>
              <a:rPr lang="en-GB" sz="1800" b="1" u="sng" dirty="0">
                <a:solidFill>
                  <a:srgbClr val="3F7F5F"/>
                </a:solidFill>
                <a:highlight>
                  <a:srgbClr val="E8F2FE"/>
                </a:highlight>
                <a:latin typeface="Courier New" panose="02070309020205020404" pitchFamily="49" charset="0"/>
              </a:rPr>
              <a:t>the test</a:t>
            </a:r>
            <a:endParaRPr lang="en-GB" sz="1800" b="1" dirty="0">
              <a:solidFill>
                <a:srgbClr val="000000"/>
              </a:solidFill>
              <a:latin typeface="Courier New" panose="02070309020205020404" pitchFamily="49" charset="0"/>
            </a:endParaRPr>
          </a:p>
          <a:p>
            <a:r>
              <a:rPr lang="en-GB" sz="1800" b="1" dirty="0">
                <a:solidFill>
                  <a:srgbClr val="0000C0"/>
                </a:solidFill>
                <a:latin typeface="Courier New" panose="02070309020205020404" pitchFamily="49" charset="0"/>
              </a:rPr>
              <a:t>test</a:t>
            </a:r>
            <a:r>
              <a:rPr lang="en-GB" sz="1800" b="1" dirty="0">
                <a:solidFill>
                  <a:srgbClr val="000000"/>
                </a:solidFill>
                <a:latin typeface="Courier New" panose="02070309020205020404" pitchFamily="49" charset="0"/>
              </a:rPr>
              <a:t> = </a:t>
            </a:r>
            <a:r>
              <a:rPr lang="en-GB" sz="1800" b="1" dirty="0" err="1">
                <a:solidFill>
                  <a:srgbClr val="0000C0"/>
                </a:solidFill>
                <a:latin typeface="Courier New" panose="02070309020205020404" pitchFamily="49" charset="0"/>
              </a:rPr>
              <a:t>report</a:t>
            </a:r>
            <a:r>
              <a:rPr lang="en-GB" sz="1800" b="1" dirty="0" err="1">
                <a:solidFill>
                  <a:srgbClr val="000000"/>
                </a:solidFill>
                <a:latin typeface="Courier New" panose="02070309020205020404" pitchFamily="49" charset="0"/>
              </a:rPr>
              <a:t>.startTest</a:t>
            </a:r>
            <a:r>
              <a:rPr lang="en-GB" sz="1800" b="1" dirty="0">
                <a:solidFill>
                  <a:srgbClr val="000000"/>
                </a:solidFill>
                <a:latin typeface="Courier New" panose="02070309020205020404" pitchFamily="49" charset="0"/>
              </a:rPr>
              <a:t>(</a:t>
            </a:r>
            <a:r>
              <a:rPr lang="en-GB" sz="1800" b="1" dirty="0">
                <a:solidFill>
                  <a:srgbClr val="2A00FF"/>
                </a:solidFill>
                <a:latin typeface="Courier New" panose="02070309020205020404" pitchFamily="49" charset="0"/>
              </a:rPr>
              <a:t>"Verify application Title</a:t>
            </a:r>
            <a:r>
              <a:rPr lang="en-GB" sz="1800" b="1" dirty="0" smtClean="0">
                <a:solidFill>
                  <a:srgbClr val="2A00FF"/>
                </a:solidFill>
                <a:latin typeface="Courier New" panose="02070309020205020404" pitchFamily="49" charset="0"/>
              </a:rPr>
              <a:t>"</a:t>
            </a:r>
            <a:r>
              <a:rPr lang="en-GB" sz="1800" b="1" dirty="0" smtClean="0">
                <a:solidFill>
                  <a:srgbClr val="000000"/>
                </a:solidFill>
                <a:latin typeface="Courier New" panose="02070309020205020404" pitchFamily="49" charset="0"/>
              </a:rPr>
              <a:t>);</a:t>
            </a:r>
          </a:p>
          <a:p>
            <a:endParaRPr lang="en-GB" sz="1800" b="1" dirty="0">
              <a:solidFill>
                <a:srgbClr val="000000"/>
              </a:solidFill>
              <a:latin typeface="Courier New" panose="02070309020205020404" pitchFamily="49" charset="0"/>
            </a:endParaRPr>
          </a:p>
          <a:p>
            <a:r>
              <a:rPr lang="en-GB" sz="1800" b="1" dirty="0">
                <a:solidFill>
                  <a:srgbClr val="3F7F5F"/>
                </a:solidFill>
                <a:latin typeface="Courier New" panose="02070309020205020404" pitchFamily="49" charset="0"/>
              </a:rPr>
              <a:t>// add a note to the test</a:t>
            </a:r>
          </a:p>
          <a:p>
            <a:r>
              <a:rPr lang="en-GB" sz="1800" b="1" dirty="0">
                <a:solidFill>
                  <a:srgbClr val="0000C0"/>
                </a:solidFill>
                <a:latin typeface="Courier New" panose="02070309020205020404" pitchFamily="49" charset="0"/>
              </a:rPr>
              <a:t>test</a:t>
            </a:r>
            <a:r>
              <a:rPr lang="en-GB" sz="1800" b="1" dirty="0">
                <a:solidFill>
                  <a:srgbClr val="000000"/>
                </a:solidFill>
                <a:latin typeface="Courier New" panose="02070309020205020404" pitchFamily="49" charset="0"/>
              </a:rPr>
              <a:t>.log(LogStatus.</a:t>
            </a:r>
            <a:r>
              <a:rPr lang="en-GB" sz="1800" b="1" i="1" dirty="0">
                <a:solidFill>
                  <a:srgbClr val="0000C0"/>
                </a:solidFill>
                <a:latin typeface="Courier New" panose="02070309020205020404" pitchFamily="49" charset="0"/>
              </a:rPr>
              <a:t>INFO</a:t>
            </a:r>
            <a:r>
              <a:rPr lang="en-GB" sz="1800" b="1" i="1" dirty="0">
                <a:solidFill>
                  <a:srgbClr val="000000"/>
                </a:solidFill>
                <a:latin typeface="Courier New" panose="02070309020205020404" pitchFamily="49" charset="0"/>
              </a:rPr>
              <a:t>, </a:t>
            </a:r>
            <a:r>
              <a:rPr lang="en-GB" sz="1800" b="1" i="1" dirty="0">
                <a:solidFill>
                  <a:srgbClr val="2A00FF"/>
                </a:solidFill>
                <a:latin typeface="Courier New" panose="02070309020205020404" pitchFamily="49" charset="0"/>
              </a:rPr>
              <a:t>"Browser started</a:t>
            </a:r>
            <a:r>
              <a:rPr lang="en-GB" sz="1800" b="1" i="1" dirty="0" smtClean="0">
                <a:solidFill>
                  <a:srgbClr val="2A00FF"/>
                </a:solidFill>
                <a:latin typeface="Courier New" panose="02070309020205020404" pitchFamily="49" charset="0"/>
              </a:rPr>
              <a:t>"</a:t>
            </a:r>
            <a:r>
              <a:rPr lang="en-GB" sz="1800" b="1" i="1" dirty="0" smtClean="0">
                <a:solidFill>
                  <a:srgbClr val="000000"/>
                </a:solidFill>
                <a:latin typeface="Courier New" panose="02070309020205020404" pitchFamily="49" charset="0"/>
              </a:rPr>
              <a:t>);</a:t>
            </a:r>
          </a:p>
          <a:p>
            <a:endParaRPr lang="en-GB" sz="1800" b="1" i="1" dirty="0">
              <a:solidFill>
                <a:srgbClr val="000000"/>
              </a:solidFill>
              <a:latin typeface="Courier New" panose="02070309020205020404" pitchFamily="49" charset="0"/>
            </a:endParaRPr>
          </a:p>
          <a:p>
            <a:r>
              <a:rPr lang="en-GB" sz="1800" b="1" dirty="0">
                <a:solidFill>
                  <a:srgbClr val="3F7F5F"/>
                </a:solidFill>
                <a:latin typeface="Courier New" panose="02070309020205020404" pitchFamily="49" charset="0"/>
              </a:rPr>
              <a:t>// report the test as a pass</a:t>
            </a:r>
          </a:p>
          <a:p>
            <a:r>
              <a:rPr lang="en-GB" sz="1800" b="1" dirty="0">
                <a:solidFill>
                  <a:srgbClr val="0000C0"/>
                </a:solidFill>
                <a:latin typeface="Courier New" panose="02070309020205020404" pitchFamily="49" charset="0"/>
              </a:rPr>
              <a:t>test</a:t>
            </a:r>
            <a:r>
              <a:rPr lang="en-GB" sz="1800" b="1" dirty="0">
                <a:solidFill>
                  <a:srgbClr val="000000"/>
                </a:solidFill>
                <a:latin typeface="Courier New" panose="02070309020205020404" pitchFamily="49" charset="0"/>
              </a:rPr>
              <a:t>.</a:t>
            </a:r>
            <a:r>
              <a:rPr lang="en-GB" sz="1800" b="1" dirty="0">
                <a:solidFill>
                  <a:srgbClr val="000000"/>
                </a:solidFill>
                <a:highlight>
                  <a:srgbClr val="D4D4D4"/>
                </a:highlight>
                <a:latin typeface="Courier New" panose="02070309020205020404" pitchFamily="49" charset="0"/>
              </a:rPr>
              <a:t>log(</a:t>
            </a:r>
            <a:r>
              <a:rPr lang="en-GB" sz="1800" b="1" dirty="0" err="1">
                <a:solidFill>
                  <a:srgbClr val="000000"/>
                </a:solidFill>
                <a:highlight>
                  <a:srgbClr val="D4D4D4"/>
                </a:highlight>
                <a:latin typeface="Courier New" panose="02070309020205020404" pitchFamily="49" charset="0"/>
              </a:rPr>
              <a:t>LogStatus.</a:t>
            </a:r>
            <a:r>
              <a:rPr lang="en-GB" sz="1800" b="1" i="1" dirty="0" err="1">
                <a:solidFill>
                  <a:srgbClr val="0000C0"/>
                </a:solidFill>
                <a:highlight>
                  <a:srgbClr val="D4D4D4"/>
                </a:highlight>
                <a:latin typeface="Courier New" panose="02070309020205020404" pitchFamily="49" charset="0"/>
              </a:rPr>
              <a:t>PASS</a:t>
            </a:r>
            <a:r>
              <a:rPr lang="en-GB" sz="1800" b="1" i="1" dirty="0">
                <a:solidFill>
                  <a:srgbClr val="000000"/>
                </a:solidFill>
                <a:highlight>
                  <a:srgbClr val="D4D4D4"/>
                </a:highlight>
                <a:latin typeface="Courier New" panose="02070309020205020404" pitchFamily="49" charset="0"/>
              </a:rPr>
              <a:t>, </a:t>
            </a:r>
            <a:r>
              <a:rPr lang="en-GB" sz="1800" b="1" i="1" dirty="0">
                <a:solidFill>
                  <a:srgbClr val="2A00FF"/>
                </a:solidFill>
                <a:highlight>
                  <a:srgbClr val="D4D4D4"/>
                </a:highlight>
                <a:latin typeface="Courier New" panose="02070309020205020404" pitchFamily="49" charset="0"/>
              </a:rPr>
              <a:t>"verify Title of the page"</a:t>
            </a:r>
            <a:r>
              <a:rPr lang="en-GB" sz="1800" b="1" i="1" dirty="0">
                <a:solidFill>
                  <a:srgbClr val="000000"/>
                </a:solidFill>
                <a:highlight>
                  <a:srgbClr val="D4D4D4"/>
                </a:highlight>
                <a:latin typeface="Courier New" panose="02070309020205020404" pitchFamily="49" charset="0"/>
              </a:rPr>
              <a:t>);</a:t>
            </a:r>
          </a:p>
          <a:p>
            <a:endParaRPr lang="en-GB" sz="1800" b="1" i="1" dirty="0">
              <a:solidFill>
                <a:srgbClr val="000000"/>
              </a:solidFill>
              <a:latin typeface="Courier New" panose="02070309020205020404" pitchFamily="49" charset="0"/>
            </a:endParaRPr>
          </a:p>
          <a:p>
            <a:endParaRPr lang="en-GB" sz="1800" b="1"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3116453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71725" y="2509736"/>
            <a:ext cx="10587458" cy="3721577"/>
          </a:xfrm>
          <a:prstGeom prst="rect">
            <a:avLst/>
          </a:prstGeom>
        </p:spPr>
      </p:pic>
      <p:sp>
        <p:nvSpPr>
          <p:cNvPr id="2" name="Text Placeholder 1"/>
          <p:cNvSpPr>
            <a:spLocks noGrp="1"/>
          </p:cNvSpPr>
          <p:nvPr>
            <p:ph type="body" sz="quarter" idx="15"/>
          </p:nvPr>
        </p:nvSpPr>
        <p:spPr/>
        <p:txBody>
          <a:bodyPr/>
          <a:lstStyle/>
          <a:p>
            <a:endParaRPr lang="en-GB" dirty="0"/>
          </a:p>
        </p:txBody>
      </p:sp>
      <p:sp>
        <p:nvSpPr>
          <p:cNvPr id="3" name="Title 2"/>
          <p:cNvSpPr>
            <a:spLocks noGrp="1"/>
          </p:cNvSpPr>
          <p:nvPr>
            <p:ph type="title"/>
          </p:nvPr>
        </p:nvSpPr>
        <p:spPr/>
        <p:txBody>
          <a:bodyPr>
            <a:normAutofit fontScale="90000"/>
          </a:bodyPr>
          <a:lstStyle/>
          <a:p>
            <a:r>
              <a:rPr lang="en-GB" dirty="0" smtClean="0"/>
              <a:t>Example - Output</a:t>
            </a:r>
            <a:endParaRPr lang="en-GB" dirty="0"/>
          </a:p>
        </p:txBody>
      </p:sp>
    </p:spTree>
    <p:extLst>
      <p:ext uri="{BB962C8B-B14F-4D97-AF65-F5344CB8AC3E}">
        <p14:creationId xmlns:p14="http://schemas.microsoft.com/office/powerpoint/2010/main" val="4114321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https://github.com/womackx/SeleniumExtentReport/blob/master/AppTest.java</a:t>
            </a:r>
            <a:endParaRPr lang="en-GB" dirty="0"/>
          </a:p>
        </p:txBody>
      </p:sp>
      <p:sp>
        <p:nvSpPr>
          <p:cNvPr id="3" name="Title 2"/>
          <p:cNvSpPr>
            <a:spLocks noGrp="1"/>
          </p:cNvSpPr>
          <p:nvPr>
            <p:ph type="title"/>
          </p:nvPr>
        </p:nvSpPr>
        <p:spPr>
          <a:xfrm>
            <a:off x="414000" y="972406"/>
            <a:ext cx="9126000" cy="626400"/>
          </a:xfrm>
        </p:spPr>
        <p:txBody>
          <a:bodyPr>
            <a:normAutofit fontScale="90000"/>
          </a:bodyPr>
          <a:lstStyle/>
          <a:p>
            <a:r>
              <a:rPr lang="en-GB" dirty="0" smtClean="0"/>
              <a:t>Example - </a:t>
            </a:r>
            <a:r>
              <a:rPr lang="en-GB" dirty="0" err="1" smtClean="0"/>
              <a:t>ExtentReports</a:t>
            </a:r>
            <a:endParaRPr lang="en-GB" dirty="0"/>
          </a:p>
        </p:txBody>
      </p:sp>
    </p:spTree>
    <p:extLst>
      <p:ext uri="{BB962C8B-B14F-4D97-AF65-F5344CB8AC3E}">
        <p14:creationId xmlns:p14="http://schemas.microsoft.com/office/powerpoint/2010/main" val="2636087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Install </a:t>
            </a:r>
            <a:r>
              <a:rPr lang="en-GB" dirty="0" err="1" smtClean="0"/>
              <a:t>ExtentAPI</a:t>
            </a:r>
            <a:endParaRPr lang="en-GB" dirty="0" smtClean="0"/>
          </a:p>
          <a:p>
            <a:r>
              <a:rPr lang="en-GB" dirty="0" smtClean="0"/>
              <a:t>Implement </a:t>
            </a:r>
            <a:r>
              <a:rPr lang="en-GB" dirty="0" err="1" smtClean="0"/>
              <a:t>ExtentReports</a:t>
            </a:r>
            <a:r>
              <a:rPr lang="en-GB" dirty="0" smtClean="0"/>
              <a:t> into a previous project.</a:t>
            </a:r>
            <a:endParaRPr lang="en-GB" dirty="0"/>
          </a:p>
        </p:txBody>
      </p:sp>
      <p:sp>
        <p:nvSpPr>
          <p:cNvPr id="3" name="Title 2"/>
          <p:cNvSpPr>
            <a:spLocks noGrp="1"/>
          </p:cNvSpPr>
          <p:nvPr>
            <p:ph type="title"/>
          </p:nvPr>
        </p:nvSpPr>
        <p:spPr/>
        <p:txBody>
          <a:bodyPr>
            <a:normAutofit fontScale="90000"/>
          </a:bodyPr>
          <a:lstStyle/>
          <a:p>
            <a:r>
              <a:rPr lang="en-GB" dirty="0" smtClean="0"/>
              <a:t>Exercise</a:t>
            </a:r>
            <a:endParaRPr lang="en-GB" dirty="0"/>
          </a:p>
        </p:txBody>
      </p:sp>
    </p:spTree>
    <p:extLst>
      <p:ext uri="{BB962C8B-B14F-4D97-AF65-F5344CB8AC3E}">
        <p14:creationId xmlns:p14="http://schemas.microsoft.com/office/powerpoint/2010/main" val="3527371593"/>
      </p:ext>
    </p:extLst>
  </p:cSld>
  <p:clrMapOvr>
    <a:masterClrMapping/>
  </p:clrMapOvr>
</p:sld>
</file>

<file path=ppt/theme/theme1.xml><?xml version="1.0" encoding="utf-8"?>
<a:theme xmlns:a="http://schemas.openxmlformats.org/drawingml/2006/main" name="PPM Courseware Slides">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 id="{0FF5ED07-C465-4523-AB9D-FA287080245B}" vid="{94E2E97D-F037-489C-9712-C2442CCB3707}"/>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IK_Slides_2017</Template>
  <TotalTime>9237</TotalTime>
  <Words>297</Words>
  <Application>Microsoft Office PowerPoint</Application>
  <PresentationFormat>Widescreen</PresentationFormat>
  <Paragraphs>75</Paragraphs>
  <Slides>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Courier New</vt:lpstr>
      <vt:lpstr>Segoe UI</vt:lpstr>
      <vt:lpstr>Segoe UI Light</vt:lpstr>
      <vt:lpstr>PPM Courseware Slides</vt:lpstr>
      <vt:lpstr>Selenium Extent Reports</vt:lpstr>
      <vt:lpstr>PURPOSE</vt:lpstr>
      <vt:lpstr>Extent Report – What is it?</vt:lpstr>
      <vt:lpstr>TestNG</vt:lpstr>
      <vt:lpstr>Installing TestNG</vt:lpstr>
      <vt:lpstr>Setting up ExtentReport</vt:lpstr>
      <vt:lpstr>Example - Output</vt:lpstr>
      <vt:lpstr>Example - ExtentReports</vt:lpstr>
      <vt:lpstr>Exercise</vt:lpstr>
    </vt:vector>
  </TitlesOfParts>
  <Company>QA Ltd</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EE – Service Layer</dc:title>
  <dc:creator>James Thompson</dc:creator>
  <cp:lastModifiedBy>Womack, Elliot</cp:lastModifiedBy>
  <cp:revision>164</cp:revision>
  <dcterms:created xsi:type="dcterms:W3CDTF">2017-01-16T15:28:50Z</dcterms:created>
  <dcterms:modified xsi:type="dcterms:W3CDTF">2017-03-28T13:09:54Z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