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68" r:id="rId4"/>
    <p:sldId id="336" r:id="rId5"/>
    <p:sldId id="337" r:id="rId6"/>
    <p:sldId id="338" r:id="rId7"/>
    <p:sldId id="339" r:id="rId8"/>
    <p:sldId id="340" r:id="rId9"/>
    <p:sldId id="343" r:id="rId10"/>
    <p:sldId id="341" r:id="rId11"/>
    <p:sldId id="342" r:id="rId12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0F5965-1D2F-42CB-A89B-0059A002DB6A}">
          <p14:sldIdLst>
            <p14:sldId id="256"/>
            <p14:sldId id="269"/>
            <p14:sldId id="268"/>
            <p14:sldId id="336"/>
            <p14:sldId id="337"/>
            <p14:sldId id="338"/>
            <p14:sldId id="339"/>
            <p14:sldId id="340"/>
            <p14:sldId id="343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60403" autoAdjust="0"/>
  </p:normalViewPr>
  <p:slideViewPr>
    <p:cSldViewPr snapToGrid="0">
      <p:cViewPr varScale="1">
        <p:scale>
          <a:sx n="48" d="100"/>
          <a:sy n="48" d="100"/>
        </p:scale>
        <p:origin x="135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r>
              <a:rPr lang="en-GB" baseline="0" dirty="0" smtClean="0"/>
              <a:t> can either use a constructor to pass the dataset through or inject it into variables (see commented code)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only need to provide one value, simply don’t wrap it in an array, just provide an array of objects.</a:t>
            </a:r>
          </a:p>
          <a:p>
            <a:endParaRPr lang="en-GB" baseline="0" dirty="0" smtClean="0"/>
          </a:p>
          <a:p>
            <a:r>
              <a:rPr lang="en-GB" dirty="0" smtClean="0"/>
              <a:t>public static Object[] data() {</a:t>
            </a:r>
          </a:p>
          <a:p>
            <a:r>
              <a:rPr lang="en-GB" dirty="0" smtClean="0"/>
              <a:t>    return new Object[] { "first test", "second test" };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31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http://junit.sourceforge.net/javadoc/org/junit/Assert.html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84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0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womackx/TestSuiteExampleJUn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mackx/JUnitCatego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JUnit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OVerview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 err="1"/>
              <a:t>assertTrue</a:t>
            </a:r>
            <a:r>
              <a:rPr lang="en-GB" dirty="0"/>
              <a:t>(“Boolean was False”, Boolean)</a:t>
            </a:r>
          </a:p>
          <a:p>
            <a:r>
              <a:rPr lang="en-GB" b="1" dirty="0" err="1"/>
              <a:t>assertFalse</a:t>
            </a:r>
            <a:r>
              <a:rPr lang="en-GB" dirty="0"/>
              <a:t>(“Boolean was True”, Boolean)</a:t>
            </a:r>
          </a:p>
          <a:p>
            <a:r>
              <a:rPr lang="en-GB" b="1" dirty="0" err="1"/>
              <a:t>assertEquals</a:t>
            </a:r>
            <a:r>
              <a:rPr lang="en-GB" dirty="0"/>
              <a:t>(“Actual was not Expected”, Expected, Actual)</a:t>
            </a:r>
          </a:p>
          <a:p>
            <a:r>
              <a:rPr lang="en-GB" b="1" dirty="0" err="1"/>
              <a:t>assertEquals</a:t>
            </a:r>
            <a:r>
              <a:rPr lang="en-GB" dirty="0"/>
              <a:t>(“Actual was not expected within the Tolerance”, Expected, Actual, Tolerance)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b="1" dirty="0"/>
              <a:t>fail</a:t>
            </a:r>
            <a:r>
              <a:rPr lang="en-GB" dirty="0"/>
              <a:t>(“Method Failed the Test”)</a:t>
            </a:r>
          </a:p>
          <a:p>
            <a:r>
              <a:rPr lang="en-GB" b="1" dirty="0" err="1"/>
              <a:t>assertNull</a:t>
            </a:r>
            <a:r>
              <a:rPr lang="en-GB" dirty="0"/>
              <a:t>(“The object is not Null”, Object)</a:t>
            </a:r>
          </a:p>
          <a:p>
            <a:r>
              <a:rPr lang="en-GB" b="1" dirty="0" err="1"/>
              <a:t>assertNotNull</a:t>
            </a:r>
            <a:r>
              <a:rPr lang="en-GB" dirty="0"/>
              <a:t>(“The object is Null”, Object)</a:t>
            </a:r>
          </a:p>
          <a:p>
            <a:r>
              <a:rPr lang="en-GB" b="1" dirty="0" err="1"/>
              <a:t>assertSame</a:t>
            </a:r>
            <a:r>
              <a:rPr lang="en-GB" dirty="0"/>
              <a:t>(“The objects are not the same”, Expected, Actual)</a:t>
            </a:r>
          </a:p>
          <a:p>
            <a:r>
              <a:rPr lang="en-GB" b="1" dirty="0" err="1"/>
              <a:t>assertNotSame</a:t>
            </a:r>
            <a:r>
              <a:rPr lang="en-GB" dirty="0"/>
              <a:t>(“The objects not the same”, Expected, Actual)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JUnit </a:t>
            </a:r>
            <a:r>
              <a:rPr lang="en-GB" dirty="0"/>
              <a:t>Test Methods</a:t>
            </a:r>
          </a:p>
        </p:txBody>
      </p:sp>
    </p:spTree>
    <p:extLst>
      <p:ext uri="{BB962C8B-B14F-4D97-AF65-F5344CB8AC3E}">
        <p14:creationId xmlns:p14="http://schemas.microsoft.com/office/powerpoint/2010/main" val="36669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quarter" idx="15"/>
          </p:nvPr>
        </p:nvSpPr>
        <p:spPr>
          <a:xfrm>
            <a:off x="414000" y="1362410"/>
            <a:ext cx="5580000" cy="5384203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Author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GB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Author()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}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Author(String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736010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JUnit -  @Test Example</a:t>
            </a:r>
            <a:endParaRPr lang="en-GB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250358" y="1362410"/>
            <a:ext cx="5388763" cy="5384203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fr-FR" sz="1400" b="0" kern="1200" baseline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46400" indent="-2052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§"/>
              <a:defRPr sz="14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Lucida Sans"/>
              </a:defRPr>
            </a:lvl2pPr>
            <a:lvl3pPr marL="640800" indent="-1944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14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Lucida Sans"/>
              </a:defRPr>
            </a:lvl3pPr>
            <a:lvl4pPr marL="846000" marR="0" indent="-1944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sz="14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Lucida Sans"/>
              </a:defRPr>
            </a:lvl4pPr>
            <a:lvl5pPr marL="1195200" indent="-1944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rgbClr val="0A1419"/>
                </a:solidFill>
                <a:latin typeface="+mn-lt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import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ea typeface="Calibri"/>
              </a:rPr>
              <a:t>org.junit.Assert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.*;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import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ea typeface="Calibri"/>
              </a:rPr>
              <a:t>org.junit.Test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;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F7F7F7">
                    <a:lumMod val="25000"/>
                  </a:srgbClr>
                </a:solidFill>
                <a:ea typeface="Calibri"/>
              </a:rPr>
              <a:t> </a:t>
            </a: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class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ea typeface="Calibri"/>
              </a:rPr>
              <a:t>AuthorTest</a:t>
            </a:r>
            <a:r>
              <a:rPr lang="en-GB" sz="1600" b="1" dirty="0" smtClean="0">
                <a:solidFill>
                  <a:srgbClr val="F7F7F7">
                    <a:lumMod val="25000"/>
                  </a:srgbClr>
                </a:solidFill>
                <a:ea typeface="Calibri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{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 </a:t>
            </a:r>
            <a:r>
              <a:rPr lang="en-GB" sz="1600" b="1" dirty="0" smtClean="0">
                <a:solidFill>
                  <a:srgbClr val="646464"/>
                </a:solidFill>
                <a:ea typeface="Calibri"/>
              </a:rPr>
              <a:t>@Test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endParaRPr lang="en-GB" sz="1600" b="1" dirty="0" smtClean="0">
              <a:solidFill>
                <a:srgbClr val="000000"/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ea typeface="Calibri"/>
              </a:rPr>
              <a:t>testAuthor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()</a:t>
            </a:r>
            <a:r>
              <a:rPr lang="en-GB" sz="1600" b="1" dirty="0" smtClean="0">
                <a:solidFill>
                  <a:srgbClr val="F7F7F7">
                    <a:lumMod val="25000"/>
                  </a:srgbClr>
                </a:solidFill>
                <a:ea typeface="Calibri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{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   Author </a:t>
            </a:r>
            <a:r>
              <a:rPr lang="en-GB" sz="1600" b="1" dirty="0" smtClean="0">
                <a:solidFill>
                  <a:srgbClr val="6A3E3E"/>
                </a:solidFill>
                <a:ea typeface="Calibri"/>
              </a:rPr>
              <a:t>testing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= </a:t>
            </a: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new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Author();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   </a:t>
            </a:r>
            <a:r>
              <a:rPr lang="en-GB" sz="1600" b="1" i="1" dirty="0" err="1" smtClean="0">
                <a:solidFill>
                  <a:srgbClr val="000000"/>
                </a:solidFill>
                <a:ea typeface="Calibri"/>
              </a:rPr>
              <a:t>assertNull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(</a:t>
            </a:r>
            <a:r>
              <a:rPr lang="en-GB" sz="1600" b="1" dirty="0" err="1" smtClean="0">
                <a:solidFill>
                  <a:srgbClr val="6A3E3E"/>
                </a:solidFill>
                <a:ea typeface="Calibri"/>
              </a:rPr>
              <a:t>testing</a:t>
            </a:r>
            <a:r>
              <a:rPr lang="en-GB" sz="1600" b="1" dirty="0" err="1" smtClean="0">
                <a:solidFill>
                  <a:srgbClr val="000000"/>
                </a:solidFill>
                <a:ea typeface="Calibri"/>
              </a:rPr>
              <a:t>.getName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());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 }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646464"/>
                </a:solidFill>
                <a:ea typeface="Calibri"/>
              </a:rPr>
              <a:t>  @</a:t>
            </a:r>
            <a:r>
              <a:rPr lang="en-GB" sz="1600" b="1" dirty="0" smtClean="0">
                <a:solidFill>
                  <a:srgbClr val="646464"/>
                </a:solidFill>
                <a:ea typeface="Calibri"/>
              </a:rPr>
              <a:t>Test</a:t>
            </a: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ea typeface="Calibri"/>
              </a:rPr>
              <a:t>testAuthorString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()</a:t>
            </a:r>
            <a:r>
              <a:rPr lang="en-GB" sz="1600" b="1" dirty="0" smtClean="0">
                <a:solidFill>
                  <a:srgbClr val="F7F7F7">
                    <a:lumMod val="25000"/>
                  </a:srgbClr>
                </a:solidFill>
                <a:ea typeface="Calibri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{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   Author </a:t>
            </a:r>
            <a:r>
              <a:rPr lang="en-GB" sz="1600" b="1" dirty="0" smtClean="0">
                <a:solidFill>
                  <a:srgbClr val="6A3E3E"/>
                </a:solidFill>
                <a:ea typeface="Calibri"/>
              </a:rPr>
              <a:t>testing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= </a:t>
            </a: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new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Author(</a:t>
            </a:r>
            <a:r>
              <a:rPr lang="en-GB" sz="1600" b="1" dirty="0" smtClean="0">
                <a:solidFill>
                  <a:srgbClr val="2A00FF"/>
                </a:solidFill>
                <a:ea typeface="Calibri"/>
              </a:rPr>
              <a:t>"a"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);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i="1" dirty="0" smtClean="0">
                <a:solidFill>
                  <a:srgbClr val="000000"/>
                </a:solidFill>
                <a:ea typeface="Calibri"/>
              </a:rPr>
              <a:t>    </a:t>
            </a:r>
            <a:r>
              <a:rPr lang="en-GB" sz="1600" b="1" i="1" dirty="0" err="1" smtClean="0">
                <a:solidFill>
                  <a:srgbClr val="000000"/>
                </a:solidFill>
                <a:ea typeface="Calibri"/>
              </a:rPr>
              <a:t>assertNotNull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(</a:t>
            </a:r>
            <a:r>
              <a:rPr lang="en-GB" sz="1600" b="1" dirty="0" err="1" smtClean="0">
                <a:solidFill>
                  <a:srgbClr val="6A3E3E"/>
                </a:solidFill>
                <a:ea typeface="Calibri"/>
              </a:rPr>
              <a:t>testing</a:t>
            </a:r>
            <a:r>
              <a:rPr lang="en-GB" sz="1600" b="1" dirty="0" err="1" smtClean="0">
                <a:solidFill>
                  <a:srgbClr val="000000"/>
                </a:solidFill>
                <a:ea typeface="Calibri"/>
              </a:rPr>
              <a:t>.getName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());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A1419">
                  <a:lumMod val="90000"/>
                  <a:lumOff val="10000"/>
                </a:srgbClr>
              </a:buClr>
              <a:defRPr/>
            </a:pP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 }</a:t>
            </a:r>
            <a:endParaRPr lang="en-GB" sz="1600" b="1" dirty="0" smtClean="0">
              <a:solidFill>
                <a:srgbClr val="F7F7F7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E3C58">
                  <a:lumMod val="90000"/>
                  <a:lumOff val="10000"/>
                </a:srgbClr>
              </a:buClr>
            </a:pPr>
            <a:r>
              <a:rPr lang="en-GB" sz="1600" b="1" dirty="0">
                <a:solidFill>
                  <a:srgbClr val="646464"/>
                </a:solidFill>
                <a:ea typeface="Calibri"/>
              </a:rPr>
              <a:t>@</a:t>
            </a:r>
            <a:r>
              <a:rPr lang="en-GB" sz="1600" b="1" dirty="0" smtClean="0">
                <a:solidFill>
                  <a:srgbClr val="646464"/>
                </a:solidFill>
                <a:ea typeface="Calibri"/>
              </a:rPr>
              <a:t>Test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</a:p>
          <a:p>
            <a:pPr>
              <a:lnSpc>
                <a:spcPct val="107000"/>
              </a:lnSpc>
              <a:buClr>
                <a:srgbClr val="0E3C58">
                  <a:lumMod val="90000"/>
                  <a:lumOff val="10000"/>
                </a:srgbClr>
              </a:buClr>
            </a:pPr>
            <a:r>
              <a:rPr lang="en-GB" sz="1600" b="1" dirty="0" smtClean="0">
                <a:solidFill>
                  <a:srgbClr val="7F0055"/>
                </a:solidFill>
                <a:ea typeface="Calibri"/>
              </a:rPr>
              <a:t> public</a:t>
            </a:r>
            <a:r>
              <a:rPr lang="en-GB" sz="1600" b="1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>
                <a:solidFill>
                  <a:srgbClr val="7F0055"/>
                </a:solidFill>
                <a:ea typeface="Calibri"/>
              </a:rPr>
              <a:t>void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ea typeface="Calibri"/>
              </a:rPr>
              <a:t>testSetName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()</a:t>
            </a:r>
            <a:r>
              <a:rPr lang="en-GB" sz="1600" b="1" dirty="0">
                <a:solidFill>
                  <a:srgbClr val="DADADA">
                    <a:lumMod val="25000"/>
                  </a:srgbClr>
                </a:solidFill>
                <a:ea typeface="Calibri"/>
              </a:rPr>
              <a:t> 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{</a:t>
            </a:r>
            <a:endParaRPr lang="en-GB" sz="1600" b="1" dirty="0">
              <a:solidFill>
                <a:srgbClr val="DADADA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E3C58">
                  <a:lumMod val="90000"/>
                  <a:lumOff val="10000"/>
                </a:srgbClr>
              </a:buClr>
            </a:pPr>
            <a:r>
              <a:rPr lang="en-GB" sz="1600" b="1" dirty="0">
                <a:solidFill>
                  <a:srgbClr val="000000"/>
                </a:solidFill>
                <a:ea typeface="Calibri"/>
              </a:rPr>
              <a:t>    Author </a:t>
            </a:r>
            <a:r>
              <a:rPr lang="en-GB" sz="1600" b="1" dirty="0">
                <a:solidFill>
                  <a:srgbClr val="6A3E3E"/>
                </a:solidFill>
                <a:ea typeface="Calibri"/>
              </a:rPr>
              <a:t>testing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 = </a:t>
            </a:r>
            <a:r>
              <a:rPr lang="en-GB" sz="1600" b="1" dirty="0">
                <a:solidFill>
                  <a:srgbClr val="7F0055"/>
                </a:solidFill>
                <a:ea typeface="Calibri"/>
              </a:rPr>
              <a:t>new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 Author();</a:t>
            </a:r>
            <a:endParaRPr lang="en-GB" sz="1600" b="1" dirty="0">
              <a:solidFill>
                <a:srgbClr val="DADADA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E3C58">
                  <a:lumMod val="90000"/>
                  <a:lumOff val="10000"/>
                </a:srgbClr>
              </a:buClr>
            </a:pPr>
            <a:r>
              <a:rPr lang="en-GB" sz="1600" b="1" dirty="0">
                <a:solidFill>
                  <a:srgbClr val="000000"/>
                </a:solidFill>
                <a:ea typeface="Calibri"/>
              </a:rPr>
              <a:t>    </a:t>
            </a:r>
            <a:r>
              <a:rPr lang="en-GB" sz="1600" b="1" dirty="0" err="1">
                <a:solidFill>
                  <a:srgbClr val="6A3E3E"/>
                </a:solidFill>
                <a:ea typeface="Calibri"/>
              </a:rPr>
              <a:t>testing</a:t>
            </a:r>
            <a:r>
              <a:rPr lang="en-GB" sz="1600" b="1" dirty="0" err="1">
                <a:solidFill>
                  <a:srgbClr val="000000"/>
                </a:solidFill>
                <a:ea typeface="Calibri"/>
              </a:rPr>
              <a:t>.setName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(</a:t>
            </a:r>
            <a:r>
              <a:rPr lang="en-GB" sz="1600" b="1" dirty="0">
                <a:solidFill>
                  <a:srgbClr val="2A00FF"/>
                </a:solidFill>
                <a:ea typeface="Calibri"/>
              </a:rPr>
              <a:t>"a"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);</a:t>
            </a:r>
            <a:endParaRPr lang="en-GB" sz="1600" b="1" dirty="0">
              <a:solidFill>
                <a:srgbClr val="DADADA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E3C58">
                  <a:lumMod val="90000"/>
                  <a:lumOff val="10000"/>
                </a:srgbClr>
              </a:buClr>
            </a:pPr>
            <a:r>
              <a:rPr lang="en-GB" sz="1600" b="1" dirty="0">
                <a:solidFill>
                  <a:srgbClr val="000000"/>
                </a:solidFill>
                <a:ea typeface="Calibri"/>
              </a:rPr>
              <a:t>    </a:t>
            </a:r>
            <a:r>
              <a:rPr lang="en-GB" sz="1600" b="1" i="1" dirty="0" err="1">
                <a:solidFill>
                  <a:srgbClr val="000000"/>
                </a:solidFill>
                <a:ea typeface="Calibri"/>
              </a:rPr>
              <a:t>assertEquals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(</a:t>
            </a:r>
            <a:r>
              <a:rPr lang="en-GB" sz="1600" b="1" dirty="0">
                <a:solidFill>
                  <a:srgbClr val="2A00FF"/>
                </a:solidFill>
                <a:ea typeface="Calibri"/>
              </a:rPr>
              <a:t>"a"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, </a:t>
            </a:r>
            <a:r>
              <a:rPr lang="en-GB" sz="1600" b="1" dirty="0" err="1">
                <a:solidFill>
                  <a:srgbClr val="6A3E3E"/>
                </a:solidFill>
                <a:ea typeface="Calibri"/>
              </a:rPr>
              <a:t>testing</a:t>
            </a:r>
            <a:r>
              <a:rPr lang="en-GB" sz="1600" b="1" dirty="0" err="1">
                <a:solidFill>
                  <a:srgbClr val="000000"/>
                </a:solidFill>
                <a:ea typeface="Calibri"/>
              </a:rPr>
              <a:t>.getName</a:t>
            </a:r>
            <a:r>
              <a:rPr lang="en-GB" sz="1600" b="1" dirty="0">
                <a:solidFill>
                  <a:srgbClr val="000000"/>
                </a:solidFill>
                <a:ea typeface="Calibri"/>
              </a:rPr>
              <a:t>());</a:t>
            </a:r>
            <a:endParaRPr lang="en-GB" sz="1600" b="1" dirty="0">
              <a:solidFill>
                <a:srgbClr val="DADADA">
                  <a:lumMod val="25000"/>
                </a:srgbClr>
              </a:solidFill>
              <a:ea typeface="Calibri"/>
            </a:endParaRPr>
          </a:p>
          <a:p>
            <a:pPr>
              <a:lnSpc>
                <a:spcPct val="107000"/>
              </a:lnSpc>
              <a:buClr>
                <a:srgbClr val="0E3C58">
                  <a:lumMod val="90000"/>
                  <a:lumOff val="10000"/>
                </a:srgbClr>
              </a:buClr>
            </a:pPr>
            <a:r>
              <a:rPr lang="en-GB" sz="1600" b="1" dirty="0">
                <a:solidFill>
                  <a:srgbClr val="000000"/>
                </a:solidFill>
                <a:ea typeface="Calibri"/>
              </a:rPr>
              <a:t>  }</a:t>
            </a:r>
            <a:endParaRPr lang="en-GB" sz="1600" b="1" dirty="0">
              <a:solidFill>
                <a:srgbClr val="DADADA">
                  <a:lumMod val="25000"/>
                </a:srgb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3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1" r="25991"/>
          <a:stretch>
            <a:fillRect/>
          </a:stretch>
        </p:blipFill>
        <p:spPr>
          <a:xfrm>
            <a:off x="0" y="0"/>
            <a:ext cx="4699322" cy="68580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learn about how to use JUnit, focusing around the annotations that it offers.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98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JUnit normally gets bundled with the Eclipse installer.</a:t>
            </a:r>
          </a:p>
          <a:p>
            <a:r>
              <a:rPr lang="en-GB" dirty="0" smtClean="0"/>
              <a:t>If not, install from either a maven dependency or download the jars themselves.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Setting up JUnit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7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b="1" dirty="0" err="1" smtClean="0"/>
              <a:t>BeforeClass</a:t>
            </a:r>
            <a:r>
              <a:rPr lang="en-GB" dirty="0" smtClean="0"/>
              <a:t> – Executes before any of the tests</a:t>
            </a:r>
          </a:p>
          <a:p>
            <a:r>
              <a:rPr lang="en-GB" dirty="0" smtClean="0"/>
              <a:t>@</a:t>
            </a:r>
            <a:r>
              <a:rPr lang="en-GB" b="1" dirty="0" err="1" smtClean="0"/>
              <a:t>AfterClass</a:t>
            </a:r>
            <a:r>
              <a:rPr lang="en-GB" dirty="0" smtClean="0"/>
              <a:t> – Executes after all of the tests.</a:t>
            </a:r>
          </a:p>
          <a:p>
            <a:r>
              <a:rPr lang="en-GB" dirty="0" smtClean="0"/>
              <a:t>@</a:t>
            </a:r>
            <a:r>
              <a:rPr lang="en-GB" b="1" dirty="0" smtClean="0"/>
              <a:t>Before</a:t>
            </a:r>
            <a:r>
              <a:rPr lang="en-GB" dirty="0" smtClean="0"/>
              <a:t> – Executes before a test</a:t>
            </a:r>
          </a:p>
          <a:p>
            <a:r>
              <a:rPr lang="en-GB" dirty="0" smtClean="0"/>
              <a:t>@</a:t>
            </a:r>
            <a:r>
              <a:rPr lang="en-GB" b="1" dirty="0" smtClean="0"/>
              <a:t>After</a:t>
            </a:r>
            <a:r>
              <a:rPr lang="en-GB" dirty="0" smtClean="0"/>
              <a:t> – Executes after a test</a:t>
            </a:r>
          </a:p>
          <a:p>
            <a:r>
              <a:rPr lang="en-GB" dirty="0" smtClean="0"/>
              <a:t>@</a:t>
            </a:r>
            <a:r>
              <a:rPr lang="en-GB" b="1" dirty="0" smtClean="0"/>
              <a:t>Test</a:t>
            </a:r>
            <a:r>
              <a:rPr lang="en-GB" dirty="0" smtClean="0"/>
              <a:t> – Signifies that the method is a test</a:t>
            </a:r>
          </a:p>
          <a:p>
            <a:r>
              <a:rPr lang="en-GB" dirty="0" smtClean="0"/>
              <a:t>@</a:t>
            </a:r>
            <a:r>
              <a:rPr lang="en-GB" b="1" dirty="0" smtClean="0"/>
              <a:t>Ignore</a:t>
            </a:r>
            <a:r>
              <a:rPr lang="en-GB" dirty="0" smtClean="0"/>
              <a:t> – Signifies to ignore the test.</a:t>
            </a:r>
          </a:p>
          <a:p>
            <a:r>
              <a:rPr lang="en-GB" dirty="0" smtClean="0"/>
              <a:t>@</a:t>
            </a:r>
            <a:r>
              <a:rPr lang="en-GB" b="1" dirty="0" err="1" smtClean="0"/>
              <a:t>Runwith</a:t>
            </a:r>
            <a:r>
              <a:rPr lang="en-GB" dirty="0" smtClean="0"/>
              <a:t> – Signifies Junit to use that class instead of the default Runner class</a:t>
            </a:r>
          </a:p>
          <a:p>
            <a:r>
              <a:rPr lang="en-GB" dirty="0" smtClean="0"/>
              <a:t>@</a:t>
            </a:r>
            <a:r>
              <a:rPr lang="en-GB" b="1" dirty="0" smtClean="0"/>
              <a:t>Parameters</a:t>
            </a:r>
            <a:r>
              <a:rPr lang="en-GB" dirty="0" smtClean="0"/>
              <a:t> – Signifies the parameter dataset to use for the test(s)</a:t>
            </a:r>
          </a:p>
          <a:p>
            <a:r>
              <a:rPr lang="en-GB" dirty="0" smtClean="0"/>
              <a:t>@</a:t>
            </a:r>
            <a:r>
              <a:rPr lang="en-GB" b="1" dirty="0" smtClean="0"/>
              <a:t>Category</a:t>
            </a:r>
            <a:r>
              <a:rPr lang="en-GB" dirty="0" smtClean="0"/>
              <a:t> – Used to add meta data for a test</a:t>
            </a:r>
          </a:p>
          <a:p>
            <a:r>
              <a:rPr lang="en-GB" dirty="0" smtClean="0"/>
              <a:t>@</a:t>
            </a:r>
            <a:r>
              <a:rPr lang="en-GB" b="1" dirty="0" err="1" smtClean="0"/>
              <a:t>IncludeCategory</a:t>
            </a:r>
            <a:r>
              <a:rPr lang="en-GB" dirty="0" smtClean="0"/>
              <a:t> – Used to include tests with specific metadata</a:t>
            </a:r>
          </a:p>
          <a:p>
            <a:r>
              <a:rPr lang="en-GB" dirty="0" smtClean="0"/>
              <a:t>@</a:t>
            </a:r>
            <a:r>
              <a:rPr lang="en-GB" b="1" dirty="0" err="1" smtClean="0"/>
              <a:t>ExcludeCategory</a:t>
            </a:r>
            <a:r>
              <a:rPr lang="en-GB" dirty="0" smtClean="0"/>
              <a:t> – Used to exclude tests with specific metadata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JUnit – 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45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5962737" cy="4546800"/>
          </a:xfrm>
        </p:spPr>
        <p:txBody>
          <a:bodyPr/>
          <a:lstStyle/>
          <a:p>
            <a:r>
              <a:rPr lang="en-GB" dirty="0" smtClean="0"/>
              <a:t>Signifies the method is a test to be run.</a:t>
            </a:r>
          </a:p>
          <a:p>
            <a:endParaRPr lang="en-GB" dirty="0" smtClean="0"/>
          </a:p>
          <a:p>
            <a:r>
              <a:rPr lang="en-GB" dirty="0" smtClean="0"/>
              <a:t>A timeout can be added, forcing it to fail if it doesn’t finish in a certain period.</a:t>
            </a:r>
          </a:p>
          <a:p>
            <a:endParaRPr lang="en-GB" dirty="0" smtClean="0"/>
          </a:p>
          <a:p>
            <a:r>
              <a:rPr lang="en-GB" dirty="0" smtClean="0"/>
              <a:t>Expected Exceptions can be added, allowing the test to pass if a exception is thrown.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@Test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995792" y="1197924"/>
            <a:ext cx="6096000" cy="5355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GB" sz="18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fail</a:t>
            </a:r>
            <a:endParaRPr lang="en-GB" sz="1800" b="1" dirty="0" smtClean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GB" sz="1800" b="1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GB" sz="1800" b="1" dirty="0">
                <a:solidFill>
                  <a:srgbClr val="646464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Test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test1() {</a:t>
            </a:r>
          </a:p>
          <a:p>
            <a:r>
              <a:rPr lang="en-GB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fail(</a:t>
            </a:r>
            <a:r>
              <a:rPr lang="en-GB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"Fail"</a:t>
            </a:r>
            <a:r>
              <a:rPr lang="en-GB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GB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fail</a:t>
            </a:r>
          </a:p>
          <a:p>
            <a:r>
              <a:rPr lang="en-GB" sz="1800" b="1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GB" sz="1800" b="1" dirty="0">
                <a:solidFill>
                  <a:srgbClr val="646464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Test</a:t>
            </a:r>
            <a:r>
              <a:rPr lang="en-GB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(timeout = 1000)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test2() {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GB" sz="1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Thread.</a:t>
            </a:r>
            <a:r>
              <a:rPr lang="en-GB" sz="18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GB" sz="18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(2000);</a:t>
            </a:r>
            <a:endParaRPr lang="en-GB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GB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pass</a:t>
            </a:r>
          </a:p>
          <a:p>
            <a:r>
              <a:rPr lang="en-GB" sz="1800" b="1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GB" sz="1800" b="1" dirty="0">
                <a:solidFill>
                  <a:srgbClr val="646464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Test</a:t>
            </a:r>
            <a:r>
              <a:rPr lang="en-GB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(expected = </a:t>
            </a:r>
            <a:r>
              <a:rPr lang="en-GB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ArithmeticException.</a:t>
            </a:r>
            <a:r>
              <a:rPr lang="en-GB" sz="18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test3() {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ArithmeticException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26360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5773858" cy="4546800"/>
          </a:xfrm>
        </p:spPr>
        <p:txBody>
          <a:bodyPr/>
          <a:lstStyle/>
          <a:p>
            <a:r>
              <a:rPr lang="en-GB" dirty="0"/>
              <a:t>@</a:t>
            </a:r>
            <a:r>
              <a:rPr lang="en-GB" b="1" dirty="0" err="1"/>
              <a:t>BeforeClass</a:t>
            </a:r>
            <a:r>
              <a:rPr lang="en-GB" dirty="0"/>
              <a:t> – Executes before any of the tests</a:t>
            </a:r>
          </a:p>
          <a:p>
            <a:r>
              <a:rPr lang="en-GB" dirty="0"/>
              <a:t>@</a:t>
            </a:r>
            <a:r>
              <a:rPr lang="en-GB" b="1" dirty="0" err="1"/>
              <a:t>AfterClass</a:t>
            </a:r>
            <a:r>
              <a:rPr lang="en-GB" dirty="0"/>
              <a:t> – Executes after all of the tests.</a:t>
            </a:r>
          </a:p>
          <a:p>
            <a:r>
              <a:rPr lang="en-GB" dirty="0"/>
              <a:t>@</a:t>
            </a:r>
            <a:r>
              <a:rPr lang="en-GB" b="1" dirty="0"/>
              <a:t>Before</a:t>
            </a:r>
            <a:r>
              <a:rPr lang="en-GB" dirty="0"/>
              <a:t> – Executes before a test</a:t>
            </a:r>
          </a:p>
          <a:p>
            <a:r>
              <a:rPr lang="en-GB" dirty="0"/>
              <a:t>@</a:t>
            </a:r>
            <a:r>
              <a:rPr lang="en-GB" b="1" dirty="0"/>
              <a:t>After</a:t>
            </a:r>
            <a:r>
              <a:rPr lang="en-GB" dirty="0"/>
              <a:t> – Executes after a test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Order of Execution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704943" y="360884"/>
            <a:ext cx="4831529" cy="60016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@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BeforeClass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method1()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System.out.println(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"Before class"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Before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method2()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System.out.println(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"Before test"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method3()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System.out.println(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"Test 1"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method4()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System.out.println(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"Test 2"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GB" sz="1600" b="1" dirty="0">
                <a:solidFill>
                  <a:srgbClr val="646464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After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method6()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System.out.println(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"After test"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AfterClass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method7()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System.out.println(</a:t>
            </a: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"After class"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n-GB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80" y="3609474"/>
            <a:ext cx="2292678" cy="31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6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3231568" cy="4546800"/>
          </a:xfrm>
        </p:spPr>
        <p:txBody>
          <a:bodyPr/>
          <a:lstStyle/>
          <a:p>
            <a:r>
              <a:rPr lang="en-GB" dirty="0" smtClean="0"/>
              <a:t>Comprised of three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Test Suite 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Test Runner 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Test classes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40005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 Suites</a:t>
            </a:r>
            <a:endParaRPr lang="en-GB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8398697" y="1929600"/>
            <a:ext cx="3231568" cy="454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buFont typeface="+mj-lt"/>
              <a:buAutoNum type="arabicPeriod"/>
            </a:pPr>
            <a:r>
              <a:rPr lang="en-GB" dirty="0" smtClean="0"/>
              <a:t>Test suite class references the test classes.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GB" dirty="0" smtClean="0"/>
              <a:t>Test runner classes runs the tests references from the test suite.</a:t>
            </a:r>
          </a:p>
          <a:p>
            <a:pPr marL="457200" indent="-457200" fontAlgn="auto">
              <a:buFont typeface="+mj-lt"/>
              <a:buAutoNum type="arabicPeriod"/>
            </a:pPr>
            <a:r>
              <a:rPr lang="en-GB" dirty="0" smtClean="0"/>
              <a:t>Test classes contain the tests to be run.</a:t>
            </a: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414000" y="6107068"/>
            <a:ext cx="553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github.com/womackx/TestSuiteExampleJUnit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2" y="1929600"/>
            <a:ext cx="3657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3171411" cy="4546800"/>
          </a:xfrm>
        </p:spPr>
        <p:txBody>
          <a:bodyPr/>
          <a:lstStyle/>
          <a:p>
            <a:r>
              <a:rPr lang="en-GB" dirty="0" smtClean="0"/>
              <a:t>The ability to run a test against a data set.</a:t>
            </a:r>
          </a:p>
          <a:p>
            <a:r>
              <a:rPr lang="en-GB" dirty="0" smtClean="0"/>
              <a:t>Good to find potential bugs in code.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Parameterization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451685" y="351646"/>
            <a:ext cx="7375358" cy="61247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GB" sz="1400" b="1" dirty="0" err="1">
                <a:solidFill>
                  <a:srgbClr val="646464"/>
                </a:solidFill>
                <a:latin typeface="Courier New" panose="02070309020205020404" pitchFamily="49" charset="0"/>
              </a:rPr>
              <a:t>RunWith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Parameterized.</a:t>
            </a:r>
            <a:r>
              <a:rPr lang="en-GB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ExampleTest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GB" sz="1400" b="1" dirty="0"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646464"/>
                </a:solidFill>
                <a:latin typeface="Courier New" panose="02070309020205020404" pitchFamily="49" charset="0"/>
              </a:rPr>
              <a:t>@Parameters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Collection&lt;Object[]&gt; data()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Object[][]{{0, 0}, {1, 1}, {2, 1}, {3, 2},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{4, 3}, {5, 5}, {6, 8}});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GB" sz="1400" b="1" dirty="0"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intPut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intPected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400" b="1" dirty="0"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@Parameter // first data value (0) is default</a:t>
            </a:r>
          </a:p>
          <a:p>
            <a:r>
              <a:rPr lang="en-GB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public /* NOT private */ </a:t>
            </a:r>
            <a:r>
              <a:rPr lang="en-GB" sz="1400" b="1" u="sng" dirty="0">
                <a:solidFill>
                  <a:srgbClr val="3F7F5F"/>
                </a:solidFill>
                <a:latin typeface="Courier New" panose="02070309020205020404" pitchFamily="49" charset="0"/>
              </a:rPr>
              <a:t>int </a:t>
            </a:r>
            <a:r>
              <a:rPr lang="en-GB" sz="1400" b="1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fInput</a:t>
            </a:r>
            <a:r>
              <a:rPr lang="en-GB" sz="1400" b="1" u="sng" dirty="0">
                <a:solidFill>
                  <a:srgbClr val="3F7F5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en-GB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@Parameter(1)</a:t>
            </a:r>
          </a:p>
          <a:p>
            <a:r>
              <a:rPr lang="en-GB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public /* NOT private */ </a:t>
            </a:r>
            <a:r>
              <a:rPr lang="en-GB" sz="1400" b="1" u="sng" dirty="0">
                <a:solidFill>
                  <a:srgbClr val="3F7F5F"/>
                </a:solidFill>
                <a:latin typeface="Courier New" panose="02070309020205020404" pitchFamily="49" charset="0"/>
              </a:rPr>
              <a:t>int </a:t>
            </a:r>
            <a:r>
              <a:rPr lang="en-GB" sz="1400" b="1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fExpected</a:t>
            </a:r>
            <a:r>
              <a:rPr lang="en-GB" sz="1400" b="1" u="sng" dirty="0">
                <a:solidFill>
                  <a:srgbClr val="3F7F5F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400" b="1" dirty="0"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ExampleTest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expected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intPut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intPected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expected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GB" sz="1400" b="1" dirty="0"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test() {</a:t>
            </a:r>
          </a:p>
          <a:p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intPected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Fibonacci.compute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intPut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9182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5489843" cy="4546800"/>
          </a:xfrm>
        </p:spPr>
        <p:txBody>
          <a:bodyPr/>
          <a:lstStyle/>
          <a:p>
            <a:r>
              <a:rPr lang="en-GB" dirty="0" smtClean="0"/>
              <a:t>The ability to add meta data to a test.</a:t>
            </a:r>
          </a:p>
          <a:p>
            <a:r>
              <a:rPr lang="en-GB" dirty="0" smtClean="0"/>
              <a:t>Useful to organise certain tests</a:t>
            </a:r>
          </a:p>
          <a:p>
            <a:pPr lvl="1"/>
            <a:r>
              <a:rPr lang="en-GB" dirty="0" smtClean="0"/>
              <a:t>Unit Tests</a:t>
            </a:r>
          </a:p>
          <a:p>
            <a:pPr lvl="1"/>
            <a:r>
              <a:rPr lang="en-GB" dirty="0" smtClean="0"/>
              <a:t>Integration Tests</a:t>
            </a:r>
          </a:p>
          <a:p>
            <a:pPr lvl="1"/>
            <a:r>
              <a:rPr lang="en-GB" dirty="0" smtClean="0"/>
              <a:t>Slow Tests</a:t>
            </a:r>
          </a:p>
          <a:p>
            <a:pPr lvl="1"/>
            <a:r>
              <a:rPr lang="en-GB" dirty="0" smtClean="0"/>
              <a:t>Fast Tests</a:t>
            </a:r>
          </a:p>
          <a:p>
            <a:pPr lvl="1"/>
            <a:r>
              <a:rPr lang="en-GB" dirty="0" smtClean="0"/>
              <a:t>Unstable Tests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github.com/womackx/JUnitCategories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Categorization</a:t>
            </a:r>
            <a:endParaRPr lang="en-GB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052800" y="1929600"/>
            <a:ext cx="5489843" cy="454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GB" dirty="0" smtClean="0"/>
              <a:t>@</a:t>
            </a:r>
            <a:r>
              <a:rPr lang="en-GB" b="1" dirty="0" smtClean="0"/>
              <a:t>Category</a:t>
            </a:r>
            <a:r>
              <a:rPr lang="en-GB" dirty="0" smtClean="0"/>
              <a:t>(</a:t>
            </a:r>
            <a:r>
              <a:rPr lang="en-GB" dirty="0" err="1" smtClean="0"/>
              <a:t>X.Class</a:t>
            </a:r>
            <a:r>
              <a:rPr lang="en-GB" dirty="0" smtClean="0"/>
              <a:t>)</a:t>
            </a:r>
          </a:p>
          <a:p>
            <a:pPr fontAlgn="auto"/>
            <a:r>
              <a:rPr lang="en-GB" dirty="0" smtClean="0"/>
              <a:t>@</a:t>
            </a:r>
            <a:r>
              <a:rPr lang="en-GB" b="1" dirty="0" err="1" smtClean="0"/>
              <a:t>IncludeCategory</a:t>
            </a:r>
            <a:r>
              <a:rPr lang="en-GB" dirty="0" smtClean="0"/>
              <a:t>(</a:t>
            </a:r>
            <a:r>
              <a:rPr lang="en-GB" dirty="0" err="1" smtClean="0"/>
              <a:t>X.Class</a:t>
            </a:r>
            <a:r>
              <a:rPr lang="en-GB" dirty="0" smtClean="0"/>
              <a:t>)</a:t>
            </a:r>
          </a:p>
          <a:p>
            <a:pPr fontAlgn="auto"/>
            <a:r>
              <a:rPr lang="en-GB" dirty="0" smtClean="0"/>
              <a:t>@</a:t>
            </a:r>
            <a:r>
              <a:rPr lang="en-GB" b="1" dirty="0" err="1" smtClean="0"/>
              <a:t>ExcludeCategory</a:t>
            </a:r>
            <a:r>
              <a:rPr lang="en-GB" dirty="0" smtClean="0"/>
              <a:t>(</a:t>
            </a:r>
            <a:r>
              <a:rPr lang="en-GB" dirty="0" err="1" smtClean="0"/>
              <a:t>X.Class</a:t>
            </a:r>
            <a:r>
              <a:rPr lang="en-GB" dirty="0" smtClean="0"/>
              <a:t>)</a:t>
            </a:r>
          </a:p>
          <a:p>
            <a:pPr fontAlgn="auto"/>
            <a:r>
              <a:rPr lang="en-GB" dirty="0" smtClean="0"/>
              <a:t>@</a:t>
            </a:r>
            <a:r>
              <a:rPr lang="en-GB" b="1" dirty="0" err="1" smtClean="0"/>
              <a:t>SuiteClasses</a:t>
            </a:r>
            <a:r>
              <a:rPr lang="en-GB" dirty="0" smtClean="0"/>
              <a:t>({Test1.Class, Test2.Class})</a:t>
            </a:r>
          </a:p>
          <a:p>
            <a:pPr fontAlgn="auto"/>
            <a:r>
              <a:rPr lang="en-GB" dirty="0" smtClean="0"/>
              <a:t>@</a:t>
            </a:r>
            <a:r>
              <a:rPr lang="en-GB" b="1" dirty="0" err="1" smtClean="0"/>
              <a:t>RunWith</a:t>
            </a:r>
            <a:r>
              <a:rPr lang="en-GB" dirty="0" smtClean="0"/>
              <a:t>(</a:t>
            </a:r>
            <a:r>
              <a:rPr lang="en-GB" dirty="0" err="1" smtClean="0"/>
              <a:t>Categories.Class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443300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11625</TotalTime>
  <Words>871</Words>
  <Application>Microsoft Office PowerPoint</Application>
  <PresentationFormat>Widescreen</PresentationFormat>
  <Paragraphs>185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Segoe UI</vt:lpstr>
      <vt:lpstr>Segoe UI Light</vt:lpstr>
      <vt:lpstr>Wingdings</vt:lpstr>
      <vt:lpstr>PPM Courseware Slides</vt:lpstr>
      <vt:lpstr>JUnit</vt:lpstr>
      <vt:lpstr>PURPOSE</vt:lpstr>
      <vt:lpstr>Setting up JUnit</vt:lpstr>
      <vt:lpstr>JUnit – Annotations</vt:lpstr>
      <vt:lpstr>@Test</vt:lpstr>
      <vt:lpstr>Order of Execution</vt:lpstr>
      <vt:lpstr>Test Suites</vt:lpstr>
      <vt:lpstr>Parameterization</vt:lpstr>
      <vt:lpstr>Categorization</vt:lpstr>
      <vt:lpstr>JUnit Test Methods</vt:lpstr>
      <vt:lpstr>JUnit -  @Test Example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– Service Layer</dc:title>
  <dc:creator>James Thompson</dc:creator>
  <cp:lastModifiedBy>Womack, Elliot</cp:lastModifiedBy>
  <cp:revision>184</cp:revision>
  <dcterms:created xsi:type="dcterms:W3CDTF">2017-01-16T15:28:50Z</dcterms:created>
  <dcterms:modified xsi:type="dcterms:W3CDTF">2017-03-30T09:34:15Z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