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424474-4B06-4464-BB30-32F3492CC196}">
          <p14:sldIdLst>
            <p14:sldId id="256"/>
          </p14:sldIdLst>
        </p14:section>
        <p14:section name="Selenium IDE" id="{44A05C20-2228-4212-924A-8FB71D114B54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elenium Webdriver" id="{CBEFC91E-9108-4BCC-92C4-1D2264814BBC}">
          <p14:sldIdLst>
            <p14:sldId id="265"/>
            <p14:sldId id="266"/>
            <p14:sldId id="267"/>
            <p14:sldId id="269"/>
            <p14:sldId id="270"/>
            <p14:sldId id="271"/>
            <p14:sldId id="268"/>
            <p14:sldId id="272"/>
            <p14:sldId id="273"/>
            <p14:sldId id="274"/>
          </p14:sldIdLst>
        </p14:section>
        <p14:section name="CSS+XPATH" id="{B02BCEF7-D019-4E49-81D9-4AC1AD852B0B}">
          <p14:sldIdLst>
            <p14:sldId id="275"/>
            <p14:sldId id="276"/>
            <p14:sldId id="277"/>
            <p14:sldId id="278"/>
            <p14:sldId id="279"/>
          </p14:sldIdLst>
        </p14:section>
        <p14:section name="Using Webdriver" id="{A06EA40C-ACD2-41A0-9C12-C5A17783B306}">
          <p14:sldIdLst>
            <p14:sldId id="280"/>
            <p14:sldId id="281"/>
            <p14:sldId id="282"/>
          </p14:sldIdLst>
        </p14:section>
        <p14:section name="Setting up Webdriver" id="{A3AF5C42-D0EA-4D36-8CCD-78A10AC35C78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129" autoAdjust="0"/>
  </p:normalViewPr>
  <p:slideViewPr>
    <p:cSldViewPr snapToGrid="0">
      <p:cViewPr varScale="1">
        <p:scale>
          <a:sx n="102" d="100"/>
          <a:sy n="102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E4F8-651F-4E66-9FD1-56C0D872DF73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AD43-1045-41AD-BF78-C7FF9CDEF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3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what they think the three</a:t>
            </a:r>
            <a:r>
              <a:rPr lang="en-GB" baseline="0" dirty="0"/>
              <a:t> things are. Ask what they think each part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AD43-1045-41AD-BF78-C7FF9CDEF8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06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2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5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6600" dirty="0"/>
              <a:t>Testing with Selenium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88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Selenium </a:t>
            </a:r>
            <a:r>
              <a:rPr lang="en-GB" dirty="0" err="1"/>
              <a:t>Webdriver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0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40318" cy="446007"/>
          </a:xfrm>
        </p:spPr>
        <p:txBody>
          <a:bodyPr>
            <a:normAutofit fontScale="90000"/>
          </a:bodyPr>
          <a:lstStyle/>
          <a:p>
            <a:r>
              <a:rPr lang="en-GB" dirty="0"/>
              <a:t>Adding </a:t>
            </a:r>
            <a:r>
              <a:rPr lang="en-GB" dirty="0" err="1"/>
              <a:t>Webdriver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41413" y="1642491"/>
            <a:ext cx="98177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Selenium requires a vast quantity of .jar files to add to your Java Project to work</a:t>
            </a:r>
          </a:p>
          <a:p>
            <a:r>
              <a:rPr lang="en-GB" sz="2000" dirty="0"/>
              <a:t>Project Properties -&gt; Build Path -&gt; Add External Jar -&gt; Add all of the provided jars </a:t>
            </a:r>
          </a:p>
          <a:p>
            <a:endParaRPr lang="en-GB" sz="2000" dirty="0"/>
          </a:p>
          <a:p>
            <a:r>
              <a:rPr lang="en-GB" sz="2000" dirty="0"/>
              <a:t>For each web browser that you want to test you need to do two things.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the appropriate driver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Set the system path to that drivers location</a:t>
            </a:r>
          </a:p>
          <a:p>
            <a:pPr marL="857250" lvl="1" indent="-457200"/>
            <a:r>
              <a:rPr lang="en-GB" sz="2000" dirty="0"/>
              <a:t>Before you instantiate the driver in your code all the following line</a:t>
            </a:r>
          </a:p>
          <a:p>
            <a:pPr marL="857250" lvl="1" indent="-457200"/>
            <a:r>
              <a:rPr lang="en-GB" sz="2000" dirty="0"/>
              <a:t>(Chrome example)</a:t>
            </a:r>
          </a:p>
          <a:p>
            <a:pPr marL="1257300" lvl="2" indent="-457200"/>
            <a:r>
              <a:rPr lang="en-GB" sz="2000" b="1" dirty="0" err="1"/>
              <a:t>System.setProperty</a:t>
            </a:r>
            <a:r>
              <a:rPr lang="en-GB" sz="2000" b="1" dirty="0"/>
              <a:t>("</a:t>
            </a:r>
            <a:r>
              <a:rPr lang="en-GB" sz="2000" b="1" dirty="0" err="1"/>
              <a:t>webdriver.chrome.driver","C</a:t>
            </a:r>
            <a:r>
              <a:rPr lang="en-GB" sz="2000" b="1" dirty="0"/>
              <a:t>:\\</a:t>
            </a:r>
            <a:r>
              <a:rPr lang="en-GB" sz="2000" i="1" dirty="0"/>
              <a:t>filepath</a:t>
            </a:r>
            <a:r>
              <a:rPr lang="en-GB" sz="2000" b="1" dirty="0"/>
              <a:t>\\chromedriver.exe");</a:t>
            </a:r>
          </a:p>
          <a:p>
            <a:pPr marL="857250" lvl="1" indent="-457200"/>
            <a:r>
              <a:rPr lang="en-GB" sz="2000" dirty="0"/>
              <a:t>(</a:t>
            </a:r>
            <a:r>
              <a:rPr lang="en-GB" sz="2000" dirty="0" err="1"/>
              <a:t>FireFox</a:t>
            </a:r>
            <a:r>
              <a:rPr lang="en-GB" sz="2000" dirty="0"/>
              <a:t> example)</a:t>
            </a:r>
          </a:p>
          <a:p>
            <a:pPr marL="1257300" lvl="2" indent="-457200"/>
            <a:r>
              <a:rPr lang="en-GB" sz="2000" b="1" dirty="0" err="1"/>
              <a:t>System.setProperty</a:t>
            </a:r>
            <a:r>
              <a:rPr lang="en-GB" sz="2000" b="1" dirty="0"/>
              <a:t>("</a:t>
            </a:r>
            <a:r>
              <a:rPr lang="en-GB" sz="2000" b="1" dirty="0" err="1"/>
              <a:t>webdriver.gecko.driver</a:t>
            </a:r>
            <a:r>
              <a:rPr lang="en-GB" sz="2000" b="1" dirty="0"/>
              <a:t>", "C</a:t>
            </a:r>
            <a:r>
              <a:rPr lang="en-GB" sz="2000" b="1" i="1" dirty="0"/>
              <a:t>:\\</a:t>
            </a:r>
            <a:r>
              <a:rPr lang="en-GB" sz="2000" i="1" dirty="0"/>
              <a:t>filepath</a:t>
            </a:r>
            <a:r>
              <a:rPr lang="en-GB" sz="2000" b="1" i="1" dirty="0"/>
              <a:t>\\</a:t>
            </a:r>
            <a:r>
              <a:rPr lang="en-GB" sz="2000" b="1" dirty="0"/>
              <a:t>geckodriver.exe");</a:t>
            </a:r>
          </a:p>
          <a:p>
            <a:pPr marL="342900" indent="-457200"/>
            <a:r>
              <a:rPr lang="en-GB" sz="2000" b="1" dirty="0"/>
              <a:t>3. </a:t>
            </a:r>
            <a:r>
              <a:rPr lang="en-GB" sz="2000" dirty="0"/>
              <a:t>You can also store the driver in the root of your project and it will automatically find it without the need to set the property.</a:t>
            </a:r>
          </a:p>
        </p:txBody>
      </p:sp>
    </p:spTree>
    <p:extLst>
      <p:ext uri="{BB962C8B-B14F-4D97-AF65-F5344CB8AC3E}">
        <p14:creationId xmlns:p14="http://schemas.microsoft.com/office/powerpoint/2010/main" val="274518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90444" cy="446007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test with </a:t>
            </a:r>
            <a:r>
              <a:rPr lang="en-GB" dirty="0" err="1"/>
              <a:t>webdriver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392071"/>
            <a:ext cx="560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Selenium test usually is made up of three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2152650"/>
            <a:ext cx="20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 A before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269557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A test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413" y="3276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An after method</a:t>
            </a:r>
          </a:p>
        </p:txBody>
      </p:sp>
    </p:spTree>
    <p:extLst>
      <p:ext uri="{BB962C8B-B14F-4D97-AF65-F5344CB8AC3E}">
        <p14:creationId xmlns:p14="http://schemas.microsoft.com/office/powerpoint/2010/main" val="4459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6228" y="261257"/>
            <a:ext cx="265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@Before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6228" y="1393371"/>
            <a:ext cx="724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Usually called setup() as It is meant to be for creating your </a:t>
            </a:r>
            <a:r>
              <a:rPr lang="en-GB" sz="2000" dirty="0" err="1"/>
              <a:t>webdriver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6228" y="1899621"/>
            <a:ext cx="9731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This is also a good place to put anything else you wish to create that is only used for each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228" y="2402375"/>
            <a:ext cx="513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i.e. setting up a report or logger to track the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6228" y="2905129"/>
            <a:ext cx="879811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/>
              <a:t>You can have multiple @Before methods but it is bad practice to have them, so only ever make one of these methods</a:t>
            </a:r>
          </a:p>
        </p:txBody>
      </p:sp>
    </p:spTree>
    <p:extLst>
      <p:ext uri="{BB962C8B-B14F-4D97-AF65-F5344CB8AC3E}">
        <p14:creationId xmlns:p14="http://schemas.microsoft.com/office/powerpoint/2010/main" val="32149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6228" y="261257"/>
            <a:ext cx="222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@Test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6228" y="1393371"/>
            <a:ext cx="4390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This method is where your test code goes.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6228" y="1882484"/>
            <a:ext cx="895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your test is more complex then a few actions then it may be best to move it into a different class and call it from this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228" y="2679373"/>
            <a:ext cx="5144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final line of this method is usually your assert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6228" y="3168486"/>
            <a:ext cx="5895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There is no limit on how many test methods you can have</a:t>
            </a:r>
          </a:p>
        </p:txBody>
      </p:sp>
    </p:spTree>
    <p:extLst>
      <p:ext uri="{BB962C8B-B14F-4D97-AF65-F5344CB8AC3E}">
        <p14:creationId xmlns:p14="http://schemas.microsoft.com/office/powerpoint/2010/main" val="16516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6228" y="261257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@After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6228" y="1393371"/>
            <a:ext cx="822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Usually called </a:t>
            </a:r>
            <a:r>
              <a:rPr lang="en-GB" sz="2000" dirty="0" err="1"/>
              <a:t>tearDown</a:t>
            </a:r>
            <a:r>
              <a:rPr lang="en-GB" sz="2000" dirty="0"/>
              <a:t>() as you are cleaning up after your code has finished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6228" y="1882484"/>
            <a:ext cx="8955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is where you would quit your </a:t>
            </a:r>
            <a:r>
              <a:rPr lang="en-GB" sz="2000" dirty="0" err="1"/>
              <a:t>webdriver</a:t>
            </a:r>
            <a:r>
              <a:rPr lang="en-GB" sz="2000" dirty="0"/>
              <a:t> to stop processes staying around after your test has finished. i.e. stopping your computer crashing after running tests several times.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228" y="2987150"/>
            <a:ext cx="895531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/>
              <a:t>You can have multiple @After methods but it is bad practice to have them, so only ever make one of these methods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99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3" y="1163143"/>
            <a:ext cx="7804243" cy="4609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0686" y="304800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Basic Example</a:t>
            </a:r>
          </a:p>
        </p:txBody>
      </p:sp>
    </p:spTree>
    <p:extLst>
      <p:ext uri="{BB962C8B-B14F-4D97-AF65-F5344CB8AC3E}">
        <p14:creationId xmlns:p14="http://schemas.microsoft.com/office/powerpoint/2010/main" val="313584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73330" cy="528111"/>
          </a:xfrm>
        </p:spPr>
        <p:txBody>
          <a:bodyPr>
            <a:normAutofit fontScale="90000"/>
          </a:bodyPr>
          <a:lstStyle/>
          <a:p>
            <a:r>
              <a:rPr lang="en-GB" dirty="0"/>
              <a:t>Finding Elements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4" y="1538514"/>
            <a:ext cx="877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you know how to set up a selenium test it is time to look at how you get elements from the page to interact with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2392064"/>
            <a:ext cx="569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find elements with Selenium we use things called selectors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2968615"/>
            <a:ext cx="783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are multiple types of Selectors that all have their pros and cons to using them</a:t>
            </a:r>
          </a:p>
        </p:txBody>
      </p:sp>
    </p:spTree>
    <p:extLst>
      <p:ext uri="{BB962C8B-B14F-4D97-AF65-F5344CB8AC3E}">
        <p14:creationId xmlns:p14="http://schemas.microsoft.com/office/powerpoint/2010/main" val="25922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30376"/>
              </p:ext>
            </p:extLst>
          </p:nvPr>
        </p:nvGraphicFramePr>
        <p:xfrm>
          <a:off x="1221356" y="1524000"/>
          <a:ext cx="9896587" cy="473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004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  <a:r>
                        <a:rPr lang="en-GB" baseline="0" dirty="0"/>
                        <a:t>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04">
                <a:tc>
                  <a:txBody>
                    <a:bodyPr/>
                    <a:lstStyle/>
                    <a:p>
                      <a:r>
                        <a:rPr lang="en-GB" dirty="0"/>
                        <a:t>By.name(String)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 elements based on their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004">
                <a:tc>
                  <a:txBody>
                    <a:bodyPr/>
                    <a:lstStyle/>
                    <a:p>
                      <a:r>
                        <a:rPr lang="en-GB" dirty="0"/>
                        <a:t>By.id(String)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</a:t>
                      </a:r>
                      <a:r>
                        <a:rPr lang="en-GB" baseline="0" dirty="0"/>
                        <a:t> elements based on their 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004">
                <a:tc>
                  <a:txBody>
                    <a:bodyPr/>
                    <a:lstStyle/>
                    <a:p>
                      <a:r>
                        <a:rPr lang="en-GB" dirty="0" err="1"/>
                        <a:t>By.className</a:t>
                      </a:r>
                      <a:r>
                        <a:rPr lang="en-GB" dirty="0"/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Fid elements based on the value of the class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004">
                <a:tc>
                  <a:txBody>
                    <a:bodyPr/>
                    <a:lstStyle/>
                    <a:p>
                      <a:r>
                        <a:rPr lang="en-GB" dirty="0" err="1"/>
                        <a:t>By.linkText</a:t>
                      </a:r>
                      <a:r>
                        <a:rPr lang="en-GB" dirty="0"/>
                        <a:t>(String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 elements based on their </a:t>
                      </a:r>
                      <a:r>
                        <a:rPr lang="en-GB" dirty="0" err="1"/>
                        <a:t>linktext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004">
                <a:tc>
                  <a:txBody>
                    <a:bodyPr/>
                    <a:lstStyle/>
                    <a:p>
                      <a:r>
                        <a:rPr lang="en-GB" dirty="0" err="1"/>
                        <a:t>By.XPath</a:t>
                      </a:r>
                      <a:r>
                        <a:rPr lang="en-GB" dirty="0"/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 elements using </a:t>
                      </a:r>
                      <a:r>
                        <a:rPr lang="en-GB" dirty="0" err="1"/>
                        <a:t>xpath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004">
                <a:tc>
                  <a:txBody>
                    <a:bodyPr/>
                    <a:lstStyle/>
                    <a:p>
                      <a:r>
                        <a:rPr lang="en-GB" dirty="0" err="1"/>
                        <a:t>By.CSSSelector</a:t>
                      </a:r>
                      <a:r>
                        <a:rPr lang="en-GB" dirty="0"/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 elements</a:t>
                      </a:r>
                      <a:r>
                        <a:rPr lang="en-GB" baseline="0" dirty="0"/>
                        <a:t> via their </a:t>
                      </a:r>
                      <a:r>
                        <a:rPr lang="en-GB" baseline="0" dirty="0" err="1"/>
                        <a:t>css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081">
                <a:tc>
                  <a:txBody>
                    <a:bodyPr/>
                    <a:lstStyle/>
                    <a:p>
                      <a:r>
                        <a:rPr lang="en-GB" dirty="0" err="1"/>
                        <a:t>By.partialLinkText</a:t>
                      </a:r>
                      <a:r>
                        <a:rPr lang="en-GB" dirty="0"/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 elements that contain the given link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004">
                <a:tc>
                  <a:txBody>
                    <a:bodyPr/>
                    <a:lstStyle/>
                    <a:p>
                      <a:r>
                        <a:rPr lang="en-GB" dirty="0" err="1"/>
                        <a:t>By.tagName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</a:t>
                      </a:r>
                      <a:r>
                        <a:rPr lang="en-GB" baseline="0" dirty="0"/>
                        <a:t> elements via their tag name.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54629" y="420915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405387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4270" y="1240325"/>
            <a:ext cx="624966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Usually the best Selectors to use would be: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CSS/</a:t>
            </a:r>
            <a:r>
              <a:rPr lang="en-GB" sz="2800" dirty="0" err="1"/>
              <a:t>Xpath</a:t>
            </a:r>
            <a:endParaRPr lang="en-GB" sz="2800" dirty="0"/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Class name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Link Text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Tag name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Partial Link text</a:t>
            </a:r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803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Selenium 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1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and </a:t>
            </a:r>
            <a:r>
              <a:rPr lang="en-GB" dirty="0" err="1"/>
              <a:t>Xpath</a:t>
            </a:r>
            <a:r>
              <a:rPr lang="en-GB" dirty="0"/>
              <a:t> selectors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76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49082" cy="413577"/>
          </a:xfrm>
        </p:spPr>
        <p:txBody>
          <a:bodyPr>
            <a:normAutofit fontScale="90000"/>
          </a:bodyPr>
          <a:lstStyle/>
          <a:p>
            <a:r>
              <a:rPr lang="en-GB" dirty="0"/>
              <a:t>CSS Selectors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258432"/>
            <a:ext cx="62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CSS stands for Cascading style sheets.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1854101"/>
            <a:ext cx="620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are used to give style to html documents and webpages.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2449770"/>
            <a:ext cx="620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They work by finding certain criteria and applying their style to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413" y="3045439"/>
            <a:ext cx="620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use them to do the same thing except for applying style we can find the element we want to manipulate.</a:t>
            </a:r>
          </a:p>
        </p:txBody>
      </p:sp>
    </p:spTree>
    <p:extLst>
      <p:ext uri="{BB962C8B-B14F-4D97-AF65-F5344CB8AC3E}">
        <p14:creationId xmlns:p14="http://schemas.microsoft.com/office/powerpoint/2010/main" val="129935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31387" cy="395470"/>
          </a:xfrm>
        </p:spPr>
        <p:txBody>
          <a:bodyPr>
            <a:normAutofit fontScale="90000"/>
          </a:bodyPr>
          <a:lstStyle/>
          <a:p>
            <a:r>
              <a:rPr lang="en-GB" dirty="0"/>
              <a:t>XPath selectors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0682" y="143556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XPath is used to navigate through elements and attributes in an XML document.</a:t>
            </a:r>
          </a:p>
          <a:p>
            <a:endParaRPr lang="en-GB" sz="2400" dirty="0"/>
          </a:p>
          <a:p>
            <a:r>
              <a:rPr lang="en-GB" sz="2400" dirty="0"/>
              <a:t>Stands for XML Path Language.</a:t>
            </a:r>
          </a:p>
          <a:p>
            <a:endParaRPr lang="en-GB" sz="2400" dirty="0"/>
          </a:p>
          <a:p>
            <a:r>
              <a:rPr lang="en-GB" sz="2400" dirty="0"/>
              <a:t>Utilises ‘path like’ syntax to identify and navigate through nodes in an XML document.</a:t>
            </a:r>
          </a:p>
        </p:txBody>
      </p:sp>
    </p:spTree>
    <p:extLst>
      <p:ext uri="{BB962C8B-B14F-4D97-AF65-F5344CB8AC3E}">
        <p14:creationId xmlns:p14="http://schemas.microsoft.com/office/powerpoint/2010/main" val="222763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12868" cy="513165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</a:t>
            </a:r>
            <a:r>
              <a:rPr lang="en-GB" dirty="0" err="1"/>
              <a:t>css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61940"/>
              </p:ext>
            </p:extLst>
          </p:nvPr>
        </p:nvGraphicFramePr>
        <p:xfrm>
          <a:off x="1387614" y="1233685"/>
          <a:ext cx="8860908" cy="402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Symbol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Meaning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.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Represents that following String is a class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#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Represents the following String is an ID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 &gt;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Represents that the next command is the next child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div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Selects all the divs that are children of the current element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Span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Selects all the Spans that are children of the current element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div:nth-child(n)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Selects every div element that is the nth child of its parent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div:nth-of-type(n)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Selects every div element that is the nth div element of its parent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1228" y="5640309"/>
            <a:ext cx="76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more selectors go to :- 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33661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526587" cy="513596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</a:t>
            </a:r>
            <a:r>
              <a:rPr lang="en-GB" dirty="0" err="1"/>
              <a:t>Xpath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37392"/>
              </p:ext>
            </p:extLst>
          </p:nvPr>
        </p:nvGraphicFramePr>
        <p:xfrm>
          <a:off x="1387614" y="1233685"/>
          <a:ext cx="8860908" cy="458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Symbol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Meaning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nodename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Selects all nodes with the name "</a:t>
                      </a:r>
                      <a:r>
                        <a:rPr lang="en-GB" dirty="0" err="1"/>
                        <a:t>nodename</a:t>
                      </a:r>
                      <a:r>
                        <a:rPr lang="en-GB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from the root node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Selects nodes in the document from the current node that match the selection no matter where they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Selects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//title[@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Selects all the title elements that have a "</a:t>
                      </a:r>
                      <a:r>
                        <a:rPr lang="en-GB" dirty="0" err="1"/>
                        <a:t>lang</a:t>
                      </a:r>
                      <a:r>
                        <a:rPr lang="en-GB" dirty="0"/>
                        <a:t>" attribute with a value of "</a:t>
                      </a:r>
                      <a:r>
                        <a:rPr lang="en-GB" dirty="0" err="1"/>
                        <a:t>en</a:t>
                      </a:r>
                      <a:r>
                        <a:rPr lang="en-GB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/bookstore/book[price&gt;35.00]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Selects all the book elements of the bookstore element that have a price element with a value greater than 35.00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9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Matches any element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49053" y="5920407"/>
            <a:ext cx="603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more selectors look at :- https://www.w3schools.com/xml/xpath_syntax.asp</a:t>
            </a:r>
          </a:p>
        </p:txBody>
      </p:sp>
    </p:spTree>
    <p:extLst>
      <p:ext uri="{BB962C8B-B14F-4D97-AF65-F5344CB8AC3E}">
        <p14:creationId xmlns:p14="http://schemas.microsoft.com/office/powerpoint/2010/main" val="216156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Webdriver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5655" cy="409004"/>
          </a:xfrm>
        </p:spPr>
        <p:txBody>
          <a:bodyPr>
            <a:normAutofit fontScale="90000"/>
          </a:bodyPr>
          <a:lstStyle/>
          <a:p>
            <a:r>
              <a:rPr lang="en-GB" dirty="0"/>
              <a:t>Common Commands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3280"/>
              </p:ext>
            </p:extLst>
          </p:nvPr>
        </p:nvGraphicFramePr>
        <p:xfrm>
          <a:off x="1141412" y="1209860"/>
          <a:ext cx="81280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Webdriver.navigate.to()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will tell</a:t>
                      </a:r>
                      <a:r>
                        <a:rPr lang="en-GB" baseline="0" dirty="0"/>
                        <a:t> Selenium to go to a specific </a:t>
                      </a:r>
                      <a:r>
                        <a:rPr lang="en-GB" baseline="0" dirty="0" err="1"/>
                        <a:t>url</a:t>
                      </a:r>
                      <a:r>
                        <a:rPr lang="en-GB" baseline="0" dirty="0"/>
                        <a:t>. The </a:t>
                      </a:r>
                      <a:r>
                        <a:rPr lang="en-GB" baseline="0" dirty="0" err="1"/>
                        <a:t>url</a:t>
                      </a:r>
                      <a:r>
                        <a:rPr lang="en-GB" baseline="0" dirty="0"/>
                        <a:t> must contain http:// or https://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Webdriver</a:t>
                      </a:r>
                      <a:r>
                        <a:rPr lang="en-GB" baseline="0" dirty="0" err="1"/>
                        <a:t>.findElementBy</a:t>
                      </a:r>
                      <a:r>
                        <a:rPr lang="en-GB" baseline="0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will tell Selenium to find an element from the </a:t>
                      </a:r>
                      <a:r>
                        <a:rPr lang="en-GB" dirty="0" err="1"/>
                        <a:t>dom</a:t>
                      </a:r>
                      <a:r>
                        <a:rPr lang="en-GB" dirty="0"/>
                        <a:t> with a certain selector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Webdriver</a:t>
                      </a:r>
                      <a:r>
                        <a:rPr lang="en-GB" baseline="0" dirty="0" err="1"/>
                        <a:t>.findElementsBy</a:t>
                      </a:r>
                      <a:r>
                        <a:rPr lang="en-GB" baseline="0" dirty="0"/>
                        <a:t>()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It will tell Selenium to find all the elements from the </a:t>
                      </a:r>
                      <a:r>
                        <a:rPr lang="en-GB" dirty="0" err="1"/>
                        <a:t>dom</a:t>
                      </a:r>
                      <a:r>
                        <a:rPr lang="en-GB" dirty="0"/>
                        <a:t> with a certain selector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.click()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will tell Selenium to click the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sendKeys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will</a:t>
                      </a:r>
                      <a:r>
                        <a:rPr lang="en-GB" baseline="0" dirty="0"/>
                        <a:t> tell Selenium to input the string into an element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isDisplayed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will ask Selenium if the element is current visible/displayed on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getAttribute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will ask Selenium</a:t>
                      </a:r>
                      <a:r>
                        <a:rPr lang="en-GB" baseline="0" dirty="0"/>
                        <a:t> to </a:t>
                      </a:r>
                      <a:r>
                        <a:rPr lang="en-GB" baseline="0" dirty="0" err="1"/>
                        <a:t>retrun</a:t>
                      </a:r>
                      <a:r>
                        <a:rPr lang="en-GB" baseline="0" dirty="0"/>
                        <a:t> the attribute of an element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0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16147" cy="53972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Webelements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38684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is a </a:t>
            </a:r>
            <a:r>
              <a:rPr lang="en-GB" sz="2000" dirty="0" err="1"/>
              <a:t>WebElement</a:t>
            </a:r>
            <a:r>
              <a:rPr lang="en-GB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2015550"/>
            <a:ext cx="746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dirty="0" err="1"/>
              <a:t>Webelement</a:t>
            </a:r>
            <a:r>
              <a:rPr lang="en-GB" dirty="0"/>
              <a:t> is an object from the </a:t>
            </a:r>
            <a:r>
              <a:rPr lang="en-GB" dirty="0" err="1"/>
              <a:t>dom</a:t>
            </a:r>
            <a:r>
              <a:rPr lang="en-GB" dirty="0"/>
              <a:t> that has been found by the </a:t>
            </a:r>
            <a:r>
              <a:rPr lang="en-GB" dirty="0" err="1"/>
              <a:t>webdriver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2428816"/>
            <a:ext cx="740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actions that you can make on a webpage are usually to an individual thing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413" y="2842082"/>
            <a:ext cx="838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dirty="0" err="1"/>
              <a:t>Webelement</a:t>
            </a:r>
            <a:r>
              <a:rPr lang="en-GB" dirty="0"/>
              <a:t> represents any one of those things. So actions are made to a </a:t>
            </a:r>
            <a:r>
              <a:rPr lang="en-GB" dirty="0" err="1"/>
              <a:t>Webelement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9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40814" cy="474991"/>
          </a:xfrm>
        </p:spPr>
        <p:txBody>
          <a:bodyPr>
            <a:normAutofit fontScale="90000"/>
          </a:bodyPr>
          <a:lstStyle/>
          <a:p>
            <a:r>
              <a:rPr lang="en-GB" dirty="0"/>
              <a:t>Setting up </a:t>
            </a:r>
            <a:r>
              <a:rPr lang="en-GB" dirty="0" err="1"/>
              <a:t>Webdriver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24871" y="3073137"/>
            <a:ext cx="2073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174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8712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Selenium IDE?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3" y="1317978"/>
            <a:ext cx="7170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Selenium IDE is a plugin for Firefox that allows you to record your actions and replay them.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2060391"/>
            <a:ext cx="824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 is mainly used for short actions that are repeatable and were the data stays the same.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2525805"/>
            <a:ext cx="6535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Intended to be a rapid Prototyping tool, for advanced tests,</a:t>
            </a:r>
          </a:p>
          <a:p>
            <a:r>
              <a:rPr lang="en-GB" dirty="0"/>
              <a:t>they should be exported into a project and finished using WebDriver</a:t>
            </a:r>
          </a:p>
        </p:txBody>
      </p:sp>
    </p:spTree>
    <p:extLst>
      <p:ext uri="{BB962C8B-B14F-4D97-AF65-F5344CB8AC3E}">
        <p14:creationId xmlns:p14="http://schemas.microsoft.com/office/powerpoint/2010/main" val="15964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54114" cy="527702"/>
          </a:xfrm>
        </p:spPr>
        <p:txBody>
          <a:bodyPr>
            <a:normAutofit fontScale="90000"/>
          </a:bodyPr>
          <a:lstStyle/>
          <a:p>
            <a:r>
              <a:rPr lang="en-GB" dirty="0"/>
              <a:t>Installing Selenium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313645"/>
            <a:ext cx="746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Install Firefox version 50.1.0 as later versions do not work correctly with the 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850402"/>
            <a:ext cx="401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Make sure you disable automatic updates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2387159"/>
            <a:ext cx="57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Once installed go to http://docs.seleniumhq.org/download/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413" y="2923916"/>
            <a:ext cx="29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 search download Selenium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3" y="3460673"/>
            <a:ext cx="51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 the IDE section and click the Firefox download link</a:t>
            </a:r>
          </a:p>
        </p:txBody>
      </p:sp>
    </p:spTree>
    <p:extLst>
      <p:ext uri="{BB962C8B-B14F-4D97-AF65-F5344CB8AC3E}">
        <p14:creationId xmlns:p14="http://schemas.microsoft.com/office/powerpoint/2010/main" val="33629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92750" cy="489065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Selenium 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6" y="1271110"/>
            <a:ext cx="7001878" cy="54270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625264" y="1178186"/>
            <a:ext cx="941973" cy="1023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7236" y="659206"/>
            <a:ext cx="131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Recording Status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741656" y="3552216"/>
            <a:ext cx="1470321" cy="748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11977" y="3978272"/>
            <a:ext cx="131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Test Commands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82193" y="1700333"/>
            <a:ext cx="2252913" cy="509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450" y="1460398"/>
            <a:ext cx="131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Play Test(s)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81413" y="3552216"/>
            <a:ext cx="1314450" cy="722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230" y="4080890"/>
            <a:ext cx="131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Test List</a:t>
            </a:r>
          </a:p>
        </p:txBody>
      </p:sp>
    </p:spTree>
    <p:extLst>
      <p:ext uri="{BB962C8B-B14F-4D97-AF65-F5344CB8AC3E}">
        <p14:creationId xmlns:p14="http://schemas.microsoft.com/office/powerpoint/2010/main" val="418722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1146219"/>
            <a:ext cx="708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Once you have set the IDE to record simply run the test manually on the site.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704" y="1866900"/>
            <a:ext cx="347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IDE will now record your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4704" y="3200400"/>
            <a:ext cx="573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Why is what you’ve done so far not a test?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4704" y="4019550"/>
            <a:ext cx="812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make what you have done so far a test you need to add in some verifies and asserts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704" y="4743450"/>
            <a:ext cx="8879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do this simply right click on the element you want to check and show all available commands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And Select the option you want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12018"/>
              </p:ext>
            </p:extLst>
          </p:nvPr>
        </p:nvGraphicFramePr>
        <p:xfrm>
          <a:off x="491273" y="1081777"/>
          <a:ext cx="11277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94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Sets the value of an input field,</a:t>
                      </a:r>
                      <a:r>
                        <a:rPr lang="en-GB" baseline="0" dirty="0"/>
                        <a:t> as though you typed it in.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Opens a page</a:t>
                      </a:r>
                      <a:r>
                        <a:rPr lang="en-GB" baseline="0" dirty="0"/>
                        <a:t> using a URL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clickAndWait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Clicks on a link, button, checkbox</a:t>
                      </a:r>
                      <a:r>
                        <a:rPr lang="en-GB" baseline="0" dirty="0"/>
                        <a:t> or </a:t>
                      </a:r>
                      <a:r>
                        <a:rPr lang="en-GB" baseline="0" dirty="0" err="1"/>
                        <a:t>radioButton</a:t>
                      </a:r>
                      <a:r>
                        <a:rPr lang="en-GB" baseline="0" dirty="0"/>
                        <a:t>, if that click action triggers a </a:t>
                      </a:r>
                      <a:r>
                        <a:rPr lang="en-GB" baseline="0" dirty="0" err="1"/>
                        <a:t>lod</a:t>
                      </a:r>
                      <a:r>
                        <a:rPr lang="en-GB" baseline="0" dirty="0"/>
                        <a:t> event, it will then call </a:t>
                      </a:r>
                      <a:r>
                        <a:rPr lang="en-GB" baseline="0" dirty="0" err="1"/>
                        <a:t>waitForPageToLoad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Selects an option from a drop-down using an option 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selectFrame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Selects a frame within the current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/>
                        <a:t>Verify/</a:t>
                      </a:r>
                      <a:r>
                        <a:rPr lang="en-GB" dirty="0" err="1"/>
                        <a:t>Assert</a:t>
                      </a:r>
                      <a:r>
                        <a:rPr lang="en-GB" baseline="0" dirty="0" err="1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Verifies that</a:t>
                      </a:r>
                      <a:r>
                        <a:rPr lang="en-GB" baseline="0" dirty="0"/>
                        <a:t> the title of the page matches the value given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verifyTextPresent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Verifies</a:t>
                      </a:r>
                      <a:r>
                        <a:rPr lang="en-GB" baseline="0" dirty="0"/>
                        <a:t> that the specified text pattern appears somewhere in the rendered page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verifyElementPresent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Verifies</a:t>
                      </a:r>
                      <a:r>
                        <a:rPr lang="en-GB" baseline="0" dirty="0"/>
                        <a:t> that the specified element is somewhere on the page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waitForPageToLoad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Waits</a:t>
                      </a:r>
                      <a:r>
                        <a:rPr lang="en-GB" baseline="0" dirty="0"/>
                        <a:t> for the page to load, this is called after any command </a:t>
                      </a:r>
                      <a:r>
                        <a:rPr lang="en-GB" baseline="0" dirty="0" err="1"/>
                        <a:t>postfixed</a:t>
                      </a:r>
                      <a:r>
                        <a:rPr lang="en-GB" baseline="0" dirty="0"/>
                        <a:t> with </a:t>
                      </a:r>
                      <a:r>
                        <a:rPr lang="en-GB" baseline="0" dirty="0" err="1"/>
                        <a:t>andWait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waitForElementPresent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Waits a specified/default amount of time for an element to appear on the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waitForTextPresent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Waits a</a:t>
                      </a:r>
                      <a:r>
                        <a:rPr lang="en-GB" baseline="0" dirty="0"/>
                        <a:t> specified/default amount of time for expected text to appear on the page.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194">
                <a:tc>
                  <a:txBody>
                    <a:bodyPr/>
                    <a:lstStyle/>
                    <a:p>
                      <a:r>
                        <a:rPr lang="en-GB" dirty="0" err="1"/>
                        <a:t>waitForTextNotPresent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Waits</a:t>
                      </a:r>
                      <a:r>
                        <a:rPr lang="en-GB" baseline="0" dirty="0"/>
                        <a:t> a specified/default amount of time for expected text to disappear from the page.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109459" y="314357"/>
            <a:ext cx="9126000" cy="626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Common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47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63962" cy="43755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Difference between Verify and assert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703530" y="1517476"/>
            <a:ext cx="5507829" cy="454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Assert and Verify commands exist for the same areas, such as </a:t>
            </a:r>
            <a:r>
              <a:rPr lang="en-GB" b="1" dirty="0" err="1"/>
              <a:t>assertTitle</a:t>
            </a:r>
            <a:r>
              <a:rPr lang="en-GB" dirty="0"/>
              <a:t> and </a:t>
            </a:r>
            <a:r>
              <a:rPr lang="en-GB" b="1" dirty="0" err="1"/>
              <a:t>verifyTitle</a:t>
            </a:r>
            <a:endParaRPr lang="en-GB" b="1" dirty="0"/>
          </a:p>
          <a:p>
            <a:r>
              <a:rPr lang="en-GB" dirty="0"/>
              <a:t>If an </a:t>
            </a:r>
            <a:r>
              <a:rPr lang="en-GB" b="1" dirty="0"/>
              <a:t>assert</a:t>
            </a:r>
            <a:r>
              <a:rPr lang="en-GB" dirty="0"/>
              <a:t> fails, the test stops.</a:t>
            </a:r>
          </a:p>
          <a:p>
            <a:r>
              <a:rPr lang="en-GB" dirty="0"/>
              <a:t>If a </a:t>
            </a:r>
            <a:r>
              <a:rPr lang="en-GB" b="1" dirty="0"/>
              <a:t>verify</a:t>
            </a:r>
            <a:r>
              <a:rPr lang="en-GB" dirty="0"/>
              <a:t> fails, the test continues but logs the failure.</a:t>
            </a:r>
          </a:p>
          <a:p>
            <a:r>
              <a:rPr lang="en-GB" b="1" dirty="0" err="1"/>
              <a:t>waitFor</a:t>
            </a:r>
            <a:r>
              <a:rPr lang="en-GB" dirty="0"/>
              <a:t> is similar to </a:t>
            </a:r>
            <a:r>
              <a:rPr lang="en-GB" b="1" dirty="0"/>
              <a:t>assert</a:t>
            </a:r>
            <a:r>
              <a:rPr lang="en-GB" dirty="0"/>
              <a:t> in that it will fail if it doesn’t become true within the timeout period.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684171" y="1517476"/>
            <a:ext cx="5507829" cy="454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1000"/>
              </a:spcBef>
              <a:buSzPct val="125000"/>
              <a:buNone/>
            </a:pPr>
            <a:r>
              <a:rPr lang="en-GB" sz="2400" dirty="0">
                <a:solidFill>
                  <a:schemeClr val="tx1"/>
                </a:solidFill>
                <a:cs typeface="+mn-cs"/>
              </a:rPr>
              <a:t>Loading pages Example</a:t>
            </a:r>
          </a:p>
          <a:p>
            <a:pPr marL="228600" lvl="1" indent="-228600" fontAlgn="auto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GB" sz="2400" dirty="0">
                <a:solidFill>
                  <a:schemeClr val="tx1"/>
                </a:solidFill>
                <a:cs typeface="+mn-cs"/>
              </a:rPr>
              <a:t>Assert that the page has loaded</a:t>
            </a:r>
          </a:p>
          <a:p>
            <a:pPr marL="228600" lvl="1" indent="-228600" fontAlgn="auto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GB" sz="2400" dirty="0">
                <a:solidFill>
                  <a:schemeClr val="tx1"/>
                </a:solidFill>
                <a:cs typeface="+mn-cs"/>
              </a:rPr>
              <a:t>Verify that a button has appeared</a:t>
            </a:r>
          </a:p>
          <a:p>
            <a:pPr marL="228600" lvl="1" indent="-228600" fontAlgn="auto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GB" sz="2400" dirty="0">
                <a:solidFill>
                  <a:schemeClr val="tx1"/>
                </a:solidFill>
                <a:cs typeface="+mn-cs"/>
              </a:rPr>
              <a:t>Click the button</a:t>
            </a:r>
          </a:p>
          <a:p>
            <a:pPr marL="228600" lvl="1" indent="-228600" fontAlgn="auto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GB" sz="2400" dirty="0">
                <a:solidFill>
                  <a:schemeClr val="tx1"/>
                </a:solidFill>
                <a:cs typeface="+mn-cs"/>
              </a:rPr>
              <a:t>Assert that the next page has loaded</a:t>
            </a:r>
          </a:p>
          <a:p>
            <a:pPr marL="228600" lvl="1" indent="-228600" fontAlgn="auto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GB" sz="2400" dirty="0">
                <a:solidFill>
                  <a:schemeClr val="tx1"/>
                </a:solidFill>
                <a:cs typeface="+mn-cs"/>
              </a:rPr>
              <a:t>Verify that certain elements have appeared</a:t>
            </a:r>
          </a:p>
        </p:txBody>
      </p:sp>
    </p:spTree>
    <p:extLst>
      <p:ext uri="{BB962C8B-B14F-4D97-AF65-F5344CB8AC3E}">
        <p14:creationId xmlns:p14="http://schemas.microsoft.com/office/powerpoint/2010/main" val="25301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31387" cy="579217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49395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test that: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974831"/>
            <a:ext cx="347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Goes to http://www.seleniumhq.org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2455712"/>
            <a:ext cx="372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Checks that the Support button is there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413" y="2936593"/>
            <a:ext cx="16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Clicks the button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3" y="341747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the page has been loaded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1413" y="3898355"/>
            <a:ext cx="400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that “Getting help” header is there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6412" y="14939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Additional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6412" y="1974831"/>
            <a:ext cx="258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the chat room 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6412" y="2441070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the page has loaded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1976" y="2907309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Fill out the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6412" y="3373548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the page has loaded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1976" y="3898355"/>
            <a:ext cx="36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the #selenium chat tab is there</a:t>
            </a:r>
          </a:p>
        </p:txBody>
      </p:sp>
    </p:spTree>
    <p:extLst>
      <p:ext uri="{BB962C8B-B14F-4D97-AF65-F5344CB8AC3E}">
        <p14:creationId xmlns:p14="http://schemas.microsoft.com/office/powerpoint/2010/main" val="224869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10832</TotalTime>
  <Words>1537</Words>
  <Application>Microsoft Office PowerPoint</Application>
  <PresentationFormat>Widescreen</PresentationFormat>
  <Paragraphs>217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Testing with Selenium</vt:lpstr>
      <vt:lpstr>Selenium IDE</vt:lpstr>
      <vt:lpstr>What is Selenium IDE?</vt:lpstr>
      <vt:lpstr>Installing Selenium IDE</vt:lpstr>
      <vt:lpstr>Using Selenium IDE</vt:lpstr>
      <vt:lpstr>PowerPoint Presentation</vt:lpstr>
      <vt:lpstr>PowerPoint Presentation</vt:lpstr>
      <vt:lpstr>The Difference between Verify and assert</vt:lpstr>
      <vt:lpstr>Exercise</vt:lpstr>
      <vt:lpstr>Selenium Webdriver</vt:lpstr>
      <vt:lpstr>Adding Webdriver</vt:lpstr>
      <vt:lpstr>Creating a test with webdriver</vt:lpstr>
      <vt:lpstr>PowerPoint Presentation</vt:lpstr>
      <vt:lpstr>PowerPoint Presentation</vt:lpstr>
      <vt:lpstr>PowerPoint Presentation</vt:lpstr>
      <vt:lpstr>PowerPoint Presentation</vt:lpstr>
      <vt:lpstr>Finding Elements</vt:lpstr>
      <vt:lpstr>PowerPoint Presentation</vt:lpstr>
      <vt:lpstr>PowerPoint Presentation</vt:lpstr>
      <vt:lpstr>CSS and Xpath selectors</vt:lpstr>
      <vt:lpstr>CSS Selectors</vt:lpstr>
      <vt:lpstr>XPath selectors</vt:lpstr>
      <vt:lpstr>Using css</vt:lpstr>
      <vt:lpstr>Using Xpath</vt:lpstr>
      <vt:lpstr>Using Webdriver</vt:lpstr>
      <vt:lpstr>Common Commands</vt:lpstr>
      <vt:lpstr>Webelements</vt:lpstr>
      <vt:lpstr>Setting up Webdriver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Selenium</dc:title>
  <dc:creator>Ashley Beeson</dc:creator>
  <cp:lastModifiedBy>Ashley Beeson</cp:lastModifiedBy>
  <cp:revision>62</cp:revision>
  <dcterms:created xsi:type="dcterms:W3CDTF">2017-07-14T11:02:04Z</dcterms:created>
  <dcterms:modified xsi:type="dcterms:W3CDTF">2017-12-01T14:22:51Z</dcterms:modified>
</cp:coreProperties>
</file>