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 id="2147484367" r:id="rId7"/>
  </p:sldMasterIdLst>
  <p:notesMasterIdLst>
    <p:notesMasterId r:id="rId34"/>
  </p:notesMasterIdLst>
  <p:handoutMasterIdLst>
    <p:handoutMasterId r:id="rId35"/>
  </p:handoutMasterIdLst>
  <p:sldIdLst>
    <p:sldId id="1467" r:id="rId8"/>
    <p:sldId id="1439" r:id="rId9"/>
    <p:sldId id="1470" r:id="rId10"/>
    <p:sldId id="1474" r:id="rId11"/>
    <p:sldId id="1476" r:id="rId12"/>
    <p:sldId id="1475" r:id="rId13"/>
    <p:sldId id="1478" r:id="rId14"/>
    <p:sldId id="1481" r:id="rId15"/>
    <p:sldId id="1480" r:id="rId16"/>
    <p:sldId id="1486" r:id="rId17"/>
    <p:sldId id="1487" r:id="rId18"/>
    <p:sldId id="1482" r:id="rId19"/>
    <p:sldId id="1483" r:id="rId20"/>
    <p:sldId id="1484" r:id="rId21"/>
    <p:sldId id="1469" r:id="rId22"/>
    <p:sldId id="1429" r:id="rId23"/>
    <p:sldId id="1430" r:id="rId24"/>
    <p:sldId id="1456" r:id="rId25"/>
    <p:sldId id="1457" r:id="rId26"/>
    <p:sldId id="1434" r:id="rId27"/>
    <p:sldId id="1443" r:id="rId28"/>
    <p:sldId id="1489" r:id="rId29"/>
    <p:sldId id="1490" r:id="rId30"/>
    <p:sldId id="1491" r:id="rId31"/>
    <p:sldId id="1492" r:id="rId32"/>
    <p:sldId id="1488"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gnite 2016 Template Light" id="{A073DAE3-B461-442F-A3D3-6642BD875E45}">
          <p14:sldIdLst>
            <p14:sldId id="1467"/>
            <p14:sldId id="1439"/>
            <p14:sldId id="1470"/>
            <p14:sldId id="1474"/>
            <p14:sldId id="1476"/>
            <p14:sldId id="1475"/>
            <p14:sldId id="1478"/>
            <p14:sldId id="1481"/>
            <p14:sldId id="1480"/>
            <p14:sldId id="1486"/>
            <p14:sldId id="1487"/>
            <p14:sldId id="1482"/>
            <p14:sldId id="1483"/>
            <p14:sldId id="1484"/>
            <p14:sldId id="1469"/>
            <p14:sldId id="1429"/>
            <p14:sldId id="1430"/>
            <p14:sldId id="1456"/>
            <p14:sldId id="1457"/>
            <p14:sldId id="1434"/>
            <p14:sldId id="1443"/>
            <p14:sldId id="1489"/>
            <p14:sldId id="1490"/>
            <p14:sldId id="1491"/>
            <p14:sldId id="1492"/>
            <p14:sldId id="1488"/>
          </p14:sldIdLst>
        </p14:section>
        <p14:section name="Ignite 2016 Template Dark" id="{361DECE0-D7F3-4586-A791-C8E5092BB79E}">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8D7"/>
    <a:srgbClr val="292929"/>
    <a:srgbClr val="FFFFFF"/>
    <a:srgbClr val="BAD80A"/>
    <a:srgbClr val="A80000"/>
    <a:srgbClr val="5C2D91"/>
    <a:srgbClr val="107C10"/>
    <a:srgbClr val="D83B01"/>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12"/>
    <p:restoredTop sz="90099"/>
  </p:normalViewPr>
  <p:slideViewPr>
    <p:cSldViewPr snapToGrid="0">
      <p:cViewPr>
        <p:scale>
          <a:sx n="145" d="100"/>
          <a:sy n="145" d="100"/>
        </p:scale>
        <p:origin x="392" y="14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commentAuthors" Target="commentAuthor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9/29/16 7:17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9/29/16 7:17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min</a:t>
            </a:r>
            <a:endParaRPr lang="en-US" dirty="0"/>
          </a:p>
        </p:txBody>
      </p:sp>
      <p:sp>
        <p:nvSpPr>
          <p:cNvPr id="4" name="Header Placeholder 3"/>
          <p:cNvSpPr>
            <a:spLocks noGrp="1"/>
          </p:cNvSpPr>
          <p:nvPr>
            <p:ph type="hdr" sz="quarter" idx="10"/>
          </p:nvPr>
        </p:nvSpPr>
        <p:spPr/>
        <p:txBody>
          <a:bodyPr/>
          <a:lstStyle/>
          <a:p>
            <a:r>
              <a:rPr lang="en-US" smtClean="0"/>
              <a:t>Microsoft Ignite 2016</a:t>
            </a:r>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9/29/16 7:17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763466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a:p>
        </p:txBody>
      </p:sp>
    </p:spTree>
    <p:extLst>
      <p:ext uri="{BB962C8B-B14F-4D97-AF65-F5344CB8AC3E}">
        <p14:creationId xmlns:p14="http://schemas.microsoft.com/office/powerpoint/2010/main" val="598753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that short</a:t>
            </a:r>
            <a:r>
              <a:rPr lang="en-US" baseline="0"/>
              <a:t> background, let talk about what and how you can build applications with Service Fabric</a:t>
            </a:r>
          </a:p>
          <a:p>
            <a:endParaRPr lang="en-US" baseline="0"/>
          </a:p>
          <a:p>
            <a:r>
              <a:rPr lang="en-US" baseline="0"/>
              <a:t>First stateless applications are no different from the web and worker roles that you build today, in that the state is retained in an externalized store such as SQL Azure or Azure storage. This is a fine approach for certain application designs and of course you still need to handle scaling out each tier. </a:t>
            </a:r>
            <a:r>
              <a:rPr lang="en-US" baseline="0" err="1"/>
              <a:t>Serivce</a:t>
            </a:r>
            <a:r>
              <a:rPr lang="en-US" baseline="0"/>
              <a:t> Fabric brings benefits to the stateless approach with its microservices architecture by enabling fast deployment time (applications are now deployed in seconds) as well as much, much higher density. You can package 1000s of microservices on a VM, where are with Cloud Service today you are forced to have only one service per VM, underutilizing the resources</a:t>
            </a:r>
          </a:p>
          <a:p>
            <a:endParaRPr lang="en-US" baseline="0"/>
          </a:p>
          <a:p>
            <a:r>
              <a:rPr lang="en-US" baseline="0"/>
              <a:t>Stateless services are where you let Service Fabric take care of the application state through replication and local persistence. This is really the democratization of high availability. Everyone, not just databases and high ends stores, can now have HA in your applications through simple programming models with full data consistency.  Think about this. Your apps do not need to do lots of data manipulation to write data to another store. </a:t>
            </a:r>
          </a:p>
          <a:p>
            <a:endParaRPr lang="en-US" baseline="0"/>
          </a:p>
          <a:p>
            <a:r>
              <a:rPr lang="en-US" baseline="0"/>
              <a:t>Stateful services are recognition that there are limitation with just a pure stateless service design to address two issues.  Reduces latency of your applications and makes it more responsive to users, since data is locally stored. Reduces complexity of you application since you no longer need to have additional caches (which only deal with read latency) and additional queues in order to make your services reliable. You literally remove these extra services from your design, making the overall service simple and have a SINGLE approach to management.</a:t>
            </a:r>
          </a:p>
          <a:p>
            <a:endParaRPr lang="en-US" baseline="0"/>
          </a:p>
          <a:p>
            <a:r>
              <a:rPr lang="en-US" baseline="0"/>
              <a:t>Finally although Service Fabric provides a runtime for you to build applications, this does not prevent you from using other runtime in you applications. So you may have a service that has a node.js front end that communicate with backend stateless and stateful services. Or you may deploy application that run in Java VM or simply deploy some EXE that you have that need to be used by your service. Service Fabric will makes these other runtime reliable, if needed, but ensuring that the specified number of instances is always running.  You will get the full benefits of the deep resource balancing of the Service Fabric microservices built with the Service Fabric runtime and ALM capabilities; you can reuse existing code and have the benefit of a SINGLE approach to management. Not bad!</a:t>
            </a: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9/29/16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5105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a:t>
            </a:r>
            <a:r>
              <a:rPr lang="en-US" baseline="0"/>
              <a:t> actor API allows you to build objects with virtual actor programming model. The actors are just like objects, you write your services in a natural object-oriented way. It is suitable for applications with multiple independent units of state and compute.  The framework provides automatic state management and simple turn based concurrency model that eliminates the needs to write synchronization code. Let’s go ahead and build a reliable actor using the APIs.</a:t>
            </a:r>
            <a:endParaRPr lang="en-US"/>
          </a:p>
        </p:txBody>
      </p:sp>
      <p:sp>
        <p:nvSpPr>
          <p:cNvPr id="4" name="Header Placeholder 3"/>
          <p:cNvSpPr>
            <a:spLocks noGrp="1"/>
          </p:cNvSpPr>
          <p:nvPr>
            <p:ph type="hdr" sz="quarter" idx="10"/>
          </p:nvPr>
        </p:nvSpPr>
        <p:spPr/>
        <p:txBody>
          <a:bodyPr/>
          <a:lstStyle/>
          <a:p>
            <a:r>
              <a:rPr lang="en-US">
                <a:latin typeface="Segoe UI" pitchFamily="34" charset="0"/>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9/29/16 7:17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89916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Mark: So</a:t>
            </a:r>
            <a:r>
              <a:rPr lang="en-US" baseline="0" dirty="0"/>
              <a:t> far we have been working with a single partitioned service. However having a single partition for storing all of your data and processing the request will not scale. That’s not the cloud way of doing things. Service Fabric allows your services to be partitioned. Each partition is an independent consistency and failover unit. It operates independently on a subset of the state and can be failed oved or load balanced independently from other partitions in the system. You can partition the service using either “Named partitioning scheme” or “Uniform Int64 range partitioning scheme”. The named partitions are identified by the name and uniform int64 partitions are identified by int64 key.  Each partition has a primary and number of secondary replicas that are placed across various nodes in the cluster. Two replicas of the same partition are never placed on the same node. The partition count of the service defines the scalability factor, the replica count defines the state reliability factor.</a:t>
            </a:r>
            <a:endParaRPr lang="en-US" dirty="0"/>
          </a:p>
        </p:txBody>
      </p:sp>
    </p:spTree>
    <p:extLst>
      <p:ext uri="{BB962C8B-B14F-4D97-AF65-F5344CB8AC3E}">
        <p14:creationId xmlns:p14="http://schemas.microsoft.com/office/powerpoint/2010/main" val="34153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236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107000"/>
              </a:lnSpc>
              <a:spcBef>
                <a:spcPts val="1800"/>
              </a:spcBef>
              <a:spcAft>
                <a:spcPts val="1800"/>
              </a:spcAft>
            </a:pPr>
            <a:r>
              <a:rPr lang="en-US" sz="900" i="1" dirty="0">
                <a:latin typeface="Calibri" panose="020F0502020204030204" pitchFamily="34" charset="0"/>
                <a:ea typeface="Calibri" panose="020F0502020204030204" pitchFamily="34" charset="0"/>
                <a:cs typeface="Times New Roman" panose="02020603050405020304" pitchFamily="18" charset="0"/>
              </a:rPr>
              <a:t>Microservices applications are composed of small, independently versioned and scalable services that communicate with each other over standard protocols with well-defined interfaces</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800" i="1"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dirty="0"/>
          </a:p>
          <a:p>
            <a:pPr marL="171450" indent="-171450">
              <a:buFontTx/>
              <a:buChar char="-"/>
            </a:pPr>
            <a:endParaRPr lang="en-US" dirty="0"/>
          </a:p>
          <a:p>
            <a:pPr marL="171450" indent="-171450">
              <a:buFontTx/>
              <a:buChar char="-"/>
            </a:pPr>
            <a:r>
              <a:rPr lang="en-US" dirty="0"/>
              <a:t>You as a developer think about code and data</a:t>
            </a:r>
          </a:p>
          <a:p>
            <a:pPr marL="171450" indent="-171450">
              <a:buFontTx/>
              <a:buChar char="-"/>
            </a:pPr>
            <a:r>
              <a:rPr lang="en-US" dirty="0"/>
              <a:t>You think</a:t>
            </a:r>
            <a:r>
              <a:rPr lang="en-US" baseline="0" dirty="0"/>
              <a:t> about how you are going to upgrade it independent of other microservices</a:t>
            </a:r>
          </a:p>
          <a:p>
            <a:pPr marL="171450" indent="-171450">
              <a:buFontTx/>
              <a:buChar char="-"/>
            </a:pPr>
            <a:r>
              <a:rPr lang="en-US" baseline="0" dirty="0"/>
              <a:t>It is code that is versioned and scaled independently, having n copies of the service</a:t>
            </a:r>
          </a:p>
          <a:p>
            <a:pPr marL="171450" indent="-171450">
              <a:buFontTx/>
              <a:buChar char="-"/>
            </a:pPr>
            <a:r>
              <a:rPr lang="en-US" baseline="0" dirty="0"/>
              <a:t>You need to know how to find its endpoint by name</a:t>
            </a:r>
          </a:p>
          <a:p>
            <a:pPr marL="171450" indent="-171450">
              <a:buFontTx/>
              <a:buChar char="-"/>
            </a:pPr>
            <a:r>
              <a:rPr lang="en-US" baseline="0" dirty="0"/>
              <a:t>Microservices are code and </a:t>
            </a:r>
            <a:r>
              <a:rPr lang="en-US" baseline="0" dirty="0" err="1"/>
              <a:t>config</a:t>
            </a:r>
            <a:r>
              <a:rPr lang="en-US" baseline="0" dirty="0"/>
              <a:t> hosted in containers - When I say container I mean it in the broader sense of the word, may be processes, maybe in a Windows Job Object or may be a Windows or Linux container</a:t>
            </a:r>
          </a:p>
          <a:p>
            <a:pPr marL="171450" indent="-171450">
              <a:buFontTx/>
              <a:buChar char="-"/>
            </a:pPr>
            <a:r>
              <a:rPr lang="en-US" baseline="0" dirty="0"/>
              <a:t>Microservices is a great way of codifying this thinking</a:t>
            </a:r>
          </a:p>
          <a:p>
            <a:pPr marL="171450" indent="-171450">
              <a:buFontTx/>
              <a:buChar char="-"/>
            </a:pPr>
            <a:r>
              <a:rPr lang="en-US" baseline="0" dirty="0"/>
              <a:t>We think Microservices should be logically consistent</a:t>
            </a:r>
          </a:p>
        </p:txBody>
      </p:sp>
      <p:sp>
        <p:nvSpPr>
          <p:cNvPr id="4" name="Header Placeholder 3"/>
          <p:cNvSpPr>
            <a:spLocks noGrp="1"/>
          </p:cNvSpPr>
          <p:nvPr>
            <p:ph type="hdr" sz="quarter" idx="10"/>
          </p:nvPr>
        </p:nvSpPr>
        <p:spPr/>
        <p:txBody>
          <a:bodyPr/>
          <a:lstStyle/>
          <a:p>
            <a:r>
              <a:rPr lang="en-US">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9/29/16 7:17 PM</a:t>
            </a:fld>
            <a:endParaRPr lang="en-US">
              <a:solidFill>
                <a:prstClr val="black"/>
              </a:solidFill>
            </a:endParaRPr>
          </a:p>
        </p:txBody>
      </p:sp>
    </p:spTree>
    <p:extLst>
      <p:ext uri="{BB962C8B-B14F-4D97-AF65-F5344CB8AC3E}">
        <p14:creationId xmlns:p14="http://schemas.microsoft.com/office/powerpoint/2010/main" val="66443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107000"/>
              </a:lnSpc>
              <a:spcBef>
                <a:spcPts val="1800"/>
              </a:spcBef>
              <a:spcAft>
                <a:spcPts val="1800"/>
              </a:spcAft>
            </a:pPr>
            <a:r>
              <a:rPr lang="en-US" sz="900" i="1" dirty="0">
                <a:latin typeface="Calibri" panose="020F0502020204030204" pitchFamily="34" charset="0"/>
                <a:ea typeface="Calibri" panose="020F0502020204030204" pitchFamily="34" charset="0"/>
                <a:cs typeface="Times New Roman" panose="02020603050405020304" pitchFamily="18" charset="0"/>
              </a:rPr>
              <a:t>Microservices applications are composed of small, independently versioned and scalable services that communicate with each other over standard protocols with well-defined interfaces</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800" i="1"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dirty="0"/>
          </a:p>
          <a:p>
            <a:pPr marL="171450" indent="-171450">
              <a:buFontTx/>
              <a:buChar char="-"/>
            </a:pPr>
            <a:endParaRPr lang="en-US" dirty="0"/>
          </a:p>
          <a:p>
            <a:pPr marL="171450" indent="-171450">
              <a:buFontTx/>
              <a:buChar char="-"/>
            </a:pPr>
            <a:r>
              <a:rPr lang="en-US" dirty="0"/>
              <a:t>You as a developer think about code and data</a:t>
            </a:r>
          </a:p>
          <a:p>
            <a:pPr marL="171450" indent="-171450">
              <a:buFontTx/>
              <a:buChar char="-"/>
            </a:pPr>
            <a:r>
              <a:rPr lang="en-US" dirty="0"/>
              <a:t>You think</a:t>
            </a:r>
            <a:r>
              <a:rPr lang="en-US" baseline="0" dirty="0"/>
              <a:t> about how you are going to upgrade it independent of other microservices</a:t>
            </a:r>
          </a:p>
          <a:p>
            <a:pPr marL="171450" indent="-171450">
              <a:buFontTx/>
              <a:buChar char="-"/>
            </a:pPr>
            <a:r>
              <a:rPr lang="en-US" baseline="0" dirty="0"/>
              <a:t>It is code that is versioned and scaled independently, having n copies of the service</a:t>
            </a:r>
          </a:p>
          <a:p>
            <a:pPr marL="171450" indent="-171450">
              <a:buFontTx/>
              <a:buChar char="-"/>
            </a:pPr>
            <a:r>
              <a:rPr lang="en-US" baseline="0" dirty="0"/>
              <a:t>You need to know how to find its endpoint by name</a:t>
            </a:r>
          </a:p>
          <a:p>
            <a:pPr marL="171450" indent="-171450">
              <a:buFontTx/>
              <a:buChar char="-"/>
            </a:pPr>
            <a:r>
              <a:rPr lang="en-US" baseline="0" dirty="0"/>
              <a:t>Microservices are code and </a:t>
            </a:r>
            <a:r>
              <a:rPr lang="en-US" baseline="0" dirty="0" err="1"/>
              <a:t>config</a:t>
            </a:r>
            <a:r>
              <a:rPr lang="en-US" baseline="0" dirty="0"/>
              <a:t> hosted in containers - When I say container I mean it in the broader sense of the word, may be processes, maybe in a Windows Job Object or may be a Windows or Linux container</a:t>
            </a:r>
          </a:p>
          <a:p>
            <a:pPr marL="171450" indent="-171450">
              <a:buFontTx/>
              <a:buChar char="-"/>
            </a:pPr>
            <a:r>
              <a:rPr lang="en-US" baseline="0" dirty="0"/>
              <a:t>Microservices is a great way of codifying this thinking</a:t>
            </a:r>
          </a:p>
          <a:p>
            <a:pPr marL="171450" indent="-171450">
              <a:buFontTx/>
              <a:buChar char="-"/>
            </a:pPr>
            <a:r>
              <a:rPr lang="en-US" baseline="0" dirty="0"/>
              <a:t>We think Microservices should be logically consistent</a:t>
            </a:r>
          </a:p>
        </p:txBody>
      </p:sp>
      <p:sp>
        <p:nvSpPr>
          <p:cNvPr id="4" name="Header Placeholder 3"/>
          <p:cNvSpPr>
            <a:spLocks noGrp="1"/>
          </p:cNvSpPr>
          <p:nvPr>
            <p:ph type="hdr" sz="quarter" idx="10"/>
          </p:nvPr>
        </p:nvSpPr>
        <p:spPr/>
        <p:txBody>
          <a:bodyPr/>
          <a:lstStyle/>
          <a:p>
            <a:r>
              <a:rPr lang="en-US">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9/29/16 7:17 PM</a:t>
            </a:fld>
            <a:endParaRPr lang="en-US">
              <a:solidFill>
                <a:prstClr val="black"/>
              </a:solidFill>
            </a:endParaRPr>
          </a:p>
        </p:txBody>
      </p:sp>
    </p:spTree>
    <p:extLst>
      <p:ext uri="{BB962C8B-B14F-4D97-AF65-F5344CB8AC3E}">
        <p14:creationId xmlns:p14="http://schemas.microsoft.com/office/powerpoint/2010/main" val="37523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9/29/16 7:17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3514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this more generic</a:t>
            </a:r>
            <a:endParaRPr lang="en-US" dirty="0"/>
          </a:p>
        </p:txBody>
      </p:sp>
      <p:sp>
        <p:nvSpPr>
          <p:cNvPr id="4" name="Header Placeholder 3"/>
          <p:cNvSpPr>
            <a:spLocks noGrp="1"/>
          </p:cNvSpPr>
          <p:nvPr>
            <p:ph type="hdr" sz="quarter" idx="10"/>
          </p:nvPr>
        </p:nvSpPr>
        <p:spPr/>
        <p:txBody>
          <a:bodyPr/>
          <a:lstStyle/>
          <a:p>
            <a:r>
              <a:rPr lang="en-US" smtClean="0"/>
              <a:t>Microsoft Ignite 2016</a:t>
            </a:r>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9/29/16 7:17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2901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 agility:</a:t>
            </a:r>
          </a:p>
          <a:p>
            <a:pPr marL="171450" indent="-171450">
              <a:buFontTx/>
              <a:buChar char="-"/>
            </a:pPr>
            <a:r>
              <a:rPr lang="en-US" dirty="0"/>
              <a:t>You can match</a:t>
            </a:r>
            <a:r>
              <a:rPr lang="en-US" baseline="0" dirty="0"/>
              <a:t> services to team boundaries</a:t>
            </a:r>
          </a:p>
          <a:p>
            <a:pPr marL="171450" indent="-171450">
              <a:buFontTx/>
              <a:buChar char="-"/>
            </a:pPr>
            <a:r>
              <a:rPr lang="en-US" baseline="0" dirty="0" err="1"/>
              <a:t>Interservice</a:t>
            </a:r>
            <a:r>
              <a:rPr lang="en-US" baseline="0" dirty="0"/>
              <a:t> boundaries defined by strong service contracts ensure that individual teams can make changes under the hood without worrying about weird dependencies</a:t>
            </a:r>
          </a:p>
          <a:p>
            <a:pPr marL="171450" indent="-171450">
              <a:buFontTx/>
              <a:buChar char="-"/>
            </a:pPr>
            <a:endParaRPr lang="en-US" baseline="0" dirty="0"/>
          </a:p>
          <a:p>
            <a:pPr marL="0" indent="0">
              <a:buFontTx/>
              <a:buNone/>
            </a:pPr>
            <a:endParaRPr lang="en-US" baseline="0" dirty="0"/>
          </a:p>
          <a:p>
            <a:pPr marL="0" indent="0">
              <a:buFontTx/>
              <a:buNone/>
            </a:pPr>
            <a:r>
              <a:rPr lang="en-US" baseline="0" dirty="0"/>
              <a:t>Simplify upgrades:</a:t>
            </a:r>
          </a:p>
          <a:p>
            <a:pPr marL="171450" indent="-171450">
              <a:buFontTx/>
              <a:buChar char="-"/>
            </a:pPr>
            <a:r>
              <a:rPr lang="en-US" baseline="0" dirty="0"/>
              <a:t>By upgrading your application surgically, upgrades don’t need to be white-knuckle affairs run overnight or on Saturdays</a:t>
            </a:r>
          </a:p>
          <a:p>
            <a:pPr marL="171450" indent="-171450">
              <a:buFontTx/>
              <a:buChar char="-"/>
            </a:pPr>
            <a:endParaRPr lang="en-US" baseline="0" dirty="0"/>
          </a:p>
          <a:p>
            <a:pPr marL="171450" indent="-171450">
              <a:buFontTx/>
              <a:buChar char="-"/>
            </a:pPr>
            <a:endParaRPr lang="en-US" baseline="0" dirty="0"/>
          </a:p>
          <a:p>
            <a:pPr marL="0" indent="0">
              <a:buFontTx/>
              <a:buNone/>
            </a:pPr>
            <a:r>
              <a:rPr lang="en-US" baseline="0" dirty="0"/>
              <a:t>Maximize productivity:</a:t>
            </a:r>
          </a:p>
          <a:p>
            <a:pPr marL="171450" indent="-171450">
              <a:buFontTx/>
              <a:buChar char="-"/>
            </a:pPr>
            <a:r>
              <a:rPr lang="en-US" baseline="0" dirty="0"/>
              <a:t>The team working on the customer service are all PHP experts? They can use that. The team building the payments service needs to use a legacy C++ library? They can build their service in native. You should never have to compromise on productivity for the sake of consistency.</a:t>
            </a:r>
          </a:p>
          <a:p>
            <a:pPr marL="171450" indent="-171450">
              <a:buFontTx/>
              <a:buChar char="-"/>
            </a:pPr>
            <a:endParaRPr lang="en-US" baseline="0" dirty="0"/>
          </a:p>
          <a:p>
            <a:pPr marL="0" indent="0">
              <a:buFontTx/>
              <a:buNone/>
            </a:pPr>
            <a:r>
              <a:rPr lang="en-US" baseline="0" dirty="0"/>
              <a:t>Improve hardware utilization:</a:t>
            </a:r>
          </a:p>
          <a:p>
            <a:pPr marL="171450" indent="-171450">
              <a:buFontTx/>
              <a:buChar char="-"/>
            </a:pPr>
            <a:r>
              <a:rPr lang="en-US" baseline="0" dirty="0"/>
              <a:t>In the previous slide, we looked at how monolithic apps are scaled, by deploying multiple copies and load balancing. But if if you have a particular code path that is particularly hot, you need to scale out the HW for the whole application based on that bottleneck rather than just scaling that service.</a:t>
            </a:r>
          </a:p>
          <a:p>
            <a:pPr marL="171450" indent="-171450">
              <a:buFontTx/>
              <a:buChar char="-"/>
            </a:pPr>
            <a:endParaRPr lang="en-US" baseline="0" dirty="0"/>
          </a:p>
          <a:p>
            <a:pPr marL="0" indent="0">
              <a:buFontTx/>
              <a:buNone/>
            </a:pPr>
            <a:r>
              <a:rPr lang="en-US" baseline="0" dirty="0"/>
              <a:t>Limit the impact of failures</a:t>
            </a:r>
          </a:p>
          <a:p>
            <a:pPr marL="0" indent="0">
              <a:buFontTx/>
              <a:buNone/>
            </a:pPr>
            <a:r>
              <a:rPr lang="en-US" baseline="0" dirty="0"/>
              <a:t>- In a monolithic app, failures often impact the whole app. With microservices, failures are isolated, both because a crash in one place doesn’t bring down the whole application and because the more explicit boundaries force teams to think about fault tolerance.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9/29/16 7:17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725091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now that you understand</a:t>
            </a:r>
            <a:r>
              <a:rPr lang="en-US" baseline="0" dirty="0"/>
              <a:t> a little bit about </a:t>
            </a:r>
            <a:r>
              <a:rPr lang="en-US" baseline="0" dirty="0" err="1"/>
              <a:t>microservices</a:t>
            </a:r>
            <a:r>
              <a:rPr lang="en-US" baseline="0" dirty="0"/>
              <a:t>, let me introduce you to Microsoft’s </a:t>
            </a:r>
            <a:r>
              <a:rPr lang="en-US" baseline="0" dirty="0" err="1"/>
              <a:t>microservices</a:t>
            </a:r>
            <a:r>
              <a:rPr lang="en-US" baseline="0" dirty="0"/>
              <a:t> platform, Service Fabric. Service Fabric provides an application model and runtime that naturally enables </a:t>
            </a:r>
            <a:r>
              <a:rPr lang="en-US" baseline="0" dirty="0" err="1"/>
              <a:t>microservices</a:t>
            </a:r>
            <a:r>
              <a:rPr lang="en-US" baseline="0" dirty="0"/>
              <a:t>-based development and operations. You’ll also note that it is environment-agnostic. We will provide a 1</a:t>
            </a:r>
            <a:r>
              <a:rPr lang="en-US" baseline="30000" dirty="0"/>
              <a:t>st</a:t>
            </a:r>
            <a:r>
              <a:rPr lang="en-US" baseline="0" dirty="0"/>
              <a:t> class service running in Azure but the technology can be used anywhere that you can string a set of machines together, including </a:t>
            </a:r>
            <a:r>
              <a:rPr lang="en-US" baseline="0" dirty="0" err="1"/>
              <a:t>on-premise</a:t>
            </a:r>
            <a:r>
              <a:rPr lang="en-US" baseline="0" dirty="0"/>
              <a:t> or in other clouds.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9/29/16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828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min</a:t>
            </a:r>
            <a:endParaRPr lang="en-US" dirty="0"/>
          </a:p>
        </p:txBody>
      </p:sp>
      <p:sp>
        <p:nvSpPr>
          <p:cNvPr id="4" name="Header Placeholder 3"/>
          <p:cNvSpPr>
            <a:spLocks noGrp="1"/>
          </p:cNvSpPr>
          <p:nvPr>
            <p:ph type="hdr" sz="quarter" idx="10"/>
          </p:nvPr>
        </p:nvSpPr>
        <p:spPr/>
        <p:txBody>
          <a:bodyPr/>
          <a:lstStyle/>
          <a:p>
            <a:r>
              <a:rPr lang="en-US" smtClean="0"/>
              <a:t>Microsoft Ignite 2016</a:t>
            </a:r>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9/29/16 7:17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0573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sz="900"/>
              <a:t>A set of machines (physical or virtual) , that service fabric</a:t>
            </a:r>
            <a:r>
              <a:rPr lang="en-US" sz="900" baseline="0"/>
              <a:t> stiches together to form a reliable and fault tolerant unit called a cluster. These clusters can be scaled to 1000s of machines.</a:t>
            </a:r>
          </a:p>
          <a:p>
            <a:pPr marL="0" lvl="0" indent="0">
              <a:buNone/>
            </a:pPr>
            <a:r>
              <a:rPr lang="en-US" sz="900" baseline="0"/>
              <a:t>For example - SQL Azure has regional clusters that are made of 1000s of machines.</a:t>
            </a:r>
          </a:p>
          <a:p>
            <a:pPr marL="0" lvl="0" indent="0">
              <a:buNone/>
            </a:pPr>
            <a:r>
              <a:rPr lang="en-US" sz="900" baseline="0"/>
              <a:t>When setting up your cluster service fabric allows you to specify the failures that the cluster should survive. For example you can choose to set up a cluster that spans three azure data centers, so that the cluster can survive the loss of a data center.</a:t>
            </a:r>
          </a:p>
          <a:p>
            <a:pPr marL="0" lvl="0" indent="0">
              <a:buNone/>
            </a:pPr>
            <a:r>
              <a:rPr lang="en-US" sz="900" baseline="0"/>
              <a:t>Bing Cortana service runs on a cluster that spans three regions, making is tolerant of regional failures. Last year they had a widespread outage in one of the data centers , taking a third of the capacity down,  but  the service suffered no disruption. They service just failed over real time to the other two datacenters in the other regions. That is the kind of reliability you can get with azure service fabric.</a:t>
            </a:r>
          </a:p>
          <a:p>
            <a:pPr marL="0" lvl="0" indent="0">
              <a:buNone/>
            </a:pPr>
            <a:endParaRPr lang="en-US" sz="900" baseline="0"/>
          </a:p>
          <a:p>
            <a:pPr marL="0" lvl="0" indent="0">
              <a:buNone/>
            </a:pPr>
            <a:r>
              <a:rPr lang="en-US" sz="900" baseline="0"/>
              <a:t>More about the planning for production later in the session.</a:t>
            </a:r>
          </a:p>
          <a:p>
            <a:pPr marL="0" lvl="0" indent="0">
              <a:buNone/>
            </a:pPr>
            <a:endParaRPr lang="en-US" sz="900" baseline="0"/>
          </a:p>
          <a:p>
            <a:pPr marL="0" lvl="0" indent="0">
              <a:buNone/>
            </a:pPr>
            <a:r>
              <a:rPr lang="en-US" sz="900" baseline="0"/>
              <a:t>Let us now go to understanding what a service fabric application is made of..*</a:t>
            </a:r>
            <a:endParaRPr lang="en-US" sz="90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2A4DF7B-079A-45E1-B428-6C12F26BFBF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9/29/16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866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jp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emf"/></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9.emf"/></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208858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272048" y="1151364"/>
            <a:ext cx="11892379" cy="2092881"/>
          </a:xfrm>
        </p:spPr>
        <p:txBody>
          <a:bodyPr/>
          <a:lstStyle>
            <a:lvl1pPr>
              <a:defRPr>
                <a:solidFill>
                  <a:srgbClr val="32145A"/>
                </a:solidFill>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hasCustomPrompt="1"/>
          </p:nvPr>
        </p:nvSpPr>
        <p:spPr>
          <a:xfrm>
            <a:off x="272048" y="96934"/>
            <a:ext cx="11892379" cy="932603"/>
          </a:xfrm>
        </p:spPr>
        <p:txBody>
          <a:bodyPr/>
          <a:lstStyle>
            <a:lvl1pPr>
              <a:defRPr sz="4896">
                <a:solidFill>
                  <a:srgbClr val="32145A"/>
                </a:solidFill>
              </a:defRPr>
            </a:lvl1pPr>
          </a:lstStyle>
          <a:p>
            <a:r>
              <a:rPr lang="en-US"/>
              <a:t>Click to edit title</a:t>
            </a: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8" y="6303714"/>
            <a:ext cx="1865471" cy="686104"/>
          </a:xfrm>
          <a:prstGeom prst="rect">
            <a:avLst/>
          </a:prstGeom>
        </p:spPr>
      </p:pic>
    </p:spTree>
    <p:extLst>
      <p:ext uri="{BB962C8B-B14F-4D97-AF65-F5344CB8AC3E}">
        <p14:creationId xmlns:p14="http://schemas.microsoft.com/office/powerpoint/2010/main" val="147239981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Divider (Purple)">
    <p:bg>
      <p:bgPr>
        <a:solidFill>
          <a:srgbClr val="32145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73527" y="2890638"/>
            <a:ext cx="7761151" cy="2491260"/>
          </a:xfrm>
          <a:noFill/>
        </p:spPr>
        <p:txBody>
          <a:bodyPr tIns="91440" bIns="91440" anchor="t" anchorCtr="0"/>
          <a:lstStyle>
            <a:lvl1pPr algn="l" defTabSz="1268436" rtl="0" eaLnBrk="1" latinLnBrk="0" hangingPunct="1">
              <a:lnSpc>
                <a:spcPct val="90000"/>
              </a:lnSpc>
              <a:spcBef>
                <a:spcPct val="0"/>
              </a:spcBef>
              <a:buNone/>
              <a:defRPr lang="en-US" sz="6528" b="0" kern="1200" cap="none" spc="-136"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009759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66276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10" name="Picture 9"/>
          <p:cNvPicPr>
            <a:picLocks noChangeAspect="1"/>
          </p:cNvPicPr>
          <p:nvPr userDrawn="1"/>
        </p:nvPicPr>
        <p:blipFill>
          <a:blip r:embed="rId3"/>
          <a:stretch>
            <a:fillRect/>
          </a:stretch>
        </p:blipFill>
        <p:spPr>
          <a:xfrm>
            <a:off x="-246501" y="1965643"/>
            <a:ext cx="7899548"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1201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Opening Slide Photo">
    <p:bg>
      <p:bgPr>
        <a:solidFill>
          <a:schemeClr val="accent1"/>
        </a:solidFill>
        <a:effectLst/>
      </p:bgPr>
    </p:bg>
    <p:spTree>
      <p:nvGrpSpPr>
        <p:cNvPr id="1" name=""/>
        <p:cNvGrpSpPr/>
        <p:nvPr/>
      </p:nvGrpSpPr>
      <p:grpSpPr>
        <a:xfrm>
          <a:off x="0" y="0"/>
          <a:ext cx="0" cy="0"/>
          <a:chOff x="0" y="0"/>
          <a:chExt cx="0" cy="0"/>
        </a:xfrm>
      </p:grpSpPr>
      <p:sp>
        <p:nvSpPr>
          <p:cNvPr id="35" name="Text Placeholder 2"/>
          <p:cNvSpPr>
            <a:spLocks noGrp="1"/>
          </p:cNvSpPr>
          <p:nvPr>
            <p:ph type="body" sz="quarter" idx="10"/>
          </p:nvPr>
        </p:nvSpPr>
        <p:spPr>
          <a:xfrm>
            <a:off x="267602" y="1246351"/>
            <a:ext cx="6688924" cy="3963564"/>
          </a:xfrm>
        </p:spPr>
        <p:txBody>
          <a:bodyPr/>
          <a:lstStyle>
            <a:lvl1pPr>
              <a:defRPr sz="4352">
                <a:solidFill>
                  <a:schemeClr val="bg1"/>
                </a:solidFill>
              </a:defRPr>
            </a:lvl1pPr>
            <a:lvl2pPr>
              <a:defRPr sz="2720">
                <a:solidFill>
                  <a:schemeClr val="bg1"/>
                </a:solidFill>
                <a:latin typeface="+mj-lt"/>
              </a:defRPr>
            </a:lvl2pPr>
            <a:lvl3pPr marL="4858" indent="0">
              <a:buNone/>
              <a:defRPr sz="1428">
                <a:solidFill>
                  <a:schemeClr val="bg1"/>
                </a:solidFill>
              </a:defRPr>
            </a:lvl3pPr>
            <a:lvl4pPr>
              <a:defRPr sz="1428">
                <a:solidFill>
                  <a:schemeClr val="bg1"/>
                </a:solidFill>
              </a:defRPr>
            </a:lvl4pPr>
            <a:lvl5pPr>
              <a:defRPr sz="1428">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16343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72048" y="104323"/>
            <a:ext cx="11892379" cy="932603"/>
          </a:xfrm>
        </p:spPr>
        <p:txBody>
          <a:bodyPr/>
          <a:lstStyle>
            <a:lvl1pPr>
              <a:defRPr lang="en-US" sz="4896" b="1" kern="1200" dirty="0">
                <a:solidFill>
                  <a:srgbClr val="32145A"/>
                </a:solidFill>
                <a:latin typeface="+mj-lt"/>
                <a:ea typeface="+mj-ea"/>
                <a:cs typeface="+mj-cs"/>
              </a:defRPr>
            </a:lvl1pPr>
          </a:lstStyle>
          <a:p>
            <a:r>
              <a:rPr lang="en-US"/>
              <a:t>Click to edit title</a:t>
            </a:r>
          </a:p>
        </p:txBody>
      </p:sp>
      <p:pic>
        <p:nvPicPr>
          <p:cNvPr id="24" name="Picture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8" y="6300853"/>
            <a:ext cx="1865471" cy="686104"/>
          </a:xfrm>
          <a:prstGeom prst="rect">
            <a:avLst/>
          </a:prstGeom>
        </p:spPr>
      </p:pic>
    </p:spTree>
    <p:extLst>
      <p:ext uri="{BB962C8B-B14F-4D97-AF65-F5344CB8AC3E}">
        <p14:creationId xmlns:p14="http://schemas.microsoft.com/office/powerpoint/2010/main" val="161018008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72048" y="97075"/>
            <a:ext cx="11892379" cy="932603"/>
          </a:xfrm>
        </p:spPr>
        <p:txBody>
          <a:bodyPr/>
          <a:lstStyle>
            <a:lvl1pPr>
              <a:defRPr>
                <a:solidFill>
                  <a:srgbClr val="32145A"/>
                </a:solidFill>
              </a:defRPr>
            </a:lvl1pPr>
          </a:lstStyle>
          <a:p>
            <a:r>
              <a:rPr lang="en-US"/>
              <a:t>Click to edit title</a:t>
            </a:r>
          </a:p>
        </p:txBody>
      </p:sp>
      <p:sp>
        <p:nvSpPr>
          <p:cNvPr id="8" name="Text Placeholder 4"/>
          <p:cNvSpPr>
            <a:spLocks noGrp="1"/>
          </p:cNvSpPr>
          <p:nvPr>
            <p:ph type="body" sz="quarter" idx="11" hasCustomPrompt="1"/>
          </p:nvPr>
        </p:nvSpPr>
        <p:spPr>
          <a:xfrm>
            <a:off x="272048" y="1153328"/>
            <a:ext cx="11892379" cy="688119"/>
          </a:xfrm>
        </p:spPr>
        <p:txBody>
          <a:bodyPr tIns="91440" anchor="t"/>
          <a:lstStyle>
            <a:lvl1pPr>
              <a:defRPr sz="3808"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stStyle>
          <a:p>
            <a:pPr lvl="0"/>
            <a:r>
              <a:rPr lang="en-US"/>
              <a:t>Subtitle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8" y="6303714"/>
            <a:ext cx="1865471" cy="686104"/>
          </a:xfrm>
          <a:prstGeom prst="rect">
            <a:avLst/>
          </a:prstGeom>
        </p:spPr>
      </p:pic>
    </p:spTree>
    <p:extLst>
      <p:ext uri="{BB962C8B-B14F-4D97-AF65-F5344CB8AC3E}">
        <p14:creationId xmlns:p14="http://schemas.microsoft.com/office/powerpoint/2010/main" val="54122744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272048" y="2002854"/>
            <a:ext cx="11892379" cy="4081712"/>
          </a:xfrm>
        </p:spPr>
        <p:txBody>
          <a:bodyPr/>
          <a:lstStyle>
            <a:lvl1pPr>
              <a:defRPr>
                <a:solidFill>
                  <a:srgbClr val="32145A"/>
                </a:solidFill>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hasCustomPrompt="1"/>
          </p:nvPr>
        </p:nvSpPr>
        <p:spPr>
          <a:xfrm>
            <a:off x="272048" y="96934"/>
            <a:ext cx="11892379" cy="932603"/>
          </a:xfrm>
        </p:spPr>
        <p:txBody>
          <a:bodyPr/>
          <a:lstStyle>
            <a:lvl1pPr>
              <a:defRPr sz="4896">
                <a:solidFill>
                  <a:srgbClr val="32145A"/>
                </a:solidFill>
              </a:defRPr>
            </a:lvl1pPr>
          </a:lstStyle>
          <a:p>
            <a:r>
              <a:rPr lang="en-US"/>
              <a:t>Click to edit title</a:t>
            </a:r>
          </a:p>
        </p:txBody>
      </p:sp>
      <p:sp>
        <p:nvSpPr>
          <p:cNvPr id="5" name="Text Placeholder 4"/>
          <p:cNvSpPr>
            <a:spLocks noGrp="1"/>
          </p:cNvSpPr>
          <p:nvPr>
            <p:ph type="body" sz="quarter" idx="11" hasCustomPrompt="1"/>
          </p:nvPr>
        </p:nvSpPr>
        <p:spPr>
          <a:xfrm>
            <a:off x="272048" y="1156470"/>
            <a:ext cx="11892379" cy="688119"/>
          </a:xfrm>
        </p:spPr>
        <p:txBody>
          <a:bodyPr tIns="91440" anchor="t"/>
          <a:lstStyle>
            <a:lvl1pPr>
              <a:defRPr sz="3808"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stStyle>
          <a:p>
            <a:pPr lvl="0"/>
            <a:r>
              <a:rPr lang="en-US"/>
              <a:t>Subtitle</a:t>
            </a: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8" y="6303714"/>
            <a:ext cx="1865471" cy="686104"/>
          </a:xfrm>
          <a:prstGeom prst="rect">
            <a:avLst/>
          </a:prstGeom>
        </p:spPr>
      </p:pic>
    </p:spTree>
    <p:extLst>
      <p:ext uri="{BB962C8B-B14F-4D97-AF65-F5344CB8AC3E}">
        <p14:creationId xmlns:p14="http://schemas.microsoft.com/office/powerpoint/2010/main" val="21291089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272048" y="1151364"/>
            <a:ext cx="11892379" cy="4933202"/>
          </a:xfrm>
        </p:spPr>
        <p:txBody>
          <a:bodyPr/>
          <a:lstStyle>
            <a:lvl1pPr>
              <a:defRPr>
                <a:solidFill>
                  <a:srgbClr val="32145A"/>
                </a:solidFill>
              </a:defRPr>
            </a:lvl1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hasCustomPrompt="1"/>
          </p:nvPr>
        </p:nvSpPr>
        <p:spPr>
          <a:xfrm>
            <a:off x="272048" y="96934"/>
            <a:ext cx="11892379" cy="932603"/>
          </a:xfrm>
        </p:spPr>
        <p:txBody>
          <a:bodyPr/>
          <a:lstStyle>
            <a:lvl1pPr>
              <a:defRPr sz="4896">
                <a:solidFill>
                  <a:srgbClr val="32145A"/>
                </a:solidFill>
              </a:defRPr>
            </a:lvl1pPr>
          </a:lstStyle>
          <a:p>
            <a:r>
              <a:rPr lang="en-US"/>
              <a:t>Click to edit title</a:t>
            </a: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8" y="6303714"/>
            <a:ext cx="1865471" cy="686104"/>
          </a:xfrm>
          <a:prstGeom prst="rect">
            <a:avLst/>
          </a:prstGeom>
        </p:spPr>
      </p:pic>
    </p:spTree>
    <p:extLst>
      <p:ext uri="{BB962C8B-B14F-4D97-AF65-F5344CB8AC3E}">
        <p14:creationId xmlns:p14="http://schemas.microsoft.com/office/powerpoint/2010/main" val="349503046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274639" y="83599"/>
            <a:ext cx="11892379" cy="932603"/>
          </a:xfrm>
        </p:spPr>
        <p:txBody>
          <a:bodyPr/>
          <a:lstStyle>
            <a:lvl1pPr>
              <a:defRPr>
                <a:solidFill>
                  <a:srgbClr val="32145A"/>
                </a:solidFill>
              </a:defRPr>
            </a:lvl1pPr>
          </a:lstStyle>
          <a:p>
            <a:r>
              <a:rPr lang="en-US"/>
              <a:t>Click to edit Master title style</a:t>
            </a:r>
          </a:p>
        </p:txBody>
      </p:sp>
      <p:sp>
        <p:nvSpPr>
          <p:cNvPr id="4" name="Text Placeholder 3"/>
          <p:cNvSpPr>
            <a:spLocks noGrp="1"/>
          </p:cNvSpPr>
          <p:nvPr>
            <p:ph type="body" sz="quarter" idx="10" hasCustomPrompt="1"/>
          </p:nvPr>
        </p:nvSpPr>
        <p:spPr>
          <a:xfrm>
            <a:off x="277230" y="2019218"/>
            <a:ext cx="5762704" cy="1987532"/>
          </a:xfrm>
        </p:spPr>
        <p:txBody>
          <a:bodyPr wrap="square">
            <a:spAutoFit/>
          </a:bodyPr>
          <a:lstStyle>
            <a:lvl1pPr marL="0" indent="0">
              <a:spcBef>
                <a:spcPts val="1224"/>
              </a:spcBef>
              <a:buClr>
                <a:schemeClr val="tx1"/>
              </a:buClr>
              <a:buFont typeface="Wingdings" pitchFamily="2" charset="2"/>
              <a:buNone/>
              <a:defRPr lang="en-US" sz="3264" kern="1200" dirty="0">
                <a:solidFill>
                  <a:srgbClr val="32145A"/>
                </a:solidFill>
                <a:latin typeface="+mj-lt"/>
                <a:ea typeface="+mn-ea"/>
                <a:cs typeface="+mn-cs"/>
              </a:defRPr>
            </a:lvl1pPr>
            <a:lvl2pPr marL="388591" indent="-388591">
              <a:buFont typeface="Arial" panose="020B0604020202020204" pitchFamily="34" charset="0"/>
              <a:buChar char="•"/>
              <a:defRPr sz="2000"/>
            </a:lvl2pPr>
            <a:lvl3pPr marL="620351" indent="-388591">
              <a:buFont typeface="Arial" panose="020B0604020202020204" pitchFamily="34" charset="0"/>
              <a:buChar char="•"/>
              <a:tabLst/>
              <a:defRPr sz="2000"/>
            </a:lvl3pPr>
            <a:lvl4pPr marL="693500" indent="-233155">
              <a:buFont typeface="Arial" panose="020B0604020202020204" pitchFamily="34" charset="0"/>
              <a:buChar char="•"/>
              <a:defRPr/>
            </a:lvl4pPr>
            <a:lvl5pPr marL="918910" indent="-233155">
              <a:buFont typeface="Arial" panose="020B0604020202020204" pitchFamily="34" charset="0"/>
              <a:buChar char="•"/>
              <a:tabLst/>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hasCustomPrompt="1"/>
          </p:nvPr>
        </p:nvSpPr>
        <p:spPr>
          <a:xfrm>
            <a:off x="6311277" y="2019218"/>
            <a:ext cx="5853154" cy="1987532"/>
          </a:xfrm>
        </p:spPr>
        <p:txBody>
          <a:bodyPr wrap="square">
            <a:spAutoFit/>
          </a:bodyPr>
          <a:lstStyle>
            <a:lvl1pPr marL="0" indent="0">
              <a:spcBef>
                <a:spcPts val="1224"/>
              </a:spcBef>
              <a:buClr>
                <a:schemeClr val="tx1"/>
              </a:buClr>
              <a:buFont typeface="Wingdings" pitchFamily="2" charset="2"/>
              <a:buNone/>
              <a:defRPr lang="en-US" sz="3264" kern="1200" dirty="0">
                <a:solidFill>
                  <a:srgbClr val="32145A"/>
                </a:solidFill>
                <a:latin typeface="+mj-lt"/>
                <a:ea typeface="+mn-ea"/>
                <a:cs typeface="+mn-cs"/>
              </a:defRPr>
            </a:lvl1pPr>
            <a:lvl2pPr marL="388591" indent="-388591">
              <a:buFont typeface="Arial" panose="020B0604020202020204" pitchFamily="34" charset="0"/>
              <a:buChar char="•"/>
              <a:defRPr sz="2000"/>
            </a:lvl2pPr>
            <a:lvl3pPr marL="620351" indent="-388591">
              <a:buFont typeface="Arial" panose="020B0604020202020204" pitchFamily="34" charset="0"/>
              <a:buChar char="•"/>
              <a:tabLst/>
              <a:defRPr sz="2000"/>
            </a:lvl3pPr>
            <a:lvl4pPr marL="693500" indent="-233155">
              <a:buFont typeface="Arial" panose="020B0604020202020204" pitchFamily="34" charset="0"/>
              <a:buChar char="•"/>
              <a:defRPr/>
            </a:lvl4pPr>
            <a:lvl5pPr marL="918910" indent="-233155">
              <a:buFont typeface="Arial" panose="020B0604020202020204" pitchFamily="34" charset="0"/>
              <a:buChar char="•"/>
              <a:tabLst/>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12" hasCustomPrompt="1"/>
          </p:nvPr>
        </p:nvSpPr>
        <p:spPr>
          <a:xfrm>
            <a:off x="274639" y="1160236"/>
            <a:ext cx="11892379" cy="688119"/>
          </a:xfrm>
        </p:spPr>
        <p:txBody>
          <a:bodyPr tIns="91440" anchor="t"/>
          <a:lstStyle>
            <a:lvl1pPr>
              <a:defRPr sz="3808"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stStyle>
          <a:p>
            <a:pPr lvl="0"/>
            <a:r>
              <a:rPr lang="en-US"/>
              <a:t>Subtitle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8" y="6303714"/>
            <a:ext cx="1865471" cy="686104"/>
          </a:xfrm>
          <a:prstGeom prst="rect">
            <a:avLst/>
          </a:prstGeom>
        </p:spPr>
      </p:pic>
    </p:spTree>
    <p:extLst>
      <p:ext uri="{BB962C8B-B14F-4D97-AF65-F5344CB8AC3E}">
        <p14:creationId xmlns:p14="http://schemas.microsoft.com/office/powerpoint/2010/main" val="134923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de Samp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72048" y="104323"/>
            <a:ext cx="11892379" cy="932603"/>
          </a:xfrm>
        </p:spPr>
        <p:txBody>
          <a:bodyPr/>
          <a:lstStyle>
            <a:lvl1pPr>
              <a:defRPr lang="en-US" sz="5440" b="1" kern="1200" baseline="0" dirty="0">
                <a:solidFill>
                  <a:srgbClr val="32145A"/>
                </a:solidFill>
                <a:latin typeface="+mj-lt"/>
                <a:ea typeface="+mj-ea"/>
                <a:cs typeface="+mj-cs"/>
              </a:defRPr>
            </a:lvl1pPr>
          </a:lstStyle>
          <a:p>
            <a:r>
              <a:rPr lang="en-US"/>
              <a:t>Software code slide</a:t>
            </a:r>
          </a:p>
        </p:txBody>
      </p:sp>
      <p:pic>
        <p:nvPicPr>
          <p:cNvPr id="24" name="Picture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838" y="6300853"/>
            <a:ext cx="1865471" cy="686104"/>
          </a:xfrm>
          <a:prstGeom prst="rect">
            <a:avLst/>
          </a:prstGeom>
        </p:spPr>
      </p:pic>
      <p:sp>
        <p:nvSpPr>
          <p:cNvPr id="5" name="Text Placeholder 4"/>
          <p:cNvSpPr>
            <a:spLocks noGrp="1"/>
          </p:cNvSpPr>
          <p:nvPr>
            <p:ph type="body" sz="quarter" idx="10"/>
          </p:nvPr>
        </p:nvSpPr>
        <p:spPr>
          <a:xfrm>
            <a:off x="272049" y="1036926"/>
            <a:ext cx="11892379" cy="3660631"/>
          </a:xfrm>
        </p:spPr>
        <p:txBody>
          <a:bodyPr/>
          <a:lstStyle>
            <a:lvl1pPr>
              <a:defRPr>
                <a:solidFill>
                  <a:schemeClr val="tx1"/>
                </a:solidFill>
                <a:latin typeface="Consolas" panose="020B0609020204030204" pitchFamily="49" charset="0"/>
              </a:defRPr>
            </a:lvl1pPr>
          </a:lstStyle>
          <a:p>
            <a:r>
              <a:rPr lang="en-US"/>
              <a:t>This slide layout uses Consolas, a monotype font which is ideal for showing software code. </a:t>
            </a:r>
          </a:p>
        </p:txBody>
      </p:sp>
    </p:spTree>
    <p:extLst>
      <p:ext uri="{BB962C8B-B14F-4D97-AF65-F5344CB8AC3E}">
        <p14:creationId xmlns:p14="http://schemas.microsoft.com/office/powerpoint/2010/main" val="264211926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BAD80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73527" y="2890638"/>
            <a:ext cx="7761151" cy="2491260"/>
          </a:xfrm>
          <a:noFill/>
        </p:spPr>
        <p:txBody>
          <a:bodyPr tIns="91440" bIns="91440" anchor="t" anchorCtr="0"/>
          <a:lstStyle>
            <a:lvl1pPr algn="l" defTabSz="1268436" rtl="0" eaLnBrk="1" latinLnBrk="0" hangingPunct="1">
              <a:lnSpc>
                <a:spcPct val="90000"/>
              </a:lnSpc>
              <a:spcBef>
                <a:spcPct val="0"/>
              </a:spcBef>
              <a:buNone/>
              <a:defRPr lang="en-US" sz="11967" b="0" kern="1200" cap="none" spc="-136" baseline="0" dirty="0">
                <a:ln w="3175">
                  <a:noFill/>
                </a:ln>
                <a:solidFill>
                  <a:srgbClr val="32145A"/>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6711496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BCF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73527" y="2890638"/>
            <a:ext cx="7761151" cy="2491260"/>
          </a:xfrm>
          <a:noFill/>
        </p:spPr>
        <p:txBody>
          <a:bodyPr tIns="91440" bIns="91440" anchor="t" anchorCtr="0"/>
          <a:lstStyle>
            <a:lvl1pPr algn="l" defTabSz="1268436" rtl="0" eaLnBrk="1" latinLnBrk="0" hangingPunct="1">
              <a:lnSpc>
                <a:spcPct val="90000"/>
              </a:lnSpc>
              <a:spcBef>
                <a:spcPct val="0"/>
              </a:spcBef>
              <a:buNone/>
              <a:defRPr lang="en-US" sz="11967" b="0" kern="1200" cap="none" spc="-136"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6752725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Divider (Purple)">
    <p:bg>
      <p:bgPr>
        <a:solidFill>
          <a:srgbClr val="32145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73527" y="2890638"/>
            <a:ext cx="7761151" cy="2491260"/>
          </a:xfrm>
          <a:noFill/>
        </p:spPr>
        <p:txBody>
          <a:bodyPr tIns="91440" bIns="91440" anchor="t" anchorCtr="0"/>
          <a:lstStyle>
            <a:lvl1pPr algn="l" defTabSz="1268436" rtl="0" eaLnBrk="1" latinLnBrk="0" hangingPunct="1">
              <a:lnSpc>
                <a:spcPct val="90000"/>
              </a:lnSpc>
              <a:spcBef>
                <a:spcPct val="0"/>
              </a:spcBef>
              <a:buNone/>
              <a:defRPr lang="en-US" sz="6528" b="0" kern="1200" cap="none" spc="-136"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8410702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amp;A">
    <p:bg>
      <p:bgPr>
        <a:solidFill>
          <a:srgbClr val="32145A"/>
        </a:solidFill>
        <a:effectLst/>
      </p:bgPr>
    </p:bg>
    <p:spTree>
      <p:nvGrpSpPr>
        <p:cNvPr id="1" name=""/>
        <p:cNvGrpSpPr/>
        <p:nvPr/>
      </p:nvGrpSpPr>
      <p:grpSpPr>
        <a:xfrm>
          <a:off x="0" y="0"/>
          <a:ext cx="0" cy="0"/>
          <a:chOff x="0" y="0"/>
          <a:chExt cx="0" cy="0"/>
        </a:xfrm>
      </p:grpSpPr>
      <p:sp>
        <p:nvSpPr>
          <p:cNvPr id="2" name="Title 3"/>
          <p:cNvSpPr txBox="1">
            <a:spLocks/>
          </p:cNvSpPr>
          <p:nvPr userDrawn="1"/>
        </p:nvSpPr>
        <p:spPr>
          <a:xfrm>
            <a:off x="373527" y="1855256"/>
            <a:ext cx="10656200" cy="249126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5639">
                <a:solidFill>
                  <a:schemeClr val="bg1"/>
                </a:solidFill>
              </a:rPr>
              <a:t>Q&amp;A</a:t>
            </a:r>
          </a:p>
        </p:txBody>
      </p:sp>
    </p:spTree>
    <p:extLst>
      <p:ext uri="{BB962C8B-B14F-4D97-AF65-F5344CB8AC3E}">
        <p14:creationId xmlns:p14="http://schemas.microsoft.com/office/powerpoint/2010/main" val="368279683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fidentiality">
    <p:bg>
      <p:bgPr>
        <a:solidFill>
          <a:srgbClr val="32145A"/>
        </a:solidFill>
        <a:effectLst/>
      </p:bgPr>
    </p:bg>
    <p:spTree>
      <p:nvGrpSpPr>
        <p:cNvPr id="1" name=""/>
        <p:cNvGrpSpPr/>
        <p:nvPr/>
      </p:nvGrpSpPr>
      <p:grpSpPr>
        <a:xfrm>
          <a:off x="0" y="0"/>
          <a:ext cx="0" cy="0"/>
          <a:chOff x="0" y="0"/>
          <a:chExt cx="0" cy="0"/>
        </a:xfrm>
      </p:grpSpPr>
      <p:sp>
        <p:nvSpPr>
          <p:cNvPr id="3" name="TextBox 2"/>
          <p:cNvSpPr txBox="1"/>
          <p:nvPr userDrawn="1"/>
        </p:nvSpPr>
        <p:spPr>
          <a:xfrm>
            <a:off x="608869" y="4391008"/>
            <a:ext cx="11218737" cy="1975862"/>
          </a:xfrm>
          <a:prstGeom prst="rect">
            <a:avLst/>
          </a:prstGeom>
          <a:noFill/>
        </p:spPr>
        <p:txBody>
          <a:bodyPr wrap="square" rtlCol="0">
            <a:spAutoFit/>
          </a:bodyPr>
          <a:lstStyle/>
          <a:p>
            <a:pPr algn="ctr"/>
            <a:r>
              <a:rPr lang="en-US" sz="2448">
                <a:solidFill>
                  <a:schemeClr val="bg1"/>
                </a:solidFill>
                <a:latin typeface="+mj-lt"/>
              </a:rPr>
              <a:t>EFS content</a:t>
            </a:r>
            <a:r>
              <a:rPr lang="en-US" sz="2448" baseline="0">
                <a:solidFill>
                  <a:schemeClr val="bg1"/>
                </a:solidFill>
                <a:latin typeface="+mj-lt"/>
              </a:rPr>
              <a:t> is Microsoft confidential – internal use only</a:t>
            </a:r>
          </a:p>
          <a:p>
            <a:pPr algn="ctr"/>
            <a:r>
              <a:rPr lang="en-US" sz="2448" baseline="0">
                <a:solidFill>
                  <a:schemeClr val="bg1"/>
                </a:solidFill>
                <a:latin typeface="+mj-lt"/>
              </a:rPr>
              <a:t>Do not post EFS content to any blogs or external Web sites</a:t>
            </a:r>
          </a:p>
          <a:p>
            <a:pPr algn="ctr"/>
            <a:r>
              <a:rPr lang="en-US" sz="2448" baseline="0">
                <a:solidFill>
                  <a:schemeClr val="bg1"/>
                </a:solidFill>
                <a:latin typeface="+mj-lt"/>
              </a:rPr>
              <a:t>Do not take photos or video of sessions or slides during the event</a:t>
            </a:r>
          </a:p>
          <a:p>
            <a:pPr algn="ctr"/>
            <a:r>
              <a:rPr lang="en-US" sz="2448" baseline="0">
                <a:solidFill>
                  <a:schemeClr val="bg1"/>
                </a:solidFill>
                <a:latin typeface="+mj-lt"/>
              </a:rPr>
              <a:t>Content will be available to internal audiences on-demand post event at //</a:t>
            </a:r>
            <a:r>
              <a:rPr lang="en-US" sz="2448" baseline="0" err="1">
                <a:solidFill>
                  <a:schemeClr val="bg1"/>
                </a:solidFill>
                <a:latin typeface="+mj-lt"/>
              </a:rPr>
              <a:t>sparkit</a:t>
            </a:r>
            <a:endParaRPr lang="en-US" sz="2448" baseline="0">
              <a:solidFill>
                <a:schemeClr val="bg1"/>
              </a:solidFill>
              <a:latin typeface="+mj-lt"/>
            </a:endParaRPr>
          </a:p>
          <a:p>
            <a:pPr algn="ctr"/>
            <a:r>
              <a:rPr lang="en-US" sz="2448" baseline="0">
                <a:solidFill>
                  <a:schemeClr val="bg1"/>
                </a:solidFill>
                <a:latin typeface="+mj-lt"/>
              </a:rPr>
              <a:t> </a:t>
            </a:r>
            <a:endParaRPr lang="en-US" sz="2448">
              <a:solidFill>
                <a:schemeClr val="bg1"/>
              </a:solidFill>
              <a:latin typeface="+mj-lt"/>
            </a:endParaRPr>
          </a:p>
        </p:txBody>
      </p:sp>
      <p:pic>
        <p:nvPicPr>
          <p:cNvPr id="5" name="Picture 4"/>
          <p:cNvPicPr>
            <a:picLocks noChangeAspect="1"/>
          </p:cNvPicPr>
          <p:nvPr userDrawn="1"/>
        </p:nvPicPr>
        <p:blipFill>
          <a:blip r:embed="rId2"/>
          <a:stretch>
            <a:fillRect/>
          </a:stretch>
        </p:blipFill>
        <p:spPr>
          <a:xfrm>
            <a:off x="4231200" y="1532267"/>
            <a:ext cx="838063" cy="1651244"/>
          </a:xfrm>
          <a:prstGeom prst="rect">
            <a:avLst/>
          </a:prstGeom>
        </p:spPr>
      </p:pic>
      <p:pic>
        <p:nvPicPr>
          <p:cNvPr id="7" name="Picture 6"/>
          <p:cNvPicPr>
            <a:picLocks noChangeAspect="1"/>
          </p:cNvPicPr>
          <p:nvPr userDrawn="1"/>
        </p:nvPicPr>
        <p:blipFill>
          <a:blip r:embed="rId3"/>
          <a:stretch>
            <a:fillRect/>
          </a:stretch>
        </p:blipFill>
        <p:spPr>
          <a:xfrm rot="20218669">
            <a:off x="1123424" y="2329865"/>
            <a:ext cx="1775949" cy="1105282"/>
          </a:xfrm>
          <a:prstGeom prst="rect">
            <a:avLst/>
          </a:prstGeom>
        </p:spPr>
      </p:pic>
      <p:pic>
        <p:nvPicPr>
          <p:cNvPr id="8" name="Picture 7"/>
          <p:cNvPicPr>
            <a:picLocks noChangeAspect="1"/>
          </p:cNvPicPr>
          <p:nvPr userDrawn="1"/>
        </p:nvPicPr>
        <p:blipFill>
          <a:blip r:embed="rId4"/>
          <a:stretch>
            <a:fillRect/>
          </a:stretch>
        </p:blipFill>
        <p:spPr>
          <a:xfrm>
            <a:off x="6218238" y="1924324"/>
            <a:ext cx="2334208" cy="968777"/>
          </a:xfrm>
          <a:prstGeom prst="rect">
            <a:avLst/>
          </a:prstGeom>
        </p:spPr>
      </p:pic>
      <p:pic>
        <p:nvPicPr>
          <p:cNvPr id="9" name="Picture 8"/>
          <p:cNvPicPr>
            <a:picLocks noChangeAspect="1"/>
          </p:cNvPicPr>
          <p:nvPr userDrawn="1"/>
        </p:nvPicPr>
        <p:blipFill>
          <a:blip r:embed="rId5"/>
          <a:stretch>
            <a:fillRect/>
          </a:stretch>
        </p:blipFill>
        <p:spPr>
          <a:xfrm rot="1949686">
            <a:off x="9646090" y="2254998"/>
            <a:ext cx="1694765" cy="1051773"/>
          </a:xfrm>
          <a:prstGeom prst="rect">
            <a:avLst/>
          </a:prstGeom>
          <a:noFill/>
        </p:spPr>
      </p:pic>
      <p:pic>
        <p:nvPicPr>
          <p:cNvPr id="10" name="Picture 9"/>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7838" y="6300853"/>
            <a:ext cx="1865471" cy="686104"/>
          </a:xfrm>
          <a:prstGeom prst="rect">
            <a:avLst/>
          </a:prstGeom>
        </p:spPr>
      </p:pic>
      <p:sp>
        <p:nvSpPr>
          <p:cNvPr id="12" name="Hexagon 11"/>
          <p:cNvSpPr/>
          <p:nvPr userDrawn="1"/>
        </p:nvSpPr>
        <p:spPr>
          <a:xfrm>
            <a:off x="2552069" y="2841290"/>
            <a:ext cx="660688" cy="49899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a:lnSpc>
                <a:spcPct val="90000"/>
              </a:lnSpc>
              <a:spcBef>
                <a:spcPts val="816"/>
              </a:spcBef>
            </a:pPr>
            <a:endParaRPr lang="en-US" sz="2720" err="1"/>
          </a:p>
        </p:txBody>
      </p:sp>
      <p:sp>
        <p:nvSpPr>
          <p:cNvPr id="13" name="TextBox 12"/>
          <p:cNvSpPr txBox="1"/>
          <p:nvPr userDrawn="1"/>
        </p:nvSpPr>
        <p:spPr>
          <a:xfrm>
            <a:off x="2655706" y="2841290"/>
            <a:ext cx="453413" cy="469039"/>
          </a:xfrm>
          <a:prstGeom prst="rect">
            <a:avLst/>
          </a:prstGeom>
          <a:noFill/>
        </p:spPr>
        <p:txBody>
          <a:bodyPr wrap="square" rtlCol="0">
            <a:spAutoFit/>
          </a:bodyPr>
          <a:lstStyle/>
          <a:p>
            <a:r>
              <a:rPr lang="en-US" sz="2448" b="1"/>
              <a:t>X</a:t>
            </a:r>
          </a:p>
        </p:txBody>
      </p:sp>
      <p:sp>
        <p:nvSpPr>
          <p:cNvPr id="14" name="Hexagon 13"/>
          <p:cNvSpPr/>
          <p:nvPr userDrawn="1"/>
        </p:nvSpPr>
        <p:spPr>
          <a:xfrm>
            <a:off x="4613798" y="2841290"/>
            <a:ext cx="660688" cy="49899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a:lnSpc>
                <a:spcPct val="90000"/>
              </a:lnSpc>
              <a:spcBef>
                <a:spcPts val="816"/>
              </a:spcBef>
            </a:pPr>
            <a:endParaRPr lang="en-US" sz="2720" err="1"/>
          </a:p>
        </p:txBody>
      </p:sp>
      <p:sp>
        <p:nvSpPr>
          <p:cNvPr id="15" name="TextBox 14"/>
          <p:cNvSpPr txBox="1"/>
          <p:nvPr userDrawn="1"/>
        </p:nvSpPr>
        <p:spPr>
          <a:xfrm>
            <a:off x="4717436" y="2841290"/>
            <a:ext cx="453413" cy="469039"/>
          </a:xfrm>
          <a:prstGeom prst="rect">
            <a:avLst/>
          </a:prstGeom>
          <a:noFill/>
        </p:spPr>
        <p:txBody>
          <a:bodyPr wrap="square" rtlCol="0">
            <a:spAutoFit/>
          </a:bodyPr>
          <a:lstStyle/>
          <a:p>
            <a:r>
              <a:rPr lang="en-US" sz="2448" b="1"/>
              <a:t>X</a:t>
            </a:r>
          </a:p>
        </p:txBody>
      </p:sp>
      <p:sp>
        <p:nvSpPr>
          <p:cNvPr id="16" name="Hexagon 15"/>
          <p:cNvSpPr/>
          <p:nvPr userDrawn="1"/>
        </p:nvSpPr>
        <p:spPr>
          <a:xfrm>
            <a:off x="7869725" y="2838039"/>
            <a:ext cx="660688" cy="49899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a:lnSpc>
                <a:spcPct val="90000"/>
              </a:lnSpc>
              <a:spcBef>
                <a:spcPts val="816"/>
              </a:spcBef>
            </a:pPr>
            <a:endParaRPr lang="en-US" sz="2720" err="1"/>
          </a:p>
        </p:txBody>
      </p:sp>
      <p:sp>
        <p:nvSpPr>
          <p:cNvPr id="17" name="TextBox 16"/>
          <p:cNvSpPr txBox="1"/>
          <p:nvPr userDrawn="1"/>
        </p:nvSpPr>
        <p:spPr>
          <a:xfrm>
            <a:off x="7973363" y="2838039"/>
            <a:ext cx="453413" cy="469039"/>
          </a:xfrm>
          <a:prstGeom prst="rect">
            <a:avLst/>
          </a:prstGeom>
          <a:noFill/>
        </p:spPr>
        <p:txBody>
          <a:bodyPr wrap="square" rtlCol="0">
            <a:spAutoFit/>
          </a:bodyPr>
          <a:lstStyle/>
          <a:p>
            <a:r>
              <a:rPr lang="en-US" sz="2448" b="1"/>
              <a:t>X</a:t>
            </a:r>
          </a:p>
        </p:txBody>
      </p:sp>
      <p:sp>
        <p:nvSpPr>
          <p:cNvPr id="18" name="Hexagon 17"/>
          <p:cNvSpPr/>
          <p:nvPr userDrawn="1"/>
        </p:nvSpPr>
        <p:spPr>
          <a:xfrm>
            <a:off x="9577166" y="2844056"/>
            <a:ext cx="660688" cy="498994"/>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a:lnSpc>
                <a:spcPct val="90000"/>
              </a:lnSpc>
              <a:spcBef>
                <a:spcPts val="816"/>
              </a:spcBef>
            </a:pPr>
            <a:endParaRPr lang="en-US" sz="2720" b="1" err="1"/>
          </a:p>
        </p:txBody>
      </p:sp>
      <p:sp>
        <p:nvSpPr>
          <p:cNvPr id="19" name="TextBox 18"/>
          <p:cNvSpPr txBox="1"/>
          <p:nvPr userDrawn="1"/>
        </p:nvSpPr>
        <p:spPr>
          <a:xfrm>
            <a:off x="9680804" y="2844056"/>
            <a:ext cx="453413" cy="469039"/>
          </a:xfrm>
          <a:prstGeom prst="rect">
            <a:avLst/>
          </a:prstGeom>
          <a:noFill/>
        </p:spPr>
        <p:txBody>
          <a:bodyPr wrap="square" rtlCol="0">
            <a:spAutoFit/>
          </a:bodyPr>
          <a:lstStyle/>
          <a:p>
            <a:r>
              <a:rPr lang="en-US" sz="2448" b="1"/>
              <a:t>X</a:t>
            </a:r>
          </a:p>
        </p:txBody>
      </p:sp>
      <p:sp>
        <p:nvSpPr>
          <p:cNvPr id="20" name="TextBox 19"/>
          <p:cNvSpPr txBox="1"/>
          <p:nvPr userDrawn="1"/>
        </p:nvSpPr>
        <p:spPr>
          <a:xfrm>
            <a:off x="349776" y="39808"/>
            <a:ext cx="10337820" cy="929485"/>
          </a:xfrm>
          <a:prstGeom prst="rect">
            <a:avLst/>
          </a:prstGeom>
          <a:noFill/>
        </p:spPr>
        <p:txBody>
          <a:bodyPr wrap="square" rtlCol="0">
            <a:spAutoFit/>
          </a:bodyPr>
          <a:lstStyle/>
          <a:p>
            <a:r>
              <a:rPr lang="en-US" sz="5440">
                <a:solidFill>
                  <a:schemeClr val="bg1"/>
                </a:solidFill>
                <a:latin typeface="+mj-lt"/>
              </a:rPr>
              <a:t>Confidentiality</a:t>
            </a:r>
          </a:p>
        </p:txBody>
      </p:sp>
    </p:spTree>
    <p:extLst>
      <p:ext uri="{BB962C8B-B14F-4D97-AF65-F5344CB8AC3E}">
        <p14:creationId xmlns:p14="http://schemas.microsoft.com/office/powerpoint/2010/main" val="73459826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12436475" cy="6994525"/>
          </a:xfrm>
          <a:prstGeom prst="rect">
            <a:avLst/>
          </a:prstGeom>
          <a:gradFill flip="none" rotWithShape="1">
            <a:gsLst>
              <a:gs pos="100000">
                <a:schemeClr val="tx1">
                  <a:lumMod val="20000"/>
                  <a:lumOff val="80000"/>
                </a:schemeClr>
              </a:gs>
              <a:gs pos="35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a:lnSpc>
                <a:spcPct val="90000"/>
              </a:lnSpc>
              <a:spcBef>
                <a:spcPts val="816"/>
              </a:spcBef>
            </a:pPr>
            <a:endParaRPr lang="en-US" sz="2720" err="1"/>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917" y="2771906"/>
            <a:ext cx="4202805" cy="1545755"/>
          </a:xfrm>
          <a:prstGeom prst="rect">
            <a:avLst/>
          </a:prstGeom>
        </p:spPr>
      </p:pic>
      <p:sp>
        <p:nvSpPr>
          <p:cNvPr id="4" name="Text Box 3"/>
          <p:cNvSpPr txBox="1">
            <a:spLocks noChangeArrowheads="1"/>
          </p:cNvSpPr>
          <p:nvPr userDrawn="1"/>
        </p:nvSpPr>
        <p:spPr bwMode="blackWhite">
          <a:xfrm>
            <a:off x="278527" y="6102905"/>
            <a:ext cx="11194447" cy="615280"/>
          </a:xfrm>
          <a:prstGeom prst="rect">
            <a:avLst/>
          </a:prstGeom>
          <a:noFill/>
          <a:ln w="12700">
            <a:noFill/>
            <a:miter lim="800000"/>
            <a:headEnd type="none" w="sm" len="sm"/>
            <a:tailEnd type="none" w="sm" len="sm"/>
          </a:ln>
          <a:effectLst/>
        </p:spPr>
        <p:txBody>
          <a:bodyPr vert="horz" wrap="square" lIns="186521" tIns="149217" rIns="186521" bIns="149217" numCol="1" anchor="t" anchorCtr="0" compatLnSpc="1">
            <a:prstTxWarp prst="textNoShape">
              <a:avLst/>
            </a:prstTxWarp>
            <a:spAutoFit/>
          </a:bodyPr>
          <a:lstStyle/>
          <a:p>
            <a:pPr defTabSz="950867" eaLnBrk="0" hangingPunct="0"/>
            <a:r>
              <a:rPr lang="en-US" sz="680">
                <a:solidFill>
                  <a:schemeClr val="tx1"/>
                </a:solidFill>
                <a:cs typeface="Segoe UI" pitchFamily="34" charset="0"/>
              </a:rPr>
              <a:t>© 2014 Microsoft Corporation. All rights reserved. Microsoft, Windows, Windows Vista and other product names are or may be registered trademarks and/or trademarks in the U.S. and/or other countries.</a:t>
            </a:r>
          </a:p>
          <a:p>
            <a:pPr defTabSz="950867" eaLnBrk="0" hangingPunct="0"/>
            <a:r>
              <a:rPr lang="en-US" sz="680">
                <a:solidFill>
                  <a:schemeClr val="tx1"/>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624607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32067"/>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343935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8"/>
            <a:ext cx="1097269" cy="20997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60"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1" baseline="0">
                <a:solidFill>
                  <a:schemeClr val="tx1"/>
                </a:solidFill>
              </a:defRPr>
            </a:lvl1pPr>
          </a:lstStyle>
          <a:p>
            <a:r>
              <a:rPr lang="en-US"/>
              <a:t>Lorem ipsum</a:t>
            </a:r>
          </a:p>
        </p:txBody>
      </p:sp>
    </p:spTree>
    <p:extLst>
      <p:ext uri="{BB962C8B-B14F-4D97-AF65-F5344CB8AC3E}">
        <p14:creationId xmlns:p14="http://schemas.microsoft.com/office/powerpoint/2010/main" val="288581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1571712"/>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161" indent="-241284">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04" indent="-342877">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06" rtl="0" eaLnBrk="1" latinLnBrk="0" hangingPunct="1">
              <a:spcBef>
                <a:spcPct val="20000"/>
              </a:spcBef>
              <a:spcAft>
                <a:spcPts val="816"/>
              </a:spcAft>
              <a:buFont typeface="Arial" pitchFamily="34" charset="0"/>
              <a:buNone/>
            </a:pPr>
            <a:r>
              <a:rPr lang="en-US"/>
              <a:t>Click to edit Master text styles</a:t>
            </a:r>
          </a:p>
          <a:p>
            <a:pPr marL="0" marR="0" lvl="1" indent="0" algn="l" defTabSz="91410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a:t>Second level</a:t>
            </a:r>
          </a:p>
          <a:p>
            <a:pPr marL="457052" lvl="2" indent="-228526" algn="l" defTabSz="914106" rtl="0" eaLnBrk="1" latinLnBrk="0" hangingPunct="1">
              <a:spcBef>
                <a:spcPct val="20000"/>
              </a:spcBef>
              <a:spcAft>
                <a:spcPts val="816"/>
              </a:spcAft>
              <a:buFont typeface="Arial" pitchFamily="34" charset="0"/>
              <a:buChar char="•"/>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78140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2"/>
            <a:ext cx="10058399" cy="1828800"/>
          </a:xfrm>
        </p:spPr>
        <p:txBody>
          <a:bodyPr/>
          <a:lstStyle>
            <a:lvl1pPr>
              <a:defRPr sz="4799" baseline="0"/>
            </a:lvl1pPr>
          </a:lstStyle>
          <a:p>
            <a:r>
              <a:rPr lang="en-US"/>
              <a:t>Click to edit Master title style</a:t>
            </a:r>
          </a:p>
        </p:txBody>
      </p:sp>
    </p:spTree>
    <p:extLst>
      <p:ext uri="{BB962C8B-B14F-4D97-AF65-F5344CB8AC3E}">
        <p14:creationId xmlns:p14="http://schemas.microsoft.com/office/powerpoint/2010/main" val="283218158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1" baseline="0">
                <a:solidFill>
                  <a:schemeClr val="tx1"/>
                </a:solidFill>
              </a:defRPr>
            </a:lvl1pPr>
          </a:lstStyle>
          <a:p>
            <a:r>
              <a:rPr lang="en-US"/>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8"/>
            <a:ext cx="1097269" cy="20997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1"/>
            <a:ext cx="4096468" cy="5120584"/>
          </a:xfrm>
          <a:prstGeom prst="rect">
            <a:avLst/>
          </a:prstGeom>
        </p:spPr>
      </p:pic>
    </p:spTree>
    <p:extLst>
      <p:ext uri="{BB962C8B-B14F-4D97-AF65-F5344CB8AC3E}">
        <p14:creationId xmlns:p14="http://schemas.microsoft.com/office/powerpoint/2010/main" val="6989241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theme" Target="../theme/theme2.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2.xml"/><Relationship Id="rId20" Type="http://schemas.openxmlformats.org/officeDocument/2006/relationships/slideLayout" Target="../slideLayouts/slideLayout63.xml"/><Relationship Id="rId21" Type="http://schemas.openxmlformats.org/officeDocument/2006/relationships/slideLayout" Target="../slideLayouts/slideLayout64.xml"/><Relationship Id="rId22" Type="http://schemas.openxmlformats.org/officeDocument/2006/relationships/slideLayout" Target="../slideLayouts/slideLayout65.xml"/><Relationship Id="rId23" Type="http://schemas.openxmlformats.org/officeDocument/2006/relationships/theme" Target="../theme/theme3.xml"/><Relationship Id="rId10" Type="http://schemas.openxmlformats.org/officeDocument/2006/relationships/slideLayout" Target="../slideLayouts/slideLayout53.xml"/><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slideLayout" Target="../slideLayouts/slideLayout57.xml"/><Relationship Id="rId15" Type="http://schemas.openxmlformats.org/officeDocument/2006/relationships/slideLayout" Target="../slideLayouts/slideLayout58.xml"/><Relationship Id="rId16" Type="http://schemas.openxmlformats.org/officeDocument/2006/relationships/slideLayout" Target="../slideLayouts/slideLayout59.xml"/><Relationship Id="rId17" Type="http://schemas.openxmlformats.org/officeDocument/2006/relationships/slideLayout" Target="../slideLayouts/slideLayout60.xml"/><Relationship Id="rId18" Type="http://schemas.openxmlformats.org/officeDocument/2006/relationships/slideLayout" Target="../slideLayouts/slideLayout61.xml"/><Relationship Id="rId19" Type="http://schemas.openxmlformats.org/officeDocument/2006/relationships/slideLayout" Target="../slideLayouts/slideLayout62.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theme" Target="../theme/theme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R:</a:t>
                </a:r>
                <a:r>
                  <a:rPr lang="en-US" sz="500" baseline="0">
                    <a:gradFill>
                      <a:gsLst>
                        <a:gs pos="0">
                          <a:srgbClr val="FFFFFF"/>
                        </a:gs>
                        <a:gs pos="100000">
                          <a:srgbClr val="FFFFFF"/>
                        </a:gs>
                      </a:gsLst>
                      <a:lin ang="5400000" scaled="0"/>
                    </a:gradFill>
                    <a:ea typeface="Segoe UI" pitchFamily="34" charset="0"/>
                    <a:cs typeface="Segoe UI" pitchFamily="34" charset="0"/>
                  </a:rPr>
                  <a:t>216 G:59 B:1</a:t>
                </a:r>
                <a:endParaRPr lang="en-US" sz="50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a:gradFill>
                      <a:gsLst>
                        <a:gs pos="37168">
                          <a:srgbClr val="292929"/>
                        </a:gs>
                        <a:gs pos="72000">
                          <a:srgbClr val="292929"/>
                        </a:gs>
                      </a:gsLst>
                      <a:lin ang="5400000" scaled="0"/>
                    </a:gradFill>
                    <a:ea typeface="Segoe UI" pitchFamily="34" charset="0"/>
                    <a:cs typeface="Segoe UI" pitchFamily="34" charset="0"/>
                  </a:rPr>
                  <a:t>R:</a:t>
                </a:r>
                <a:r>
                  <a:rPr lang="en-US" sz="500" baseline="0">
                    <a:gradFill>
                      <a:gsLst>
                        <a:gs pos="37168">
                          <a:srgbClr val="292929"/>
                        </a:gs>
                        <a:gs pos="72000">
                          <a:srgbClr val="292929"/>
                        </a:gs>
                      </a:gsLst>
                      <a:lin ang="5400000" scaled="0"/>
                    </a:gradFill>
                    <a:ea typeface="Segoe UI" pitchFamily="34" charset="0"/>
                    <a:cs typeface="Segoe UI" pitchFamily="34" charset="0"/>
                  </a:rPr>
                  <a:t>210 G:210 B:210</a:t>
                </a:r>
                <a:endParaRPr lang="en-US" sz="50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168 G:0 B:0</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R:16</a:t>
              </a:r>
              <a:r>
                <a:rPr lang="en-US" sz="500" baseline="0">
                  <a:gradFill>
                    <a:gsLst>
                      <a:gs pos="2092">
                        <a:srgbClr val="F8F8F8"/>
                      </a:gs>
                      <a:gs pos="10042">
                        <a:srgbClr val="F8F8F8"/>
                      </a:gs>
                    </a:gsLst>
                    <a:lin ang="5400000" scaled="0"/>
                  </a:gradFill>
                  <a:ea typeface="Segoe UI" pitchFamily="34" charset="0"/>
                  <a:cs typeface="Segoe UI" pitchFamily="34" charset="0"/>
                </a:rPr>
                <a:t> G:124 B:16</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38" r:id="rId1"/>
    <p:sldLayoutId id="2147484300"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31" r:id="rId12"/>
    <p:sldLayoutId id="2147484249" r:id="rId13"/>
    <p:sldLayoutId id="2147484301" r:id="rId14"/>
    <p:sldLayoutId id="2147484251" r:id="rId15"/>
    <p:sldLayoutId id="2147484252" r:id="rId16"/>
    <p:sldLayoutId id="2147484254" r:id="rId17"/>
    <p:sldLayoutId id="2147484257" r:id="rId18"/>
    <p:sldLayoutId id="2147484258" r:id="rId19"/>
    <p:sldLayoutId id="2147484260" r:id="rId20"/>
    <p:sldLayoutId id="2147484299" r:id="rId21"/>
    <p:sldLayoutId id="2147484263" r:id="rId22"/>
    <p:sldLayoutId id="2147484386" r:id="rId23"/>
    <p:sldLayoutId id="2147484387" r:id="rId24"/>
    <p:sldLayoutId id="2147484388"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lvl="2"/>
            <a:r>
              <a:rPr lang="en-US"/>
              <a:t>Third level</a:t>
            </a:r>
          </a:p>
          <a:p>
            <a:pPr lvl="3"/>
            <a:r>
              <a:rPr lang="en-US"/>
              <a:t>Fourth level</a:t>
            </a:r>
          </a:p>
          <a:p>
            <a:pPr lvl="4"/>
            <a:r>
              <a:rPr lang="en-US"/>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R:</a:t>
                </a:r>
                <a:r>
                  <a:rPr lang="en-US" sz="500" baseline="0">
                    <a:gradFill>
                      <a:gsLst>
                        <a:gs pos="0">
                          <a:srgbClr val="FFFFFF"/>
                        </a:gs>
                        <a:gs pos="100000">
                          <a:srgbClr val="FFFFFF"/>
                        </a:gs>
                      </a:gsLst>
                      <a:lin ang="5400000" scaled="0"/>
                    </a:gradFill>
                    <a:ea typeface="Segoe UI" pitchFamily="34" charset="0"/>
                    <a:cs typeface="Segoe UI" pitchFamily="34" charset="0"/>
                  </a:rPr>
                  <a:t>216 G:59 B:1</a:t>
                </a:r>
                <a:endParaRPr lang="en-US" sz="50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168 G:0 B:0</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24" r:id="rId14"/>
    <p:sldLayoutId id="2147484325" r:id="rId15"/>
    <p:sldLayoutId id="2147484326" r:id="rId16"/>
    <p:sldLayoutId id="2147484327" r:id="rId17"/>
    <p:sldLayoutId id="2147484328"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R:</a:t>
                </a:r>
                <a:r>
                  <a:rPr lang="en-US" sz="500" baseline="0">
                    <a:gradFill>
                      <a:gsLst>
                        <a:gs pos="0">
                          <a:srgbClr val="FFFFFF"/>
                        </a:gs>
                        <a:gs pos="100000">
                          <a:srgbClr val="FFFFFF"/>
                        </a:gs>
                      </a:gsLst>
                      <a:lin ang="5400000" scaled="0"/>
                    </a:gradFill>
                    <a:ea typeface="Segoe UI" pitchFamily="34" charset="0"/>
                    <a:cs typeface="Segoe UI" pitchFamily="34" charset="0"/>
                  </a:rPr>
                  <a:t>216 G:59 B:1</a:t>
                </a:r>
                <a:endParaRPr lang="en-US" sz="50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a:gradFill>
                      <a:gsLst>
                        <a:gs pos="37168">
                          <a:srgbClr val="292929"/>
                        </a:gs>
                        <a:gs pos="72000">
                          <a:srgbClr val="292929"/>
                        </a:gs>
                      </a:gsLst>
                      <a:lin ang="5400000" scaled="0"/>
                    </a:gradFill>
                    <a:ea typeface="Segoe UI" pitchFamily="34" charset="0"/>
                    <a:cs typeface="Segoe UI" pitchFamily="34" charset="0"/>
                  </a:rPr>
                  <a:t>R:</a:t>
                </a:r>
                <a:r>
                  <a:rPr lang="en-US" sz="500" baseline="0">
                    <a:gradFill>
                      <a:gsLst>
                        <a:gs pos="37168">
                          <a:srgbClr val="292929"/>
                        </a:gs>
                        <a:gs pos="72000">
                          <a:srgbClr val="292929"/>
                        </a:gs>
                      </a:gsLst>
                      <a:lin ang="5400000" scaled="0"/>
                    </a:gradFill>
                    <a:ea typeface="Segoe UI" pitchFamily="34" charset="0"/>
                    <a:cs typeface="Segoe UI" pitchFamily="34" charset="0"/>
                  </a:rPr>
                  <a:t>210 G:210 B:210</a:t>
                </a:r>
                <a:endParaRPr lang="en-US" sz="50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168 G:0 B:0</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R:16</a:t>
              </a:r>
              <a:r>
                <a:rPr lang="en-US" sz="500" baseline="0">
                  <a:gradFill>
                    <a:gsLst>
                      <a:gs pos="2092">
                        <a:srgbClr val="F8F8F8"/>
                      </a:gs>
                      <a:gs pos="10042">
                        <a:srgbClr val="F8F8F8"/>
                      </a:gs>
                    </a:gsLst>
                    <a:lin ang="5400000" scaled="0"/>
                  </a:gradFill>
                  <a:ea typeface="Segoe UI" pitchFamily="34" charset="0"/>
                  <a:cs typeface="Segoe UI" pitchFamily="34" charset="0"/>
                </a:rPr>
                <a:t> G:124 B:16</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2048" y="701"/>
            <a:ext cx="11892379" cy="932603"/>
          </a:xfrm>
          <a:prstGeom prst="rect">
            <a:avLst/>
          </a:prstGeom>
        </p:spPr>
        <p:txBody>
          <a:bodyPr vert="horz" lIns="137160" tIns="109728" rIns="137160" bIns="109728" rtlCol="0" anchor="t" anchorCtr="0">
            <a:noAutofit/>
          </a:bodyPr>
          <a:lstStyle/>
          <a:p>
            <a:r>
              <a:rPr lang="en-US"/>
              <a:t>Click to edit Master title style</a:t>
            </a:r>
          </a:p>
        </p:txBody>
      </p:sp>
      <p:sp>
        <p:nvSpPr>
          <p:cNvPr id="3" name="Text Placeholder 2"/>
          <p:cNvSpPr>
            <a:spLocks noGrp="1"/>
          </p:cNvSpPr>
          <p:nvPr>
            <p:ph type="body" idx="1"/>
          </p:nvPr>
        </p:nvSpPr>
        <p:spPr>
          <a:xfrm>
            <a:off x="272048" y="1609195"/>
            <a:ext cx="11892379" cy="4813248"/>
          </a:xfrm>
          <a:prstGeom prst="rect">
            <a:avLst/>
          </a:prstGeom>
        </p:spPr>
        <p:txBody>
          <a:bodyPr vert="horz" lIns="137160" tIns="109728" rIns="137160" bIns="109728"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c"/>
          <p:cNvSpPr txBox="1"/>
          <p:nvPr userDrawn="1"/>
        </p:nvSpPr>
        <p:spPr>
          <a:xfrm>
            <a:off x="0" y="6700928"/>
            <a:ext cx="12436475" cy="301621"/>
          </a:xfrm>
          <a:prstGeom prst="rect">
            <a:avLst/>
          </a:prstGeom>
          <a:noFill/>
        </p:spPr>
        <p:txBody>
          <a:bodyPr vert="horz" rtlCol="0">
            <a:spAutoFit/>
          </a:bodyPr>
          <a:lstStyle/>
          <a:p>
            <a:pPr algn="ctr"/>
            <a:endParaRPr lang="en-US" sz="1360" b="1" i="0" u="none" baseline="0">
              <a:solidFill>
                <a:srgbClr val="3E8430"/>
              </a:solidFill>
              <a:latin typeface="arial" panose="020B0604020202020204" pitchFamily="34" charset="0"/>
            </a:endParaRPr>
          </a:p>
        </p:txBody>
      </p:sp>
    </p:spTree>
    <p:extLst>
      <p:ext uri="{BB962C8B-B14F-4D97-AF65-F5344CB8AC3E}">
        <p14:creationId xmlns:p14="http://schemas.microsoft.com/office/powerpoint/2010/main" val="3987812771"/>
      </p:ext>
    </p:extLst>
  </p:cSld>
  <p:clrMap bg1="lt1" tx1="dk1" bg2="lt2" tx2="dk2" accent1="accent1" accent2="accent2" accent3="accent3" accent4="accent4" accent5="accent5" accent6="accent6" hlink="hlink" folHlink="folHlink"/>
  <p:sldLayoutIdLst>
    <p:sldLayoutId id="2147484368" r:id="rId1"/>
    <p:sldLayoutId id="2147484369" r:id="rId2"/>
    <p:sldLayoutId id="2147484370" r:id="rId3"/>
    <p:sldLayoutId id="2147484371" r:id="rId4"/>
    <p:sldLayoutId id="2147484372" r:id="rId5"/>
    <p:sldLayoutId id="2147484373" r:id="rId6"/>
    <p:sldLayoutId id="2147484374" r:id="rId7"/>
    <p:sldLayoutId id="2147484375" r:id="rId8"/>
    <p:sldLayoutId id="2147484376" r:id="rId9"/>
    <p:sldLayoutId id="2147484377" r:id="rId10"/>
    <p:sldLayoutId id="2147484378" r:id="rId11"/>
    <p:sldLayoutId id="2147484379" r:id="rId12"/>
    <p:sldLayoutId id="2147484380" r:id="rId13"/>
    <p:sldLayoutId id="2147484381" r:id="rId14"/>
    <p:sldLayoutId id="2147484382" r:id="rId15"/>
    <p:sldLayoutId id="2147484383" r:id="rId16"/>
    <p:sldLayoutId id="2147484384" r:id="rId17"/>
    <p:sldLayoutId id="2147484385" r:id="rId18"/>
  </p:sldLayoutIdLst>
  <p:transition>
    <p:fade/>
  </p:transition>
  <p:hf hdr="0" ftr="0" dt="0"/>
  <p:txStyles>
    <p:titleStyle>
      <a:lvl1pPr algn="l" defTabSz="932619" rtl="0" eaLnBrk="1" latinLnBrk="0" hangingPunct="1">
        <a:lnSpc>
          <a:spcPct val="90000"/>
        </a:lnSpc>
        <a:spcBef>
          <a:spcPct val="0"/>
        </a:spcBef>
        <a:buNone/>
        <a:defRPr sz="5440" b="1" kern="1200">
          <a:solidFill>
            <a:srgbClr val="4A206A"/>
          </a:solidFill>
          <a:latin typeface="+mj-lt"/>
          <a:ea typeface="+mj-ea"/>
          <a:cs typeface="+mj-cs"/>
        </a:defRPr>
      </a:lvl1pPr>
    </p:titleStyle>
    <p:bodyStyle>
      <a:lvl1pPr marL="0" indent="0" algn="l" defTabSz="932619" rtl="0" eaLnBrk="1" latinLnBrk="0" hangingPunct="1">
        <a:lnSpc>
          <a:spcPct val="90000"/>
        </a:lnSpc>
        <a:spcBef>
          <a:spcPts val="612"/>
        </a:spcBef>
        <a:buFont typeface="Arial" panose="020B0604020202020204" pitchFamily="34" charset="0"/>
        <a:buNone/>
        <a:defRPr sz="3264" kern="1200">
          <a:solidFill>
            <a:srgbClr val="32145A"/>
          </a:solidFill>
          <a:latin typeface="+mj-lt"/>
          <a:ea typeface="+mn-ea"/>
          <a:cs typeface="+mn-cs"/>
        </a:defRPr>
      </a:lvl1pPr>
      <a:lvl2pPr marL="0" indent="0" algn="l" defTabSz="932619" rtl="0" eaLnBrk="1" latinLnBrk="0" hangingPunct="1">
        <a:lnSpc>
          <a:spcPct val="90000"/>
        </a:lnSpc>
        <a:spcBef>
          <a:spcPts val="612"/>
        </a:spcBef>
        <a:buFont typeface="Arial" panose="020B0604020202020204" pitchFamily="34" charset="0"/>
        <a:buNone/>
        <a:defRPr sz="1632" kern="1200">
          <a:solidFill>
            <a:schemeClr val="tx1"/>
          </a:solidFill>
          <a:latin typeface="+mn-lt"/>
          <a:ea typeface="+mn-ea"/>
          <a:cs typeface="+mn-cs"/>
        </a:defRPr>
      </a:lvl2pPr>
      <a:lvl3pPr marL="238012" indent="-233155" algn="l" defTabSz="932619" rtl="0" eaLnBrk="1" latinLnBrk="0" hangingPunct="1">
        <a:lnSpc>
          <a:spcPct val="90000"/>
        </a:lnSpc>
        <a:spcBef>
          <a:spcPts val="612"/>
        </a:spcBef>
        <a:buFont typeface="Arial" panose="020B0604020202020204" pitchFamily="34" charset="0"/>
        <a:buChar char="•"/>
        <a:defRPr sz="1632" kern="1200">
          <a:solidFill>
            <a:schemeClr val="tx1"/>
          </a:solidFill>
          <a:latin typeface="+mn-lt"/>
          <a:ea typeface="+mn-ea"/>
          <a:cs typeface="+mn-cs"/>
        </a:defRPr>
      </a:lvl3pPr>
      <a:lvl4pPr marL="466310" indent="-233155" algn="l" defTabSz="932619" rtl="0" eaLnBrk="1" latinLnBrk="0" hangingPunct="1">
        <a:lnSpc>
          <a:spcPct val="90000"/>
        </a:lnSpc>
        <a:spcBef>
          <a:spcPts val="612"/>
        </a:spcBef>
        <a:buFont typeface="Arial" panose="020B0604020202020204" pitchFamily="34" charset="0"/>
        <a:buChar char="•"/>
        <a:defRPr sz="1632" kern="1200">
          <a:solidFill>
            <a:schemeClr val="tx1"/>
          </a:solidFill>
          <a:latin typeface="+mn-lt"/>
          <a:ea typeface="+mn-ea"/>
          <a:cs typeface="+mn-cs"/>
        </a:defRPr>
      </a:lvl4pPr>
      <a:lvl5pPr marL="704322" indent="-233155" algn="l" defTabSz="932619" rtl="0" eaLnBrk="1" latinLnBrk="0" hangingPunct="1">
        <a:lnSpc>
          <a:spcPct val="90000"/>
        </a:lnSpc>
        <a:spcBef>
          <a:spcPts val="612"/>
        </a:spcBef>
        <a:buFont typeface="Arial" panose="020B0604020202020204" pitchFamily="34" charset="0"/>
        <a:buChar char="•"/>
        <a:defRPr sz="1632" kern="1200">
          <a:solidFill>
            <a:schemeClr val="tx1"/>
          </a:solidFill>
          <a:latin typeface="+mn-lt"/>
          <a:ea typeface="+mn-ea"/>
          <a:cs typeface="+mn-cs"/>
        </a:defRPr>
      </a:lvl5pPr>
      <a:lvl6pPr marL="2564703" indent="-233155" algn="l" defTabSz="932619" rtl="0" eaLnBrk="1" latinLnBrk="0" hangingPunct="1">
        <a:lnSpc>
          <a:spcPct val="90000"/>
        </a:lnSpc>
        <a:spcBef>
          <a:spcPts val="510"/>
        </a:spcBef>
        <a:buFont typeface="Arial" panose="020B0604020202020204" pitchFamily="34" charset="0"/>
        <a:buChar char="•"/>
        <a:defRPr sz="1904" kern="1200">
          <a:solidFill>
            <a:schemeClr val="tx1"/>
          </a:solidFill>
          <a:latin typeface="+mn-lt"/>
          <a:ea typeface="+mn-ea"/>
          <a:cs typeface="+mn-cs"/>
        </a:defRPr>
      </a:lvl6pPr>
      <a:lvl7pPr marL="3031013" indent="-233155" algn="l" defTabSz="932619" rtl="0" eaLnBrk="1" latinLnBrk="0" hangingPunct="1">
        <a:lnSpc>
          <a:spcPct val="90000"/>
        </a:lnSpc>
        <a:spcBef>
          <a:spcPts val="510"/>
        </a:spcBef>
        <a:buFont typeface="Arial" panose="020B0604020202020204" pitchFamily="34" charset="0"/>
        <a:buChar char="•"/>
        <a:defRPr sz="1904" kern="1200">
          <a:solidFill>
            <a:schemeClr val="tx1"/>
          </a:solidFill>
          <a:latin typeface="+mn-lt"/>
          <a:ea typeface="+mn-ea"/>
          <a:cs typeface="+mn-cs"/>
        </a:defRPr>
      </a:lvl7pPr>
      <a:lvl8pPr marL="3497323" indent="-233155" algn="l" defTabSz="932619" rtl="0" eaLnBrk="1" latinLnBrk="0" hangingPunct="1">
        <a:lnSpc>
          <a:spcPct val="90000"/>
        </a:lnSpc>
        <a:spcBef>
          <a:spcPts val="510"/>
        </a:spcBef>
        <a:buFont typeface="Arial" panose="020B0604020202020204" pitchFamily="34" charset="0"/>
        <a:buChar char="•"/>
        <a:defRPr sz="1904" kern="1200">
          <a:solidFill>
            <a:schemeClr val="tx1"/>
          </a:solidFill>
          <a:latin typeface="+mn-lt"/>
          <a:ea typeface="+mn-ea"/>
          <a:cs typeface="+mn-cs"/>
        </a:defRPr>
      </a:lvl8pPr>
      <a:lvl9pPr marL="3963633" indent="-233155" algn="l" defTabSz="932619" rtl="0" eaLnBrk="1" latinLnBrk="0" hangingPunct="1">
        <a:lnSpc>
          <a:spcPct val="90000"/>
        </a:lnSpc>
        <a:spcBef>
          <a:spcPts val="510"/>
        </a:spcBef>
        <a:buFont typeface="Arial" panose="020B0604020202020204" pitchFamily="34" charset="0"/>
        <a:buChar char="•"/>
        <a:defRPr sz="1904" kern="1200">
          <a:solidFill>
            <a:schemeClr val="tx1"/>
          </a:solidFill>
          <a:latin typeface="+mn-lt"/>
          <a:ea typeface="+mn-ea"/>
          <a:cs typeface="+mn-cs"/>
        </a:defRPr>
      </a:lvl9pPr>
    </p:bodyStyle>
    <p:otherStyle>
      <a:defPPr>
        <a:defRPr lang="en-US"/>
      </a:defPPr>
      <a:lvl1pPr marL="0" algn="l" defTabSz="932619" rtl="0" eaLnBrk="1" latinLnBrk="0" hangingPunct="1">
        <a:defRPr sz="1904" kern="1200">
          <a:solidFill>
            <a:schemeClr val="tx1"/>
          </a:solidFill>
          <a:latin typeface="+mn-lt"/>
          <a:ea typeface="+mn-ea"/>
          <a:cs typeface="+mn-cs"/>
        </a:defRPr>
      </a:lvl1pPr>
      <a:lvl2pPr marL="466310" algn="l" defTabSz="932619" rtl="0" eaLnBrk="1" latinLnBrk="0" hangingPunct="1">
        <a:defRPr sz="1904" kern="1200">
          <a:solidFill>
            <a:schemeClr val="tx1"/>
          </a:solidFill>
          <a:latin typeface="+mn-lt"/>
          <a:ea typeface="+mn-ea"/>
          <a:cs typeface="+mn-cs"/>
        </a:defRPr>
      </a:lvl2pPr>
      <a:lvl3pPr marL="932619" algn="l" defTabSz="932619" rtl="0" eaLnBrk="1" latinLnBrk="0" hangingPunct="1">
        <a:defRPr sz="1904" kern="1200">
          <a:solidFill>
            <a:schemeClr val="tx1"/>
          </a:solidFill>
          <a:latin typeface="+mn-lt"/>
          <a:ea typeface="+mn-ea"/>
          <a:cs typeface="+mn-cs"/>
        </a:defRPr>
      </a:lvl3pPr>
      <a:lvl4pPr marL="1398929" algn="l" defTabSz="932619" rtl="0" eaLnBrk="1" latinLnBrk="0" hangingPunct="1">
        <a:defRPr sz="1904" kern="1200">
          <a:solidFill>
            <a:schemeClr val="tx1"/>
          </a:solidFill>
          <a:latin typeface="+mn-lt"/>
          <a:ea typeface="+mn-ea"/>
          <a:cs typeface="+mn-cs"/>
        </a:defRPr>
      </a:lvl4pPr>
      <a:lvl5pPr marL="1865239" algn="l" defTabSz="932619" rtl="0" eaLnBrk="1" latinLnBrk="0" hangingPunct="1">
        <a:defRPr sz="1904" kern="1200">
          <a:solidFill>
            <a:schemeClr val="tx1"/>
          </a:solidFill>
          <a:latin typeface="+mn-lt"/>
          <a:ea typeface="+mn-ea"/>
          <a:cs typeface="+mn-cs"/>
        </a:defRPr>
      </a:lvl5pPr>
      <a:lvl6pPr marL="2331549" algn="l" defTabSz="932619" rtl="0" eaLnBrk="1" latinLnBrk="0" hangingPunct="1">
        <a:defRPr sz="1904" kern="1200">
          <a:solidFill>
            <a:schemeClr val="tx1"/>
          </a:solidFill>
          <a:latin typeface="+mn-lt"/>
          <a:ea typeface="+mn-ea"/>
          <a:cs typeface="+mn-cs"/>
        </a:defRPr>
      </a:lvl6pPr>
      <a:lvl7pPr marL="2797858" algn="l" defTabSz="932619" rtl="0" eaLnBrk="1" latinLnBrk="0" hangingPunct="1">
        <a:defRPr sz="1904" kern="1200">
          <a:solidFill>
            <a:schemeClr val="tx1"/>
          </a:solidFill>
          <a:latin typeface="+mn-lt"/>
          <a:ea typeface="+mn-ea"/>
          <a:cs typeface="+mn-cs"/>
        </a:defRPr>
      </a:lvl7pPr>
      <a:lvl8pPr marL="3264168" algn="l" defTabSz="932619" rtl="0" eaLnBrk="1" latinLnBrk="0" hangingPunct="1">
        <a:defRPr sz="1904" kern="1200">
          <a:solidFill>
            <a:schemeClr val="tx1"/>
          </a:solidFill>
          <a:latin typeface="+mn-lt"/>
          <a:ea typeface="+mn-ea"/>
          <a:cs typeface="+mn-cs"/>
        </a:defRPr>
      </a:lvl8pPr>
      <a:lvl9pPr marL="3730478" algn="l" defTabSz="93261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microsoft.com/office/2007/relationships/hdphoto" Target="../media/hdphoto1.wdp"/><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2118946"/>
            <a:ext cx="9143936" cy="897116"/>
          </a:xfrm>
        </p:spPr>
        <p:txBody>
          <a:bodyPr/>
          <a:lstStyle/>
          <a:p>
            <a:r>
              <a:rPr lang="en-US" dirty="0" smtClean="0"/>
              <a:t>Microsoft </a:t>
            </a:r>
            <a:r>
              <a:rPr lang="en-US" dirty="0"/>
              <a:t>Azure Service </a:t>
            </a:r>
            <a:r>
              <a:rPr lang="en-US" dirty="0" smtClean="0"/>
              <a:t>Fabric</a:t>
            </a:r>
            <a:endParaRPr lang="en-US" dirty="0"/>
          </a:p>
        </p:txBody>
      </p:sp>
    </p:spTree>
    <p:extLst>
      <p:ext uri="{BB962C8B-B14F-4D97-AF65-F5344CB8AC3E}">
        <p14:creationId xmlns:p14="http://schemas.microsoft.com/office/powerpoint/2010/main" val="7620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572807" y="3346126"/>
            <a:ext cx="2279421" cy="761892"/>
          </a:xfrm>
          <a:prstGeom prst="rect">
            <a:avLst/>
          </a:prstGeom>
        </p:spPr>
      </p:pic>
      <p:pic>
        <p:nvPicPr>
          <p:cNvPr id="57" name="Picture 56"/>
          <p:cNvPicPr>
            <a:picLocks noChangeAspect="1"/>
          </p:cNvPicPr>
          <p:nvPr/>
        </p:nvPicPr>
        <p:blipFill rotWithShape="1">
          <a:blip r:embed="rId5">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572807" y="4188688"/>
            <a:ext cx="2279421" cy="761892"/>
          </a:xfrm>
          <a:prstGeom prst="rect">
            <a:avLst/>
          </a:prstGeom>
        </p:spPr>
      </p:pic>
      <p:pic>
        <p:nvPicPr>
          <p:cNvPr id="58" name="Picture 57"/>
          <p:cNvPicPr>
            <a:picLocks noChangeAspect="1"/>
          </p:cNvPicPr>
          <p:nvPr/>
        </p:nvPicPr>
        <p:blipFill rotWithShape="1">
          <a:blip r:embed="rId6">
            <a:lum bright="70000" contrast="-70000"/>
            <a:extLst>
              <a:ext uri="{28A0092B-C50C-407E-A947-70E740481C1C}">
                <a14:useLocalDpi xmlns:a14="http://schemas.microsoft.com/office/drawing/2010/main" val="0"/>
              </a:ext>
            </a:extLst>
          </a:blip>
          <a:srcRect t="33955" b="34327"/>
          <a:stretch/>
        </p:blipFill>
        <p:spPr>
          <a:xfrm>
            <a:off x="1572808" y="5031251"/>
            <a:ext cx="2288538" cy="761892"/>
          </a:xfrm>
          <a:prstGeom prst="rect">
            <a:avLst/>
          </a:prstGeom>
        </p:spPr>
      </p:pic>
      <p:sp>
        <p:nvSpPr>
          <p:cNvPr id="67" name="Rectangle 66"/>
          <p:cNvSpPr/>
          <p:nvPr/>
        </p:nvSpPr>
        <p:spPr>
          <a:xfrm>
            <a:off x="505313" y="1288089"/>
            <a:ext cx="3208439" cy="1200329"/>
          </a:xfrm>
          <a:prstGeom prst="rect">
            <a:avLst/>
          </a:prstGeom>
        </p:spPr>
        <p:txBody>
          <a:bodyPr wrap="square">
            <a:spAutoFit/>
          </a:bodyPr>
          <a:lstStyle/>
          <a:p>
            <a:pPr marL="285750" indent="-285750" defTabSz="914224">
              <a:buFont typeface="Arial" panose="020B0604020202020204" pitchFamily="34" charset="0"/>
              <a:buChar char="•"/>
            </a:pPr>
            <a:r>
              <a:rPr lang="en-US" sz="2400" dirty="0">
                <a:latin typeface="+mj-lt"/>
              </a:rPr>
              <a:t>Scales by cloning the app on multiple machines</a:t>
            </a:r>
          </a:p>
        </p:txBody>
      </p:sp>
      <p:sp>
        <p:nvSpPr>
          <p:cNvPr id="71" name="Rectangle 70"/>
          <p:cNvSpPr/>
          <p:nvPr/>
        </p:nvSpPr>
        <p:spPr>
          <a:xfrm>
            <a:off x="496610" y="261249"/>
            <a:ext cx="4858318" cy="707886"/>
          </a:xfrm>
          <a:prstGeom prst="rect">
            <a:avLst/>
          </a:prstGeom>
        </p:spPr>
        <p:txBody>
          <a:bodyPr wrap="none">
            <a:spAutoFit/>
          </a:bodyPr>
          <a:lstStyle/>
          <a:p>
            <a:pPr defTabSz="914224"/>
            <a:r>
              <a:rPr lang="en-US" sz="4000" dirty="0">
                <a:latin typeface="+mj-lt"/>
              </a:rPr>
              <a:t>Monolithic </a:t>
            </a:r>
            <a:r>
              <a:rPr lang="en-US" sz="4000" dirty="0" smtClean="0">
                <a:latin typeface="+mj-lt"/>
              </a:rPr>
              <a:t>application</a:t>
            </a:r>
            <a:endParaRPr lang="en-US" sz="4000" dirty="0">
              <a:latin typeface="+mj-lt"/>
            </a:endParaRPr>
          </a:p>
        </p:txBody>
      </p:sp>
      <p:sp>
        <p:nvSpPr>
          <p:cNvPr id="72" name="Rectangle 71"/>
          <p:cNvSpPr/>
          <p:nvPr/>
        </p:nvSpPr>
        <p:spPr>
          <a:xfrm>
            <a:off x="6336599" y="277605"/>
            <a:ext cx="5235472" cy="707886"/>
          </a:xfrm>
          <a:prstGeom prst="rect">
            <a:avLst/>
          </a:prstGeom>
        </p:spPr>
        <p:txBody>
          <a:bodyPr wrap="none">
            <a:spAutoFit/>
          </a:bodyPr>
          <a:lstStyle/>
          <a:p>
            <a:pPr defTabSz="914224"/>
            <a:r>
              <a:rPr lang="en-US" sz="4000" dirty="0">
                <a:latin typeface="+mj-lt"/>
              </a:rPr>
              <a:t>Microservices</a:t>
            </a:r>
            <a:r>
              <a:rPr lang="en-US" sz="3600" dirty="0">
                <a:latin typeface="+mj-lt"/>
              </a:rPr>
              <a:t> </a:t>
            </a:r>
            <a:r>
              <a:rPr lang="en-US" sz="3600" dirty="0" smtClean="0">
                <a:latin typeface="+mj-lt"/>
              </a:rPr>
              <a:t>application</a:t>
            </a:r>
            <a:endParaRPr lang="en-US" sz="3600" dirty="0">
              <a:latin typeface="+mj-lt"/>
            </a:endParaRPr>
          </a:p>
        </p:txBody>
      </p:sp>
      <p:grpSp>
        <p:nvGrpSpPr>
          <p:cNvPr id="124" name="Group 123"/>
          <p:cNvGrpSpPr/>
          <p:nvPr/>
        </p:nvGrpSpPr>
        <p:grpSpPr>
          <a:xfrm>
            <a:off x="6121888" y="1213690"/>
            <a:ext cx="5505629" cy="5328333"/>
            <a:chOff x="6154355" y="1239193"/>
            <a:chExt cx="5506411" cy="5329090"/>
          </a:xfrm>
        </p:grpSpPr>
        <p:pic>
          <p:nvPicPr>
            <p:cNvPr id="74" name="Picture 73"/>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75" name="Rectangle 74"/>
            <p:cNvSpPr/>
            <p:nvPr/>
          </p:nvSpPr>
          <p:spPr>
            <a:xfrm>
              <a:off x="6154355" y="1239193"/>
              <a:ext cx="3449410" cy="1200500"/>
            </a:xfrm>
            <a:prstGeom prst="rect">
              <a:avLst/>
            </a:prstGeom>
          </p:spPr>
          <p:txBody>
            <a:bodyPr wrap="square">
              <a:spAutoFit/>
            </a:bodyPr>
            <a:lstStyle/>
            <a:p>
              <a:pPr marL="285750" indent="-285750" defTabSz="914224">
                <a:buFont typeface="Arial" panose="020B0604020202020204" pitchFamily="34" charset="0"/>
                <a:buChar char="•"/>
              </a:pPr>
              <a:r>
                <a:rPr lang="en-US" sz="2400" dirty="0">
                  <a:latin typeface="+mj-lt"/>
                </a:rPr>
                <a:t>Scales </a:t>
              </a:r>
              <a:r>
                <a:rPr lang="en-US" sz="2400" dirty="0" smtClean="0">
                  <a:latin typeface="+mj-lt"/>
                </a:rPr>
                <a:t>by </a:t>
              </a:r>
              <a:r>
                <a:rPr lang="en-US" sz="2400" dirty="0">
                  <a:latin typeface="+mj-lt"/>
                </a:rPr>
                <a:t>deploying </a:t>
              </a:r>
              <a:r>
                <a:rPr lang="en-US" sz="2400" dirty="0" smtClean="0">
                  <a:latin typeface="+mj-lt"/>
                </a:rPr>
                <a:t>each service independently</a:t>
              </a:r>
              <a:endParaRPr lang="en-US" sz="2400" dirty="0">
                <a:latin typeface="+mj-lt"/>
              </a:endParaRPr>
            </a:p>
          </p:txBody>
        </p:sp>
      </p:grpSp>
      <p:sp>
        <p:nvSpPr>
          <p:cNvPr id="76" name="Hexagon 75"/>
          <p:cNvSpPr/>
          <p:nvPr/>
        </p:nvSpPr>
        <p:spPr bwMode="auto">
          <a:xfrm>
            <a:off x="9951509" y="1408943"/>
            <a:ext cx="272812" cy="244066"/>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77" name="Hexagon 76"/>
          <p:cNvSpPr/>
          <p:nvPr/>
        </p:nvSpPr>
        <p:spPr bwMode="auto">
          <a:xfrm>
            <a:off x="11131355" y="1936871"/>
            <a:ext cx="272812" cy="244066"/>
          </a:xfrm>
          <a:prstGeom prst="hexagon">
            <a:avLst/>
          </a:prstGeom>
          <a:solidFill>
            <a:srgbClr val="FF8C00">
              <a:lumMod val="75000"/>
            </a:srgbClr>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78" name="Hexagon 77"/>
          <p:cNvSpPr/>
          <p:nvPr/>
        </p:nvSpPr>
        <p:spPr bwMode="auto">
          <a:xfrm>
            <a:off x="11564235" y="1694542"/>
            <a:ext cx="272812" cy="244066"/>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79" name="Hexagon 78"/>
          <p:cNvSpPr/>
          <p:nvPr/>
        </p:nvSpPr>
        <p:spPr bwMode="auto">
          <a:xfrm>
            <a:off x="9930527" y="1431219"/>
            <a:ext cx="272812" cy="244066"/>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80" name="Hexagon 79"/>
          <p:cNvSpPr/>
          <p:nvPr/>
        </p:nvSpPr>
        <p:spPr bwMode="auto">
          <a:xfrm>
            <a:off x="9955568" y="1384297"/>
            <a:ext cx="272812" cy="244066"/>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81" name="Hexagon 80"/>
          <p:cNvSpPr/>
          <p:nvPr/>
        </p:nvSpPr>
        <p:spPr bwMode="auto">
          <a:xfrm>
            <a:off x="9951096" y="1964837"/>
            <a:ext cx="272812" cy="244066"/>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82" name="Hexagon 81"/>
          <p:cNvSpPr/>
          <p:nvPr/>
        </p:nvSpPr>
        <p:spPr bwMode="auto">
          <a:xfrm>
            <a:off x="9920509" y="1936871"/>
            <a:ext cx="272812" cy="244066"/>
          </a:xfrm>
          <a:prstGeom prst="hexagon">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83" name="Hexagon 82"/>
          <p:cNvSpPr/>
          <p:nvPr/>
        </p:nvSpPr>
        <p:spPr bwMode="auto">
          <a:xfrm>
            <a:off x="9937732" y="1983197"/>
            <a:ext cx="272812" cy="244066"/>
          </a:xfrm>
          <a:prstGeom prst="hexagon">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84" name="Hexagon 83"/>
          <p:cNvSpPr/>
          <p:nvPr/>
        </p:nvSpPr>
        <p:spPr bwMode="auto">
          <a:xfrm>
            <a:off x="10350653" y="1727613"/>
            <a:ext cx="272812" cy="244066"/>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85" name="Hexagon 84"/>
          <p:cNvSpPr/>
          <p:nvPr/>
        </p:nvSpPr>
        <p:spPr bwMode="auto">
          <a:xfrm>
            <a:off x="10391969" y="1678564"/>
            <a:ext cx="272812" cy="244066"/>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86" name="Hexagon 85"/>
          <p:cNvSpPr/>
          <p:nvPr/>
        </p:nvSpPr>
        <p:spPr bwMode="auto">
          <a:xfrm>
            <a:off x="10348780" y="1693159"/>
            <a:ext cx="272812" cy="244066"/>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87" name="Hexagon 86"/>
          <p:cNvSpPr/>
          <p:nvPr/>
        </p:nvSpPr>
        <p:spPr bwMode="auto">
          <a:xfrm>
            <a:off x="11084478" y="1363718"/>
            <a:ext cx="366566" cy="309828"/>
          </a:xfrm>
          <a:prstGeom prst="hexagon">
            <a:avLst/>
          </a:prstGeom>
          <a:solidFill>
            <a:srgbClr val="00206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88" name="Hexagon 87"/>
          <p:cNvSpPr/>
          <p:nvPr/>
        </p:nvSpPr>
        <p:spPr bwMode="auto">
          <a:xfrm>
            <a:off x="11084478" y="1927901"/>
            <a:ext cx="366566" cy="309828"/>
          </a:xfrm>
          <a:prstGeom prst="hexagon">
            <a:avLst/>
          </a:prstGeom>
          <a:solidFill>
            <a:srgbClr val="FF8C00">
              <a:lumMod val="75000"/>
            </a:srgbClr>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89" name="Hexagon 88"/>
          <p:cNvSpPr/>
          <p:nvPr/>
        </p:nvSpPr>
        <p:spPr bwMode="auto">
          <a:xfrm>
            <a:off x="11501837" y="1652581"/>
            <a:ext cx="366566" cy="309828"/>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91" name="Rounded Rectangle 90"/>
          <p:cNvSpPr/>
          <p:nvPr/>
        </p:nvSpPr>
        <p:spPr bwMode="auto">
          <a:xfrm>
            <a:off x="10919019" y="1294011"/>
            <a:ext cx="1023415" cy="1019294"/>
          </a:xfrm>
          <a:prstGeom prst="roundRect">
            <a:avLst/>
          </a:prstGeom>
          <a:noFill/>
          <a:ln w="10795" cap="flat" cmpd="sng" algn="ctr">
            <a:solidFill>
              <a:srgbClr val="404040"/>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pic>
        <p:nvPicPr>
          <p:cNvPr id="68" name="Picture 67"/>
          <p:cNvPicPr>
            <a:picLocks noChangeAspect="1"/>
          </p:cNvPicPr>
          <p:nvPr/>
        </p:nvPicPr>
        <p:blipFill>
          <a:blip r:embed="rId8"/>
          <a:stretch>
            <a:fillRect/>
          </a:stretch>
        </p:blipFill>
        <p:spPr>
          <a:xfrm>
            <a:off x="4083957" y="1367721"/>
            <a:ext cx="605950" cy="602386"/>
          </a:xfrm>
          <a:prstGeom prst="rect">
            <a:avLst/>
          </a:prstGeom>
        </p:spPr>
      </p:pic>
      <p:pic>
        <p:nvPicPr>
          <p:cNvPr id="69" name="Picture 68"/>
          <p:cNvPicPr>
            <a:picLocks noChangeAspect="1"/>
          </p:cNvPicPr>
          <p:nvPr/>
        </p:nvPicPr>
        <p:blipFill>
          <a:blip r:embed="rId8"/>
          <a:stretch>
            <a:fillRect/>
          </a:stretch>
        </p:blipFill>
        <p:spPr>
          <a:xfrm>
            <a:off x="4381935" y="1423533"/>
            <a:ext cx="605950" cy="602386"/>
          </a:xfrm>
          <a:prstGeom prst="rect">
            <a:avLst/>
          </a:prstGeom>
        </p:spPr>
      </p:pic>
      <p:pic>
        <p:nvPicPr>
          <p:cNvPr id="70" name="Picture 69"/>
          <p:cNvPicPr>
            <a:picLocks noChangeAspect="1"/>
          </p:cNvPicPr>
          <p:nvPr/>
        </p:nvPicPr>
        <p:blipFill>
          <a:blip r:embed="rId8"/>
          <a:stretch>
            <a:fillRect/>
          </a:stretch>
        </p:blipFill>
        <p:spPr>
          <a:xfrm>
            <a:off x="4311380" y="1658307"/>
            <a:ext cx="605950" cy="602386"/>
          </a:xfrm>
          <a:prstGeom prst="rect">
            <a:avLst/>
          </a:prstGeom>
        </p:spPr>
      </p:pic>
      <p:grpSp>
        <p:nvGrpSpPr>
          <p:cNvPr id="122" name="Group 121"/>
          <p:cNvGrpSpPr/>
          <p:nvPr/>
        </p:nvGrpSpPr>
        <p:grpSpPr>
          <a:xfrm>
            <a:off x="9684116" y="945708"/>
            <a:ext cx="1023415" cy="1367596"/>
            <a:chOff x="9684608" y="945346"/>
            <a:chExt cx="1023560" cy="1367790"/>
          </a:xfrm>
        </p:grpSpPr>
        <p:sp>
          <p:nvSpPr>
            <p:cNvPr id="59" name="Hexagon 58"/>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60" name="Hexagon 59"/>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61" name="Hexagon 60"/>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90" name="Rounded Rectangle 89"/>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93" name="Rectangle 92"/>
            <p:cNvSpPr/>
            <p:nvPr/>
          </p:nvSpPr>
          <p:spPr>
            <a:xfrm>
              <a:off x="9845620" y="945346"/>
              <a:ext cx="749224" cy="376738"/>
            </a:xfrm>
            <a:prstGeom prst="rect">
              <a:avLst/>
            </a:prstGeom>
          </p:spPr>
          <p:txBody>
            <a:bodyPr wrap="none">
              <a:spAutoFit/>
            </a:bodyPr>
            <a:lstStyle/>
            <a:p>
              <a:pPr defTabSz="914224"/>
              <a:r>
                <a:rPr lang="en-US">
                  <a:latin typeface="+mj-lt"/>
                </a:rPr>
                <a:t>App 1</a:t>
              </a:r>
            </a:p>
          </p:txBody>
        </p:sp>
      </p:grpSp>
      <p:sp>
        <p:nvSpPr>
          <p:cNvPr id="94" name="Rectangle 93"/>
          <p:cNvSpPr/>
          <p:nvPr/>
        </p:nvSpPr>
        <p:spPr>
          <a:xfrm>
            <a:off x="11065134" y="932513"/>
            <a:ext cx="786721" cy="376684"/>
          </a:xfrm>
          <a:prstGeom prst="rect">
            <a:avLst/>
          </a:prstGeom>
        </p:spPr>
        <p:txBody>
          <a:bodyPr wrap="none">
            <a:spAutoFit/>
          </a:bodyPr>
          <a:lstStyle/>
          <a:p>
            <a:pPr defTabSz="914224"/>
            <a:r>
              <a:rPr lang="en-US">
                <a:latin typeface="+mj-lt"/>
              </a:rPr>
              <a:t>App 2</a:t>
            </a:r>
          </a:p>
        </p:txBody>
      </p:sp>
      <p:sp>
        <p:nvSpPr>
          <p:cNvPr id="95" name="Hexagon 94"/>
          <p:cNvSpPr/>
          <p:nvPr/>
        </p:nvSpPr>
        <p:spPr bwMode="auto">
          <a:xfrm>
            <a:off x="11124830" y="1418134"/>
            <a:ext cx="272812" cy="244066"/>
          </a:xfrm>
          <a:prstGeom prst="hexagon">
            <a:avLst/>
          </a:prstGeom>
          <a:solidFill>
            <a:srgbClr val="00206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96" name="Hexagon 95"/>
          <p:cNvSpPr/>
          <p:nvPr/>
        </p:nvSpPr>
        <p:spPr bwMode="auto">
          <a:xfrm>
            <a:off x="11124830" y="1408943"/>
            <a:ext cx="272812" cy="244066"/>
          </a:xfrm>
          <a:prstGeom prst="hexagon">
            <a:avLst/>
          </a:prstGeom>
          <a:solidFill>
            <a:srgbClr val="00206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97" name="Hexagon 96"/>
          <p:cNvSpPr/>
          <p:nvPr/>
        </p:nvSpPr>
        <p:spPr bwMode="auto">
          <a:xfrm>
            <a:off x="11139818" y="1365785"/>
            <a:ext cx="272812" cy="244066"/>
          </a:xfrm>
          <a:prstGeom prst="hexagon">
            <a:avLst/>
          </a:prstGeom>
          <a:solidFill>
            <a:srgbClr val="00206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98" name="Hexagon 97"/>
          <p:cNvSpPr/>
          <p:nvPr/>
        </p:nvSpPr>
        <p:spPr bwMode="auto">
          <a:xfrm>
            <a:off x="11085559" y="1949836"/>
            <a:ext cx="272812" cy="244066"/>
          </a:xfrm>
          <a:prstGeom prst="hexagon">
            <a:avLst/>
          </a:prstGeom>
          <a:solidFill>
            <a:srgbClr val="FF8C00">
              <a:lumMod val="75000"/>
            </a:srgbClr>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99" name="Hexagon 98"/>
          <p:cNvSpPr/>
          <p:nvPr/>
        </p:nvSpPr>
        <p:spPr bwMode="auto">
          <a:xfrm>
            <a:off x="11577474" y="1671877"/>
            <a:ext cx="272812" cy="244066"/>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100" name="Hexagon 99"/>
          <p:cNvSpPr/>
          <p:nvPr/>
        </p:nvSpPr>
        <p:spPr bwMode="auto">
          <a:xfrm>
            <a:off x="11539836" y="1668912"/>
            <a:ext cx="272812" cy="244066"/>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101" name="Hexagon 100"/>
          <p:cNvSpPr/>
          <p:nvPr/>
        </p:nvSpPr>
        <p:spPr bwMode="auto">
          <a:xfrm>
            <a:off x="11150661" y="1962541"/>
            <a:ext cx="272812" cy="244066"/>
          </a:xfrm>
          <a:prstGeom prst="hexagon">
            <a:avLst/>
          </a:prstGeom>
          <a:solidFill>
            <a:srgbClr val="FF8C00">
              <a:lumMod val="75000"/>
            </a:srgbClr>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cxnSp>
        <p:nvCxnSpPr>
          <p:cNvPr id="102" name="Straight Connector 101"/>
          <p:cNvCxnSpPr/>
          <p:nvPr/>
        </p:nvCxnSpPr>
        <p:spPr>
          <a:xfrm flipH="1">
            <a:off x="5986053" y="314900"/>
            <a:ext cx="3617" cy="6097943"/>
          </a:xfrm>
          <a:prstGeom prst="line">
            <a:avLst/>
          </a:prstGeom>
          <a:noFill/>
          <a:ln w="15875" cap="flat" cmpd="sng" algn="ctr">
            <a:solidFill>
              <a:sysClr val="windowText" lastClr="000000"/>
            </a:solidFill>
            <a:prstDash val="solid"/>
            <a:miter lim="800000"/>
          </a:ln>
          <a:effectLst/>
        </p:spPr>
      </p:cxnSp>
      <p:grpSp>
        <p:nvGrpSpPr>
          <p:cNvPr id="120" name="Group 119"/>
          <p:cNvGrpSpPr/>
          <p:nvPr/>
        </p:nvGrpSpPr>
        <p:grpSpPr>
          <a:xfrm>
            <a:off x="4005161" y="966264"/>
            <a:ext cx="1023415" cy="1341120"/>
            <a:chOff x="4004846" y="965905"/>
            <a:chExt cx="1023560" cy="1341310"/>
          </a:xfrm>
        </p:grpSpPr>
        <p:sp>
          <p:nvSpPr>
            <p:cNvPr id="62" name="Rounded Rectangle 61"/>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63" name="Rectangle 62"/>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64" name="Rectangle 63"/>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65" name="Rectangle 64"/>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92" name="Rectangle 91"/>
            <p:cNvSpPr/>
            <p:nvPr/>
          </p:nvSpPr>
          <p:spPr>
            <a:xfrm>
              <a:off x="4160986" y="965905"/>
              <a:ext cx="749224" cy="376738"/>
            </a:xfrm>
            <a:prstGeom prst="rect">
              <a:avLst/>
            </a:prstGeom>
          </p:spPr>
          <p:txBody>
            <a:bodyPr wrap="none">
              <a:spAutoFit/>
            </a:bodyPr>
            <a:lstStyle/>
            <a:p>
              <a:pPr defTabSz="914224"/>
              <a:r>
                <a:rPr lang="en-US">
                  <a:latin typeface="+mj-lt"/>
                </a:rPr>
                <a:t>App 1</a:t>
              </a:r>
            </a:p>
          </p:txBody>
        </p:sp>
      </p:grpSp>
      <p:sp>
        <p:nvSpPr>
          <p:cNvPr id="123" name="Hexagon 122"/>
          <p:cNvSpPr/>
          <p:nvPr/>
        </p:nvSpPr>
        <p:spPr bwMode="auto">
          <a:xfrm>
            <a:off x="9919926" y="1974226"/>
            <a:ext cx="272812" cy="244066"/>
          </a:xfrm>
          <a:prstGeom prst="hexagon">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125" name="Hexagon 124"/>
          <p:cNvSpPr/>
          <p:nvPr/>
        </p:nvSpPr>
        <p:spPr bwMode="auto">
          <a:xfrm>
            <a:off x="9903286" y="1962407"/>
            <a:ext cx="272812" cy="244066"/>
          </a:xfrm>
          <a:prstGeom prst="hexagon">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126" name="Hexagon 125"/>
          <p:cNvSpPr/>
          <p:nvPr/>
        </p:nvSpPr>
        <p:spPr bwMode="auto">
          <a:xfrm>
            <a:off x="11119123" y="1401439"/>
            <a:ext cx="272812" cy="244066"/>
          </a:xfrm>
          <a:prstGeom prst="hexagon">
            <a:avLst/>
          </a:prstGeom>
          <a:solidFill>
            <a:srgbClr val="00206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127" name="Hexagon 126"/>
          <p:cNvSpPr/>
          <p:nvPr/>
        </p:nvSpPr>
        <p:spPr bwMode="auto">
          <a:xfrm>
            <a:off x="11124877" y="1414274"/>
            <a:ext cx="272812" cy="244066"/>
          </a:xfrm>
          <a:prstGeom prst="hexagon">
            <a:avLst/>
          </a:prstGeom>
          <a:solidFill>
            <a:srgbClr val="00206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128" name="Hexagon 127"/>
          <p:cNvSpPr/>
          <p:nvPr/>
        </p:nvSpPr>
        <p:spPr bwMode="auto">
          <a:xfrm>
            <a:off x="11078725" y="1367873"/>
            <a:ext cx="272812" cy="244066"/>
          </a:xfrm>
          <a:prstGeom prst="hexagon">
            <a:avLst/>
          </a:prstGeom>
          <a:solidFill>
            <a:srgbClr val="00206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138" name="Hexagon 137"/>
          <p:cNvSpPr/>
          <p:nvPr/>
        </p:nvSpPr>
        <p:spPr bwMode="auto">
          <a:xfrm>
            <a:off x="10346033" y="1713392"/>
            <a:ext cx="272812" cy="244066"/>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
        <p:nvSpPr>
          <p:cNvPr id="140" name="Hexagon 139"/>
          <p:cNvSpPr/>
          <p:nvPr/>
        </p:nvSpPr>
        <p:spPr bwMode="auto">
          <a:xfrm>
            <a:off x="10367571" y="1709022"/>
            <a:ext cx="272812" cy="244066"/>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latin typeface="+mj-lt"/>
              <a:ea typeface="Segoe UI" pitchFamily="34" charset="0"/>
              <a:cs typeface="Segoe UI" pitchFamily="34" charset="0"/>
            </a:endParaRPr>
          </a:p>
        </p:txBody>
      </p:sp>
    </p:spTree>
    <p:extLst>
      <p:ext uri="{BB962C8B-B14F-4D97-AF65-F5344CB8AC3E}">
        <p14:creationId xmlns:p14="http://schemas.microsoft.com/office/powerpoint/2010/main" val="13625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42" presetClass="path" presetSubtype="0" accel="50000" decel="50000" fill="hold" nodeType="withEffect">
                                  <p:stCondLst>
                                    <p:cond delay="0"/>
                                  </p:stCondLst>
                                  <p:childTnLst>
                                    <p:animMotion origin="layout" path="M -3.3878E-6 1.64321E-6 L -0.14488 0.29619 " pathEditMode="relative" rAng="0" ptsTypes="AA">
                                      <p:cBhvr>
                                        <p:cTn id="18" dur="2000" fill="hold"/>
                                        <p:tgtEl>
                                          <p:spTgt spid="68"/>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34542E-6 -2.0699E-6 L -0.16888 0.41058 " pathEditMode="relative" rAng="0" ptsTypes="AA">
                                      <p:cBhvr>
                                        <p:cTn id="20" dur="2000" fill="hold"/>
                                        <p:tgtEl>
                                          <p:spTgt spid="69"/>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80214E-6 -2.62823E-6 L -0.16517 0.49456 " pathEditMode="relative" rAng="0" ptsTypes="AA">
                                      <p:cBhvr>
                                        <p:cTn id="22" dur="2000" fill="hold"/>
                                        <p:tgtEl>
                                          <p:spTgt spid="70"/>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500"/>
                                        <p:tgtEl>
                                          <p:spTgt spid="124"/>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4432E-6 -2.55561E-6 L -0.08936 0.28121 " pathEditMode="relative" rAng="0" ptsTypes="AA">
                                      <p:cBhvr>
                                        <p:cTn id="30" dur="2000" fill="hold"/>
                                        <p:tgtEl>
                                          <p:spTgt spid="76"/>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87644E-6 -4.08534E-8 L -0.21764 0.39719 " pathEditMode="relative" rAng="0" ptsTypes="AA">
                                      <p:cBhvr>
                                        <p:cTn id="32" dur="2000" fill="hold"/>
                                        <p:tgtEl>
                                          <p:spTgt spid="79"/>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4.59535E-8 -4.335E-6 L -0.1482 0.27985 " pathEditMode="relative" rAng="0" ptsTypes="AA">
                                      <p:cBhvr>
                                        <p:cTn id="34" dur="2000" fill="hold"/>
                                        <p:tgtEl>
                                          <p:spTgt spid="95"/>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4.59535E-8 -2.55561E-6 L -0.04927 0.42284 " pathEditMode="relative" rAng="0" ptsTypes="AA">
                                      <p:cBhvr>
                                        <p:cTn id="36" dur="2000" fill="hold"/>
                                        <p:tgtEl>
                                          <p:spTgt spid="96"/>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6168E-6 -2.16523E-6 L -0.00664 0.35475 " pathEditMode="relative" rAng="0" ptsTypes="AA">
                                      <p:cBhvr>
                                        <p:cTn id="38" dur="2000" fill="hold"/>
                                        <p:tgtEl>
                                          <p:spTgt spid="84"/>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26372E-6 2.9823E-6 L -0.02796 0.32297 " pathEditMode="relative" rAng="0" ptsTypes="AA">
                                      <p:cBhvr>
                                        <p:cTn id="40" dur="2000" fill="hold"/>
                                        <p:tgtEl>
                                          <p:spTgt spid="98"/>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91626E-6 -4.52565E-6 L -0.05667 0.51635 " pathEditMode="relative" rAng="0" ptsTypes="AA">
                                      <p:cBhvr>
                                        <p:cTn id="42" dur="2000" fill="hold"/>
                                        <p:tgtEl>
                                          <p:spTgt spid="100"/>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3.55885E-6 -4.54834E-6 L -0.34057 0.4065 " pathEditMode="relative" rAng="0" ptsTypes="AA">
                                      <p:cBhvr>
                                        <p:cTn id="44" dur="2000" fill="hold"/>
                                        <p:tgtEl>
                                          <p:spTgt spid="97"/>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58259E-6 -1.31185E-6 L -0.06944 0.23831 " pathEditMode="relative" rAng="0" ptsTypes="AA">
                                      <p:cBhvr>
                                        <p:cTn id="46" dur="2000" fill="hold"/>
                                        <p:tgtEl>
                                          <p:spTgt spid="82"/>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5.48889E-7 -1.31185E-6 L -0.15484 0.58602 " pathEditMode="relative" rAng="0" ptsTypes="AA">
                                      <p:cBhvr>
                                        <p:cTn id="48" dur="2000" fill="hold"/>
                                        <p:tgtEl>
                                          <p:spTgt spid="77"/>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2.65509E-7 1.02587E-6 L -0.10391 0.65501 " pathEditMode="relative" rAng="0" ptsTypes="AA">
                                      <p:cBhvr>
                                        <p:cTn id="50" dur="2000" fill="hold"/>
                                        <p:tgtEl>
                                          <p:spTgt spid="86"/>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28159E-6 -3.24557E-6 L -0.08948 0.57944 " pathEditMode="relative" rAng="0" ptsTypes="AA">
                                      <p:cBhvr>
                                        <p:cTn id="52" dur="2000" fill="hold"/>
                                        <p:tgtEl>
                                          <p:spTgt spid="83"/>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33342E-6 -2.72356E-6 L -0.27891 0.46346 " pathEditMode="relative" rAng="0" ptsTypes="AA">
                                      <p:cBhvr>
                                        <p:cTn id="54" dur="2000" fill="hold"/>
                                        <p:tgtEl>
                                          <p:spTgt spid="101"/>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35308E-6 4.06264E-6 L -0.32589 0.38198 " pathEditMode="relative" rAng="0" ptsTypes="AA">
                                      <p:cBhvr>
                                        <p:cTn id="56" dur="2000" fill="hold"/>
                                        <p:tgtEl>
                                          <p:spTgt spid="78"/>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1.6339E-7 1.54789E-6 L -0.33138 0.52678 " pathEditMode="relative" rAng="0" ptsTypes="AA">
                                      <p:cBhvr>
                                        <p:cTn id="58" dur="2000" fill="hold"/>
                                        <p:tgtEl>
                                          <p:spTgt spid="99"/>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85423E-6 1.89287E-6 L -0.21955 0.54607 " pathEditMode="relative" rAng="0" ptsTypes="AA">
                                      <p:cBhvr>
                                        <p:cTn id="60" dur="2000" fill="hold"/>
                                        <p:tgtEl>
                                          <p:spTgt spid="80"/>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75032E-6 3.69496E-6 L -0.21177 0.36178 " pathEditMode="relative" rAng="0" ptsTypes="AA">
                                      <p:cBhvr>
                                        <p:cTn id="62" dur="2000" fill="hold"/>
                                        <p:tgtEl>
                                          <p:spTgt spid="85"/>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4.4677E-7 -2.72356E-6 L -0.23768 0.46346 " pathEditMode="relative" rAng="0" ptsTypes="AA">
                                      <p:cBhvr>
                                        <p:cTn id="64" dur="2000" fill="hold"/>
                                        <p:tgtEl>
                                          <p:spTgt spid="12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2.26055E-6 L -0.20896 0.66273 " pathEditMode="relative" rAng="0" ptsTypes="AA">
                                      <p:cBhvr>
                                        <p:cTn id="66" dur="2000" fill="hold"/>
                                        <p:tgtEl>
                                          <p:spTgt spid="12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85857E-6 -1.51158E-6 L -0.06115 0.55947 " pathEditMode="relative" rAng="0" ptsTypes="AA">
                                      <p:cBhvr>
                                        <p:cTn id="68" dur="2000" fill="hold"/>
                                        <p:tgtEl>
                                          <p:spTgt spid="12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43707E-6 5.03858E-7 L -0.14475 0.23763 " pathEditMode="relative" rAng="0" ptsTypes="AA">
                                      <p:cBhvr>
                                        <p:cTn id="70" dur="2000" fill="hold"/>
                                        <p:tgtEl>
                                          <p:spTgt spid="138"/>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51902E-6 1.39355E-6 L 0.01711 0.53245 " pathEditMode="relative" rAng="0" ptsTypes="AA">
                                      <p:cBhvr>
                                        <p:cTn id="72" dur="2000" fill="hold"/>
                                        <p:tgtEl>
                                          <p:spTgt spid="14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6" grpId="0" animBg="1"/>
      <p:bldP spid="77" grpId="0" animBg="1"/>
      <p:bldP spid="78" grpId="0" animBg="1"/>
      <p:bldP spid="79" grpId="0" animBg="1"/>
      <p:bldP spid="80" grpId="0" animBg="1"/>
      <p:bldP spid="82" grpId="0" animBg="1"/>
      <p:bldP spid="83" grpId="0" animBg="1"/>
      <p:bldP spid="84" grpId="0" animBg="1"/>
      <p:bldP spid="85" grpId="0" animBg="1"/>
      <p:bldP spid="86" grpId="0" animBg="1"/>
      <p:bldP spid="95" grpId="0" animBg="1"/>
      <p:bldP spid="96" grpId="0" animBg="1"/>
      <p:bldP spid="97" grpId="0" animBg="1"/>
      <p:bldP spid="98" grpId="0" animBg="1"/>
      <p:bldP spid="99" grpId="0" animBg="1"/>
      <p:bldP spid="100" grpId="0" animBg="1"/>
      <p:bldP spid="101" grpId="0" animBg="1"/>
      <p:bldP spid="125" grpId="0" animBg="1"/>
      <p:bldP spid="126" grpId="0" animBg="1"/>
      <p:bldP spid="128" grpId="0" animBg="1"/>
      <p:bldP spid="138" grpId="0" animBg="1"/>
      <p:bldP spid="1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Magnetic Disk 14"/>
          <p:cNvSpPr/>
          <p:nvPr/>
        </p:nvSpPr>
        <p:spPr>
          <a:xfrm>
            <a:off x="1809514" y="4723732"/>
            <a:ext cx="2126416" cy="1640380"/>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1994856" y="5379016"/>
            <a:ext cx="269057" cy="329812"/>
            <a:chOff x="4818580" y="4212404"/>
            <a:chExt cx="441789" cy="544531"/>
          </a:xfrm>
        </p:grpSpPr>
        <p:sp>
          <p:nvSpPr>
            <p:cNvPr id="17" name="Rectangle 1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8" name="Rectangle 1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9" name="Group 18"/>
          <p:cNvGrpSpPr/>
          <p:nvPr/>
        </p:nvGrpSpPr>
        <p:grpSpPr>
          <a:xfrm>
            <a:off x="2437499" y="5379016"/>
            <a:ext cx="269057" cy="329812"/>
            <a:chOff x="4818580" y="4212404"/>
            <a:chExt cx="441789" cy="544531"/>
          </a:xfrm>
        </p:grpSpPr>
        <p:sp>
          <p:nvSpPr>
            <p:cNvPr id="20" name="Rectangle 1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1" name="Rectangle 2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2" name="Group 21"/>
          <p:cNvGrpSpPr/>
          <p:nvPr/>
        </p:nvGrpSpPr>
        <p:grpSpPr>
          <a:xfrm>
            <a:off x="2880142" y="5379016"/>
            <a:ext cx="269057" cy="329812"/>
            <a:chOff x="4818580" y="4212404"/>
            <a:chExt cx="441789" cy="544531"/>
          </a:xfrm>
        </p:grpSpPr>
        <p:sp>
          <p:nvSpPr>
            <p:cNvPr id="23" name="Rectangle 2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4" name="Rectangle 2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5" name="Group 24"/>
          <p:cNvGrpSpPr/>
          <p:nvPr/>
        </p:nvGrpSpPr>
        <p:grpSpPr>
          <a:xfrm>
            <a:off x="3322783" y="5379016"/>
            <a:ext cx="269057" cy="329812"/>
            <a:chOff x="4818580" y="4212404"/>
            <a:chExt cx="441789" cy="544531"/>
          </a:xfrm>
        </p:grpSpPr>
        <p:sp>
          <p:nvSpPr>
            <p:cNvPr id="26" name="Rectangle 2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7" name="Rectangle 2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8" name="Group 27"/>
          <p:cNvGrpSpPr/>
          <p:nvPr/>
        </p:nvGrpSpPr>
        <p:grpSpPr>
          <a:xfrm>
            <a:off x="1994856" y="5820211"/>
            <a:ext cx="269057" cy="329812"/>
            <a:chOff x="4818580" y="4212404"/>
            <a:chExt cx="441789" cy="544531"/>
          </a:xfrm>
        </p:grpSpPr>
        <p:sp>
          <p:nvSpPr>
            <p:cNvPr id="29" name="Rectangle 28"/>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30" name="Rectangle 29"/>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31" name="Group 30"/>
          <p:cNvGrpSpPr/>
          <p:nvPr/>
        </p:nvGrpSpPr>
        <p:grpSpPr>
          <a:xfrm>
            <a:off x="2437499" y="5820211"/>
            <a:ext cx="269057" cy="329812"/>
            <a:chOff x="4818580" y="4212404"/>
            <a:chExt cx="441789" cy="544531"/>
          </a:xfrm>
        </p:grpSpPr>
        <p:sp>
          <p:nvSpPr>
            <p:cNvPr id="32" name="Rectangle 3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33" name="Rectangle 3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34" name="Group 33"/>
          <p:cNvGrpSpPr/>
          <p:nvPr/>
        </p:nvGrpSpPr>
        <p:grpSpPr>
          <a:xfrm>
            <a:off x="2880142" y="5820211"/>
            <a:ext cx="269057" cy="329812"/>
            <a:chOff x="4818580" y="4212404"/>
            <a:chExt cx="441789" cy="544531"/>
          </a:xfrm>
        </p:grpSpPr>
        <p:sp>
          <p:nvSpPr>
            <p:cNvPr id="35" name="Rectangle 3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36" name="Rectangle 3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37" name="Group 36"/>
          <p:cNvGrpSpPr/>
          <p:nvPr/>
        </p:nvGrpSpPr>
        <p:grpSpPr>
          <a:xfrm>
            <a:off x="3322783" y="5820211"/>
            <a:ext cx="269057" cy="329812"/>
            <a:chOff x="4818580" y="4212404"/>
            <a:chExt cx="441789" cy="544531"/>
          </a:xfrm>
        </p:grpSpPr>
        <p:sp>
          <p:nvSpPr>
            <p:cNvPr id="38" name="Rectangle 3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39" name="Rectangle 3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41" name="Rectangle 40"/>
          <p:cNvSpPr/>
          <p:nvPr/>
        </p:nvSpPr>
        <p:spPr>
          <a:xfrm>
            <a:off x="626415" y="1227958"/>
            <a:ext cx="4615366" cy="830997"/>
          </a:xfrm>
          <a:prstGeom prst="rect">
            <a:avLst/>
          </a:prstGeom>
        </p:spPr>
        <p:txBody>
          <a:bodyPr wrap="none">
            <a:spAutoFit/>
          </a:bodyPr>
          <a:lstStyle/>
          <a:p>
            <a:pPr marL="285695" indent="-285695" defTabSz="914224">
              <a:buFont typeface="Arial" panose="020B0604020202020204" pitchFamily="34" charset="0"/>
              <a:buChar char="•"/>
            </a:pPr>
            <a:r>
              <a:rPr lang="en-US" sz="2400" dirty="0" smtClean="0">
                <a:latin typeface="+mj-lt"/>
              </a:rPr>
              <a:t>State: Single </a:t>
            </a:r>
            <a:r>
              <a:rPr lang="en-US" sz="2400" dirty="0">
                <a:latin typeface="+mj-lt"/>
              </a:rPr>
              <a:t>monolithic database</a:t>
            </a:r>
          </a:p>
          <a:p>
            <a:pPr marL="285695" indent="-285695" defTabSz="914224">
              <a:buFont typeface="Arial" panose="020B0604020202020204" pitchFamily="34" charset="0"/>
              <a:buChar char="•"/>
            </a:pPr>
            <a:r>
              <a:rPr lang="en-US" sz="2400" dirty="0">
                <a:latin typeface="+mj-lt"/>
              </a:rPr>
              <a:t>Tiers of specific technologies</a:t>
            </a:r>
          </a:p>
        </p:txBody>
      </p:sp>
      <p:cxnSp>
        <p:nvCxnSpPr>
          <p:cNvPr id="105" name="Straight Arrow Connector 104"/>
          <p:cNvCxnSpPr>
            <a:endCxn id="2" idx="2"/>
          </p:cNvCxnSpPr>
          <p:nvPr/>
        </p:nvCxnSpPr>
        <p:spPr>
          <a:xfrm flipH="1" flipV="1">
            <a:off x="2917017" y="3122313"/>
            <a:ext cx="2488" cy="480404"/>
          </a:xfrm>
          <a:prstGeom prst="straightConnector1">
            <a:avLst/>
          </a:prstGeom>
          <a:noFill/>
          <a:ln w="12700" cap="flat" cmpd="sng" algn="ctr">
            <a:solidFill>
              <a:schemeClr val="tx1"/>
            </a:solidFill>
            <a:prstDash val="solid"/>
            <a:miter lim="800000"/>
            <a:tailEnd type="triangle"/>
          </a:ln>
          <a:effectLst/>
        </p:spPr>
      </p:cxnSp>
      <p:sp>
        <p:nvSpPr>
          <p:cNvPr id="110" name="Rectangle 109"/>
          <p:cNvSpPr/>
          <p:nvPr/>
        </p:nvSpPr>
        <p:spPr>
          <a:xfrm>
            <a:off x="2562670" y="36043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7" name="Rectangle 116"/>
          <p:cNvSpPr/>
          <p:nvPr/>
        </p:nvSpPr>
        <p:spPr>
          <a:xfrm>
            <a:off x="3149555" y="360252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02" name="Rounded Rectangle 201"/>
          <p:cNvSpPr/>
          <p:nvPr/>
        </p:nvSpPr>
        <p:spPr bwMode="auto">
          <a:xfrm>
            <a:off x="1998533" y="3586934"/>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pic>
        <p:nvPicPr>
          <p:cNvPr id="215"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099186" y="3751806"/>
            <a:ext cx="485192" cy="3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Rectangle 241"/>
          <p:cNvSpPr/>
          <p:nvPr/>
        </p:nvSpPr>
        <p:spPr>
          <a:xfrm>
            <a:off x="6412793" y="1112043"/>
            <a:ext cx="4931158" cy="1200329"/>
          </a:xfrm>
          <a:prstGeom prst="rect">
            <a:avLst/>
          </a:prstGeom>
        </p:spPr>
        <p:txBody>
          <a:bodyPr wrap="none">
            <a:spAutoFit/>
          </a:bodyPr>
          <a:lstStyle/>
          <a:p>
            <a:pPr marL="285695" indent="-285695" defTabSz="914224">
              <a:buFont typeface="Arial" panose="020B0604020202020204" pitchFamily="34" charset="0"/>
              <a:buChar char="•"/>
            </a:pPr>
            <a:r>
              <a:rPr lang="en-US" sz="2400" dirty="0">
                <a:latin typeface="+mj-lt"/>
              </a:rPr>
              <a:t>Graph of interconnected services</a:t>
            </a:r>
          </a:p>
          <a:p>
            <a:pPr marL="285695" indent="-285695" defTabSz="914224">
              <a:buFont typeface="Arial" panose="020B0604020202020204" pitchFamily="34" charset="0"/>
              <a:buChar char="•"/>
            </a:pPr>
            <a:r>
              <a:rPr lang="en-US" sz="2400" dirty="0">
                <a:latin typeface="+mj-lt"/>
              </a:rPr>
              <a:t>State typically scoped to the service</a:t>
            </a:r>
          </a:p>
          <a:p>
            <a:pPr marL="285695" indent="-285695" defTabSz="914224">
              <a:buFont typeface="Arial" panose="020B0604020202020204" pitchFamily="34" charset="0"/>
              <a:buChar char="•"/>
            </a:pPr>
            <a:r>
              <a:rPr lang="en-US" sz="2400" dirty="0">
                <a:latin typeface="+mj-lt"/>
              </a:rPr>
              <a:t>Variety of technologies used </a:t>
            </a:r>
          </a:p>
        </p:txBody>
      </p:sp>
      <p:grpSp>
        <p:nvGrpSpPr>
          <p:cNvPr id="4" name="Group 3"/>
          <p:cNvGrpSpPr/>
          <p:nvPr/>
        </p:nvGrpSpPr>
        <p:grpSpPr>
          <a:xfrm>
            <a:off x="6590127" y="2544170"/>
            <a:ext cx="5224748" cy="4201435"/>
            <a:chOff x="6560058" y="2103073"/>
            <a:chExt cx="5224748" cy="4201435"/>
          </a:xfrm>
        </p:grpSpPr>
        <p:sp>
          <p:nvSpPr>
            <p:cNvPr id="248" name="Rectangle 247"/>
            <p:cNvSpPr/>
            <p:nvPr/>
          </p:nvSpPr>
          <p:spPr>
            <a:xfrm>
              <a:off x="8923857" y="3866834"/>
              <a:ext cx="1245415" cy="564765"/>
            </a:xfrm>
            <a:prstGeom prst="rect">
              <a:avLst/>
            </a:prstGeom>
          </p:spPr>
          <p:txBody>
            <a:bodyPr wrap="square">
              <a:spAutoFit/>
            </a:bodyPr>
            <a:lstStyle/>
            <a:p>
              <a:pPr defTabSz="914224"/>
              <a:r>
                <a:rPr lang="en-US" sz="1499">
                  <a:latin typeface="Calibri" panose="020F0502020204030204"/>
                </a:rPr>
                <a:t>stateless services</a:t>
              </a:r>
            </a:p>
          </p:txBody>
        </p:sp>
        <p:grpSp>
          <p:nvGrpSpPr>
            <p:cNvPr id="230" name="Group 229"/>
            <p:cNvGrpSpPr/>
            <p:nvPr/>
          </p:nvGrpSpPr>
          <p:grpSpPr>
            <a:xfrm>
              <a:off x="6560058" y="2103073"/>
              <a:ext cx="5224748" cy="4201435"/>
              <a:chOff x="6560058" y="2103073"/>
              <a:chExt cx="5224748" cy="4201435"/>
            </a:xfrm>
          </p:grpSpPr>
          <p:grpSp>
            <p:nvGrpSpPr>
              <p:cNvPr id="133" name="Group 132"/>
              <p:cNvGrpSpPr/>
              <p:nvPr/>
            </p:nvGrpSpPr>
            <p:grpSpPr>
              <a:xfrm>
                <a:off x="6560058" y="2103073"/>
                <a:ext cx="5014716" cy="4201435"/>
                <a:chOff x="6557711" y="1579470"/>
                <a:chExt cx="5015428" cy="4202031"/>
              </a:xfrm>
            </p:grpSpPr>
            <p:sp>
              <p:nvSpPr>
                <p:cNvPr id="57" name="Rounded Rectangle 56"/>
                <p:cNvSpPr/>
                <p:nvPr/>
              </p:nvSpPr>
              <p:spPr bwMode="auto">
                <a:xfrm>
                  <a:off x="6753041" y="3791310"/>
                  <a:ext cx="1278240" cy="1393591"/>
                </a:xfrm>
                <a:prstGeom prst="roundRect">
                  <a:avLst/>
                </a:prstGeom>
                <a:noFill/>
                <a:ln w="10795" cap="flat" cmpd="sng" algn="ctr">
                  <a:solidFill>
                    <a:srgbClr val="404040"/>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58" name="Flowchart: Magnetic Disk 57"/>
                <p:cNvSpPr/>
                <p:nvPr/>
              </p:nvSpPr>
              <p:spPr>
                <a:xfrm>
                  <a:off x="7110127" y="4552710"/>
                  <a:ext cx="571464" cy="573850"/>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59" name="Group 58"/>
                <p:cNvGrpSpPr/>
                <p:nvPr/>
              </p:nvGrpSpPr>
              <p:grpSpPr>
                <a:xfrm>
                  <a:off x="7203253" y="4823877"/>
                  <a:ext cx="153877" cy="202604"/>
                  <a:chOff x="4818580" y="4212404"/>
                  <a:chExt cx="441789" cy="544531"/>
                </a:xfrm>
              </p:grpSpPr>
              <p:sp>
                <p:nvSpPr>
                  <p:cNvPr id="60" name="Rectangle 5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61" name="Rectangle 6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62" name="Group 61"/>
                <p:cNvGrpSpPr/>
                <p:nvPr/>
              </p:nvGrpSpPr>
              <p:grpSpPr>
                <a:xfrm>
                  <a:off x="7440507" y="4823877"/>
                  <a:ext cx="153877" cy="202604"/>
                  <a:chOff x="4818580" y="4212404"/>
                  <a:chExt cx="441789" cy="544531"/>
                </a:xfrm>
              </p:grpSpPr>
              <p:sp>
                <p:nvSpPr>
                  <p:cNvPr id="63" name="Rectangle 6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64" name="Rectangle 6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65" name="Straight Arrow Connector 64"/>
                <p:cNvCxnSpPr>
                  <a:stCxn id="58" idx="1"/>
                </p:cNvCxnSpPr>
                <p:nvPr/>
              </p:nvCxnSpPr>
              <p:spPr>
                <a:xfrm flipV="1">
                  <a:off x="7395859" y="4403607"/>
                  <a:ext cx="0" cy="149103"/>
                </a:xfrm>
                <a:prstGeom prst="straightConnector1">
                  <a:avLst/>
                </a:prstGeom>
                <a:noFill/>
                <a:ln w="12700" cap="flat" cmpd="sng" algn="ctr">
                  <a:solidFill>
                    <a:sysClr val="windowText" lastClr="000000"/>
                  </a:solidFill>
                  <a:prstDash val="solid"/>
                  <a:miter lim="800000"/>
                  <a:tailEnd type="triangle"/>
                </a:ln>
                <a:effectLst/>
              </p:spPr>
            </p:cxnSp>
            <p:sp>
              <p:nvSpPr>
                <p:cNvPr id="66" name="Hexagon 65"/>
                <p:cNvSpPr>
                  <a:spLocks noChangeAspect="1"/>
                </p:cNvSpPr>
                <p:nvPr/>
              </p:nvSpPr>
              <p:spPr bwMode="auto">
                <a:xfrm>
                  <a:off x="7106041" y="3862813"/>
                  <a:ext cx="579637" cy="540794"/>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76" name="Hexagon 75"/>
                <p:cNvSpPr>
                  <a:spLocks noChangeAspect="1"/>
                </p:cNvSpPr>
                <p:nvPr/>
              </p:nvSpPr>
              <p:spPr bwMode="auto">
                <a:xfrm>
                  <a:off x="8477406" y="3862813"/>
                  <a:ext cx="579637" cy="540794"/>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77" name="Hexagon 76"/>
                <p:cNvSpPr>
                  <a:spLocks noChangeAspect="1"/>
                </p:cNvSpPr>
                <p:nvPr/>
              </p:nvSpPr>
              <p:spPr bwMode="auto">
                <a:xfrm>
                  <a:off x="9661291" y="3855634"/>
                  <a:ext cx="579637" cy="540794"/>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78" name="Flowchart: Magnetic Disk 77"/>
                <p:cNvSpPr/>
                <p:nvPr/>
              </p:nvSpPr>
              <p:spPr>
                <a:xfrm>
                  <a:off x="9873262" y="4213559"/>
                  <a:ext cx="157972" cy="140896"/>
                </a:xfrm>
                <a:prstGeom prst="flowChartMagneticDisk">
                  <a:avLst/>
                </a:prstGeom>
                <a:solidFill>
                  <a:sysClr val="window" lastClr="FFFFFF"/>
                </a:solidFill>
                <a:ln w="15875" cap="flat" cmpd="sng" algn="ctr">
                  <a:solidFill>
                    <a:srgbClr val="7030A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79" name="Hexagon 78"/>
                <p:cNvSpPr>
                  <a:spLocks noChangeAspect="1"/>
                </p:cNvSpPr>
                <p:nvPr/>
              </p:nvSpPr>
              <p:spPr bwMode="auto">
                <a:xfrm>
                  <a:off x="9106249" y="4901133"/>
                  <a:ext cx="579637" cy="540794"/>
                </a:xfrm>
                <a:prstGeom prst="hexagon">
                  <a:avLst/>
                </a:prstGeom>
                <a:solidFill>
                  <a:srgbClr val="00206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80" name="Flowchart: Magnetic Disk 79"/>
                <p:cNvSpPr/>
                <p:nvPr/>
              </p:nvSpPr>
              <p:spPr>
                <a:xfrm>
                  <a:off x="9318220" y="5259058"/>
                  <a:ext cx="157972" cy="140896"/>
                </a:xfrm>
                <a:prstGeom prst="flowChartMagneticDisk">
                  <a:avLst/>
                </a:prstGeom>
                <a:solidFill>
                  <a:sysClr val="window" lastClr="FFFFFF"/>
                </a:solidFill>
                <a:ln w="15875" cap="flat" cmpd="sng" algn="ctr">
                  <a:solidFill>
                    <a:srgbClr val="00206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cxnSp>
              <p:nvCxnSpPr>
                <p:cNvPr id="87" name="Straight Arrow Connector 86"/>
                <p:cNvCxnSpPr>
                  <a:stCxn id="57" idx="0"/>
                  <a:endCxn id="96" idx="4"/>
                </p:cNvCxnSpPr>
                <p:nvPr/>
              </p:nvCxnSpPr>
              <p:spPr>
                <a:xfrm flipV="1">
                  <a:off x="7392161" y="2582878"/>
                  <a:ext cx="1335803" cy="1208432"/>
                </a:xfrm>
                <a:prstGeom prst="straightConnector1">
                  <a:avLst/>
                </a:prstGeom>
                <a:noFill/>
                <a:ln w="12700" cap="flat" cmpd="sng" algn="ctr">
                  <a:solidFill>
                    <a:schemeClr val="tx1"/>
                  </a:solidFill>
                  <a:prstDash val="solid"/>
                  <a:miter lim="800000"/>
                  <a:tailEnd type="triangle"/>
                </a:ln>
                <a:effectLst/>
              </p:spPr>
            </p:cxnSp>
            <p:cxnSp>
              <p:nvCxnSpPr>
                <p:cNvPr id="88" name="Straight Arrow Connector 87"/>
                <p:cNvCxnSpPr>
                  <a:endCxn id="96" idx="3"/>
                </p:cNvCxnSpPr>
                <p:nvPr/>
              </p:nvCxnSpPr>
              <p:spPr>
                <a:xfrm flipV="1">
                  <a:off x="8787172" y="2724826"/>
                  <a:ext cx="224690" cy="1137986"/>
                </a:xfrm>
                <a:prstGeom prst="straightConnector1">
                  <a:avLst/>
                </a:prstGeom>
                <a:noFill/>
                <a:ln w="12700" cap="flat" cmpd="sng" algn="ctr">
                  <a:solidFill>
                    <a:schemeClr val="tx1"/>
                  </a:solidFill>
                  <a:prstDash val="solid"/>
                  <a:miter lim="800000"/>
                  <a:tailEnd type="triangle"/>
                </a:ln>
                <a:effectLst/>
              </p:spPr>
            </p:cxnSp>
            <p:cxnSp>
              <p:nvCxnSpPr>
                <p:cNvPr id="89" name="Straight Arrow Connector 88"/>
                <p:cNvCxnSpPr>
                  <a:stCxn id="77" idx="3"/>
                  <a:endCxn id="76" idx="0"/>
                </p:cNvCxnSpPr>
                <p:nvPr/>
              </p:nvCxnSpPr>
              <p:spPr>
                <a:xfrm flipH="1">
                  <a:off x="9057044" y="4126032"/>
                  <a:ext cx="604247" cy="7178"/>
                </a:xfrm>
                <a:prstGeom prst="straightConnector1">
                  <a:avLst/>
                </a:prstGeom>
                <a:noFill/>
                <a:ln w="12700" cap="flat" cmpd="sng" algn="ctr">
                  <a:solidFill>
                    <a:schemeClr val="tx1"/>
                  </a:solidFill>
                  <a:prstDash val="solid"/>
                  <a:miter lim="800000"/>
                  <a:tailEnd type="triangle"/>
                </a:ln>
                <a:effectLst/>
              </p:spPr>
            </p:cxnSp>
            <p:cxnSp>
              <p:nvCxnSpPr>
                <p:cNvPr id="90" name="Straight Arrow Connector 89"/>
                <p:cNvCxnSpPr>
                  <a:endCxn id="77" idx="0"/>
                </p:cNvCxnSpPr>
                <p:nvPr/>
              </p:nvCxnSpPr>
              <p:spPr>
                <a:xfrm flipH="1">
                  <a:off x="10240928" y="4121892"/>
                  <a:ext cx="604246" cy="4139"/>
                </a:xfrm>
                <a:prstGeom prst="straightConnector1">
                  <a:avLst/>
                </a:prstGeom>
                <a:noFill/>
                <a:ln w="12700" cap="flat" cmpd="sng" algn="ctr">
                  <a:solidFill>
                    <a:schemeClr val="tx1"/>
                  </a:solidFill>
                  <a:prstDash val="solid"/>
                  <a:miter lim="800000"/>
                  <a:tailEnd type="triangle"/>
                </a:ln>
                <a:effectLst/>
              </p:spPr>
            </p:cxnSp>
            <p:cxnSp>
              <p:nvCxnSpPr>
                <p:cNvPr id="91" name="Straight Arrow Connector 90"/>
                <p:cNvCxnSpPr>
                  <a:stCxn id="79" idx="4"/>
                  <a:endCxn id="76" idx="1"/>
                </p:cNvCxnSpPr>
                <p:nvPr/>
              </p:nvCxnSpPr>
              <p:spPr>
                <a:xfrm flipH="1" flipV="1">
                  <a:off x="8921845" y="4403607"/>
                  <a:ext cx="319603" cy="497526"/>
                </a:xfrm>
                <a:prstGeom prst="straightConnector1">
                  <a:avLst/>
                </a:prstGeom>
                <a:noFill/>
                <a:ln w="12700" cap="flat" cmpd="sng" algn="ctr">
                  <a:solidFill>
                    <a:schemeClr val="tx1"/>
                  </a:solidFill>
                  <a:prstDash val="solid"/>
                  <a:miter lim="800000"/>
                  <a:tailEnd type="triangle"/>
                </a:ln>
                <a:effectLst/>
              </p:spPr>
            </p:cxnSp>
            <p:sp>
              <p:nvSpPr>
                <p:cNvPr id="92" name="Rectangle 91"/>
                <p:cNvSpPr/>
                <p:nvPr/>
              </p:nvSpPr>
              <p:spPr>
                <a:xfrm>
                  <a:off x="6557711" y="5216656"/>
                  <a:ext cx="1958525" cy="564845"/>
                </a:xfrm>
                <a:prstGeom prst="rect">
                  <a:avLst/>
                </a:prstGeom>
              </p:spPr>
              <p:txBody>
                <a:bodyPr wrap="square">
                  <a:spAutoFit/>
                </a:bodyPr>
                <a:lstStyle/>
                <a:p>
                  <a:pPr defTabSz="914224"/>
                  <a:r>
                    <a:rPr lang="en-US" sz="1499">
                      <a:latin typeface="Calibri" panose="020F0502020204030204"/>
                    </a:rPr>
                    <a:t>stateless services with </a:t>
                  </a:r>
                </a:p>
                <a:p>
                  <a:pPr defTabSz="914224"/>
                  <a:r>
                    <a:rPr lang="en-US" sz="1499" dirty="0">
                      <a:latin typeface="Calibri" panose="020F0502020204030204"/>
                    </a:rPr>
                    <a:t>separate stores</a:t>
                  </a:r>
                </a:p>
              </p:txBody>
            </p:sp>
            <p:sp>
              <p:nvSpPr>
                <p:cNvPr id="93" name="Rectangle 92"/>
                <p:cNvSpPr/>
                <p:nvPr/>
              </p:nvSpPr>
              <p:spPr>
                <a:xfrm>
                  <a:off x="9357112" y="4363481"/>
                  <a:ext cx="1245592" cy="564845"/>
                </a:xfrm>
                <a:prstGeom prst="rect">
                  <a:avLst/>
                </a:prstGeom>
              </p:spPr>
              <p:txBody>
                <a:bodyPr wrap="square">
                  <a:spAutoFit/>
                </a:bodyPr>
                <a:lstStyle/>
                <a:p>
                  <a:pPr defTabSz="914224"/>
                  <a:r>
                    <a:rPr lang="en-US" sz="1499" dirty="0" err="1">
                      <a:latin typeface="Calibri" panose="020F0502020204030204"/>
                    </a:rPr>
                    <a:t>stateful</a:t>
                  </a:r>
                  <a:r>
                    <a:rPr lang="en-US" sz="1499" dirty="0">
                      <a:latin typeface="Calibri" panose="020F0502020204030204"/>
                    </a:rPr>
                    <a:t> services</a:t>
                  </a:r>
                </a:p>
              </p:txBody>
            </p:sp>
            <p:grpSp>
              <p:nvGrpSpPr>
                <p:cNvPr id="95" name="Group 94"/>
                <p:cNvGrpSpPr>
                  <a:grpSpLocks noChangeAspect="1"/>
                </p:cNvGrpSpPr>
                <p:nvPr/>
              </p:nvGrpSpPr>
              <p:grpSpPr>
                <a:xfrm>
                  <a:off x="8727965" y="2090816"/>
                  <a:ext cx="567793" cy="634010"/>
                  <a:chOff x="5499394" y="1899253"/>
                  <a:chExt cx="1132765" cy="1226322"/>
                </a:xfrm>
              </p:grpSpPr>
              <p:sp>
                <p:nvSpPr>
                  <p:cNvPr id="96" name="Hexagon 95"/>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endParaRPr>
                  </a:p>
                </p:txBody>
              </p:sp>
              <p:pic>
                <p:nvPicPr>
                  <p:cNvPr id="97"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 name="Rectangle 97"/>
                <p:cNvSpPr/>
                <p:nvPr/>
              </p:nvSpPr>
              <p:spPr>
                <a:xfrm>
                  <a:off x="9966317" y="1937045"/>
                  <a:ext cx="1606822" cy="784557"/>
                </a:xfrm>
                <a:prstGeom prst="rect">
                  <a:avLst/>
                </a:prstGeom>
              </p:spPr>
              <p:txBody>
                <a:bodyPr wrap="square">
                  <a:spAutoFit/>
                </a:bodyPr>
                <a:lstStyle/>
                <a:p>
                  <a:pPr defTabSz="914224"/>
                  <a:r>
                    <a:rPr lang="en-US" sz="1499">
                      <a:latin typeface="Calibri" panose="020F0502020204030204"/>
                    </a:rPr>
                    <a:t>stateless presentation services</a:t>
                  </a:r>
                </a:p>
              </p:txBody>
            </p:sp>
            <p:pic>
              <p:nvPicPr>
                <p:cNvPr id="99"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7270764" y="4023779"/>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623478" y="4023573"/>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855786" y="3979117"/>
                  <a:ext cx="200002"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302868" y="5019851"/>
                  <a:ext cx="200002"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p:cNvGrpSpPr>
                  <a:grpSpLocks noChangeAspect="1"/>
                </p:cNvGrpSpPr>
                <p:nvPr/>
              </p:nvGrpSpPr>
              <p:grpSpPr>
                <a:xfrm>
                  <a:off x="9326297" y="2098174"/>
                  <a:ext cx="567793" cy="634010"/>
                  <a:chOff x="5499394" y="1899253"/>
                  <a:chExt cx="1132765" cy="1226322"/>
                </a:xfrm>
              </p:grpSpPr>
              <p:sp>
                <p:nvSpPr>
                  <p:cNvPr id="122" name="Hexagon 121"/>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endParaRPr>
                  </a:p>
                </p:txBody>
              </p:sp>
              <p:pic>
                <p:nvPicPr>
                  <p:cNvPr id="123"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 name="Group 123"/>
                <p:cNvGrpSpPr>
                  <a:grpSpLocks noChangeAspect="1"/>
                </p:cNvGrpSpPr>
                <p:nvPr/>
              </p:nvGrpSpPr>
              <p:grpSpPr>
                <a:xfrm>
                  <a:off x="9031937" y="1579470"/>
                  <a:ext cx="567793" cy="634010"/>
                  <a:chOff x="5499394" y="1899253"/>
                  <a:chExt cx="1132765" cy="1226322"/>
                </a:xfrm>
              </p:grpSpPr>
              <p:sp>
                <p:nvSpPr>
                  <p:cNvPr id="125" name="Hexagon 124"/>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a:gradFill>
                        <a:gsLst>
                          <a:gs pos="0">
                            <a:srgbClr val="FFFFFF"/>
                          </a:gs>
                          <a:gs pos="100000">
                            <a:srgbClr val="FFFFFF"/>
                          </a:gs>
                        </a:gsLst>
                        <a:lin ang="5400000" scaled="0"/>
                      </a:gradFill>
                    </a:endParaRPr>
                  </a:p>
                </p:txBody>
              </p:sp>
              <p:pic>
                <p:nvPicPr>
                  <p:cNvPr id="126"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64" name="Rounded Rectangle 263"/>
              <p:cNvSpPr/>
              <p:nvPr/>
            </p:nvSpPr>
            <p:spPr bwMode="auto">
              <a:xfrm>
                <a:off x="10506747" y="4314289"/>
                <a:ext cx="1278059" cy="1393393"/>
              </a:xfrm>
              <a:prstGeom prst="roundRect">
                <a:avLst/>
              </a:prstGeom>
              <a:noFill/>
              <a:ln w="10795" cap="flat" cmpd="sng" algn="ctr">
                <a:solidFill>
                  <a:srgbClr val="404040"/>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1" name="Group 230"/>
            <p:cNvGrpSpPr/>
            <p:nvPr/>
          </p:nvGrpSpPr>
          <p:grpSpPr>
            <a:xfrm>
              <a:off x="10859698" y="4385781"/>
              <a:ext cx="579555" cy="1263569"/>
              <a:chOff x="10859698" y="4385781"/>
              <a:chExt cx="579555" cy="1263569"/>
            </a:xfrm>
          </p:grpSpPr>
          <p:sp>
            <p:nvSpPr>
              <p:cNvPr id="265" name="Flowchart: Magnetic Disk 264"/>
              <p:cNvSpPr/>
              <p:nvPr/>
            </p:nvSpPr>
            <p:spPr>
              <a:xfrm>
                <a:off x="10863783" y="5075582"/>
                <a:ext cx="571383" cy="573768"/>
              </a:xfrm>
              <a:prstGeom prst="flowChartMagneticDisk">
                <a:avLst/>
              </a:prstGeom>
              <a:solidFill>
                <a:srgbClr val="FF000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266" name="Group 265"/>
              <p:cNvGrpSpPr/>
              <p:nvPr/>
            </p:nvGrpSpPr>
            <p:grpSpPr>
              <a:xfrm>
                <a:off x="10956896" y="5346710"/>
                <a:ext cx="153855" cy="202575"/>
                <a:chOff x="4818580" y="4212404"/>
                <a:chExt cx="441789" cy="544531"/>
              </a:xfrm>
            </p:grpSpPr>
            <p:sp>
              <p:nvSpPr>
                <p:cNvPr id="267" name="Rectangle 26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68" name="Rectangle 26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69" name="Group 268"/>
              <p:cNvGrpSpPr/>
              <p:nvPr/>
            </p:nvGrpSpPr>
            <p:grpSpPr>
              <a:xfrm>
                <a:off x="11194116" y="5346710"/>
                <a:ext cx="153855" cy="202575"/>
                <a:chOff x="4818580" y="4212404"/>
                <a:chExt cx="441789" cy="544531"/>
              </a:xfrm>
            </p:grpSpPr>
            <p:sp>
              <p:nvSpPr>
                <p:cNvPr id="270" name="Rectangle 26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71" name="Rectangle 27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272" name="Straight Arrow Connector 271"/>
              <p:cNvCxnSpPr>
                <a:stCxn id="265" idx="1"/>
              </p:cNvCxnSpPr>
              <p:nvPr/>
            </p:nvCxnSpPr>
            <p:spPr>
              <a:xfrm flipV="1">
                <a:off x="11149474" y="4926499"/>
                <a:ext cx="0" cy="149082"/>
              </a:xfrm>
              <a:prstGeom prst="straightConnector1">
                <a:avLst/>
              </a:prstGeom>
              <a:noFill/>
              <a:ln w="12700" cap="flat" cmpd="sng" algn="ctr">
                <a:solidFill>
                  <a:sysClr val="windowText" lastClr="000000"/>
                </a:solidFill>
                <a:prstDash val="solid"/>
                <a:miter lim="800000"/>
                <a:tailEnd type="triangle"/>
              </a:ln>
              <a:effectLst/>
            </p:spPr>
          </p:cxnSp>
          <p:sp>
            <p:nvSpPr>
              <p:cNvPr id="273" name="Hexagon 272"/>
              <p:cNvSpPr>
                <a:spLocks noChangeAspect="1"/>
              </p:cNvSpPr>
              <p:nvPr/>
            </p:nvSpPr>
            <p:spPr bwMode="auto">
              <a:xfrm>
                <a:off x="10859698" y="4385781"/>
                <a:ext cx="579555" cy="540717"/>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pic>
            <p:nvPicPr>
              <p:cNvPr id="274"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1005748" y="4546519"/>
                <a:ext cx="266172" cy="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36" name="Group 235"/>
          <p:cNvGrpSpPr/>
          <p:nvPr/>
        </p:nvGrpSpPr>
        <p:grpSpPr>
          <a:xfrm>
            <a:off x="2027614" y="2412865"/>
            <a:ext cx="1778805" cy="709448"/>
            <a:chOff x="3376521" y="2451684"/>
            <a:chExt cx="1778805" cy="709448"/>
          </a:xfrm>
        </p:grpSpPr>
        <p:sp>
          <p:nvSpPr>
            <p:cNvPr id="2" name="Rounded Rectangle 1"/>
            <p:cNvSpPr/>
            <p:nvPr/>
          </p:nvSpPr>
          <p:spPr bwMode="auto">
            <a:xfrm>
              <a:off x="3376521" y="2451684"/>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pic>
          <p:nvPicPr>
            <p:cNvPr id="106"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3465208" y="2649249"/>
              <a:ext cx="508415" cy="4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 name="Group 234"/>
            <p:cNvGrpSpPr/>
            <p:nvPr/>
          </p:nvGrpSpPr>
          <p:grpSpPr>
            <a:xfrm>
              <a:off x="4038674" y="2540411"/>
              <a:ext cx="1001251" cy="552279"/>
              <a:chOff x="1555527" y="2277226"/>
              <a:chExt cx="1001251" cy="552279"/>
            </a:xfrm>
          </p:grpSpPr>
          <p:sp>
            <p:nvSpPr>
              <p:cNvPr id="172" name="Rectangle 171"/>
              <p:cNvSpPr/>
              <p:nvPr/>
            </p:nvSpPr>
            <p:spPr>
              <a:xfrm>
                <a:off x="1555527" y="2277226"/>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172"/>
              <p:cNvSpPr/>
              <p:nvPr/>
            </p:nvSpPr>
            <p:spPr>
              <a:xfrm>
                <a:off x="1850355" y="2592487"/>
                <a:ext cx="411600" cy="237018"/>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p:cNvSpPr/>
              <p:nvPr/>
            </p:nvSpPr>
            <p:spPr>
              <a:xfrm>
                <a:off x="1590213" y="23281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75" name="Rectangle 174"/>
              <p:cNvSpPr/>
              <p:nvPr/>
            </p:nvSpPr>
            <p:spPr>
              <a:xfrm>
                <a:off x="1590213" y="2368711"/>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76" name="Rectangle 175"/>
              <p:cNvSpPr/>
              <p:nvPr/>
            </p:nvSpPr>
            <p:spPr>
              <a:xfrm>
                <a:off x="1592058" y="2449160"/>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77" name="Rectangle 176"/>
              <p:cNvSpPr/>
              <p:nvPr/>
            </p:nvSpPr>
            <p:spPr>
              <a:xfrm>
                <a:off x="1882273" y="26415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78" name="Rectangle 177"/>
              <p:cNvSpPr/>
              <p:nvPr/>
            </p:nvSpPr>
            <p:spPr>
              <a:xfrm>
                <a:off x="1882273" y="2682108"/>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79" name="Rectangle 178"/>
              <p:cNvSpPr/>
              <p:nvPr/>
            </p:nvSpPr>
            <p:spPr>
              <a:xfrm>
                <a:off x="1884117" y="276255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80" name="Rectangle 179"/>
              <p:cNvSpPr/>
              <p:nvPr/>
            </p:nvSpPr>
            <p:spPr>
              <a:xfrm>
                <a:off x="2145178" y="2277226"/>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p:cNvSpPr/>
              <p:nvPr/>
            </p:nvSpPr>
            <p:spPr>
              <a:xfrm>
                <a:off x="2177098" y="2326329"/>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82" name="Rectangle 181"/>
              <p:cNvSpPr/>
              <p:nvPr/>
            </p:nvSpPr>
            <p:spPr>
              <a:xfrm>
                <a:off x="2177098" y="2366846"/>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83" name="Rectangle 182"/>
              <p:cNvSpPr/>
              <p:nvPr/>
            </p:nvSpPr>
            <p:spPr>
              <a:xfrm>
                <a:off x="2178942" y="24472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grpSp>
        <p:nvGrpSpPr>
          <p:cNvPr id="185" name="Group 184"/>
          <p:cNvGrpSpPr/>
          <p:nvPr/>
        </p:nvGrpSpPr>
        <p:grpSpPr>
          <a:xfrm>
            <a:off x="2706556" y="3702947"/>
            <a:ext cx="1001251" cy="552279"/>
            <a:chOff x="1555527" y="2277226"/>
            <a:chExt cx="1001251" cy="552279"/>
          </a:xfrm>
        </p:grpSpPr>
        <p:sp>
          <p:nvSpPr>
            <p:cNvPr id="186" name="Rectangle 185"/>
            <p:cNvSpPr/>
            <p:nvPr/>
          </p:nvSpPr>
          <p:spPr>
            <a:xfrm>
              <a:off x="1555527" y="2277226"/>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a:xfrm>
              <a:off x="1850355" y="2592487"/>
              <a:ext cx="411600" cy="237018"/>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88" name="Rectangle 187"/>
            <p:cNvSpPr/>
            <p:nvPr/>
          </p:nvSpPr>
          <p:spPr>
            <a:xfrm>
              <a:off x="1590213" y="23281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89" name="Rectangle 188"/>
            <p:cNvSpPr/>
            <p:nvPr/>
          </p:nvSpPr>
          <p:spPr>
            <a:xfrm>
              <a:off x="1590213" y="2368711"/>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90" name="Rectangle 189"/>
            <p:cNvSpPr/>
            <p:nvPr/>
          </p:nvSpPr>
          <p:spPr>
            <a:xfrm>
              <a:off x="1592058" y="2449160"/>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91" name="Rectangle 190"/>
            <p:cNvSpPr/>
            <p:nvPr/>
          </p:nvSpPr>
          <p:spPr>
            <a:xfrm>
              <a:off x="1882273" y="26415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92" name="Rectangle 191"/>
            <p:cNvSpPr/>
            <p:nvPr/>
          </p:nvSpPr>
          <p:spPr>
            <a:xfrm>
              <a:off x="1882273" y="2682108"/>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93" name="Rectangle 192"/>
            <p:cNvSpPr/>
            <p:nvPr/>
          </p:nvSpPr>
          <p:spPr>
            <a:xfrm>
              <a:off x="1884117" y="276255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94" name="Rectangle 193"/>
            <p:cNvSpPr/>
            <p:nvPr/>
          </p:nvSpPr>
          <p:spPr>
            <a:xfrm>
              <a:off x="2145178" y="2277226"/>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95" name="Rectangle 194"/>
            <p:cNvSpPr/>
            <p:nvPr/>
          </p:nvSpPr>
          <p:spPr>
            <a:xfrm>
              <a:off x="2177098" y="2326329"/>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96" name="Rectangle 195"/>
            <p:cNvSpPr/>
            <p:nvPr/>
          </p:nvSpPr>
          <p:spPr>
            <a:xfrm>
              <a:off x="2177098" y="2366846"/>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97" name="Rectangle 196"/>
            <p:cNvSpPr/>
            <p:nvPr/>
          </p:nvSpPr>
          <p:spPr>
            <a:xfrm>
              <a:off x="2178942" y="244729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249" name="Straight Arrow Connector 248"/>
          <p:cNvCxnSpPr/>
          <p:nvPr/>
        </p:nvCxnSpPr>
        <p:spPr>
          <a:xfrm flipH="1" flipV="1">
            <a:off x="2901321" y="4282783"/>
            <a:ext cx="2488" cy="480404"/>
          </a:xfrm>
          <a:prstGeom prst="straightConnector1">
            <a:avLst/>
          </a:prstGeom>
          <a:noFill/>
          <a:ln w="12700" cap="flat" cmpd="sng" algn="ctr">
            <a:solidFill>
              <a:schemeClr val="tx1"/>
            </a:solidFill>
            <a:prstDash val="solid"/>
            <a:miter lim="800000"/>
            <a:tailEnd type="triangle"/>
          </a:ln>
          <a:effectLst/>
        </p:spPr>
      </p:cxnSp>
      <p:sp>
        <p:nvSpPr>
          <p:cNvPr id="119" name="Rectangle 118"/>
          <p:cNvSpPr/>
          <p:nvPr/>
        </p:nvSpPr>
        <p:spPr>
          <a:xfrm>
            <a:off x="496610" y="252457"/>
            <a:ext cx="4858318" cy="707886"/>
          </a:xfrm>
          <a:prstGeom prst="rect">
            <a:avLst/>
          </a:prstGeom>
        </p:spPr>
        <p:txBody>
          <a:bodyPr wrap="none">
            <a:spAutoFit/>
          </a:bodyPr>
          <a:lstStyle/>
          <a:p>
            <a:pPr defTabSz="914224"/>
            <a:r>
              <a:rPr lang="en-US" sz="4000" dirty="0">
                <a:latin typeface="+mj-lt"/>
              </a:rPr>
              <a:t>Monolithic </a:t>
            </a:r>
            <a:r>
              <a:rPr lang="en-US" sz="4000" dirty="0" smtClean="0">
                <a:latin typeface="+mj-lt"/>
              </a:rPr>
              <a:t>application</a:t>
            </a:r>
            <a:endParaRPr lang="en-US" sz="4000" dirty="0">
              <a:latin typeface="+mj-lt"/>
            </a:endParaRPr>
          </a:p>
        </p:txBody>
      </p:sp>
      <p:sp>
        <p:nvSpPr>
          <p:cNvPr id="120" name="Rectangle 119"/>
          <p:cNvSpPr/>
          <p:nvPr/>
        </p:nvSpPr>
        <p:spPr>
          <a:xfrm>
            <a:off x="6336599" y="268813"/>
            <a:ext cx="5235472" cy="707886"/>
          </a:xfrm>
          <a:prstGeom prst="rect">
            <a:avLst/>
          </a:prstGeom>
        </p:spPr>
        <p:txBody>
          <a:bodyPr wrap="none">
            <a:spAutoFit/>
          </a:bodyPr>
          <a:lstStyle/>
          <a:p>
            <a:pPr defTabSz="914224"/>
            <a:r>
              <a:rPr lang="en-US" sz="4000" dirty="0">
                <a:latin typeface="+mj-lt"/>
              </a:rPr>
              <a:t>Microservices</a:t>
            </a:r>
            <a:r>
              <a:rPr lang="en-US" sz="3600" dirty="0">
                <a:latin typeface="+mj-lt"/>
              </a:rPr>
              <a:t> </a:t>
            </a:r>
            <a:r>
              <a:rPr lang="en-US" sz="3600" dirty="0" smtClean="0">
                <a:latin typeface="+mj-lt"/>
              </a:rPr>
              <a:t>application</a:t>
            </a:r>
            <a:endParaRPr lang="en-US" sz="3600" dirty="0">
              <a:latin typeface="+mj-lt"/>
            </a:endParaRPr>
          </a:p>
        </p:txBody>
      </p:sp>
      <p:cxnSp>
        <p:nvCxnSpPr>
          <p:cNvPr id="127" name="Straight Connector 126"/>
          <p:cNvCxnSpPr/>
          <p:nvPr/>
        </p:nvCxnSpPr>
        <p:spPr>
          <a:xfrm flipH="1">
            <a:off x="5986053" y="297316"/>
            <a:ext cx="3617" cy="6097943"/>
          </a:xfrm>
          <a:prstGeom prst="line">
            <a:avLst/>
          </a:prstGeom>
          <a:noFill/>
          <a:ln w="15875" cap="flat" cmpd="sng" algn="ctr">
            <a:solidFill>
              <a:sysClr val="windowText" lastClr="000000"/>
            </a:solidFill>
            <a:prstDash val="solid"/>
            <a:miter lim="800000"/>
          </a:ln>
          <a:effectLst/>
        </p:spPr>
      </p:cxnSp>
    </p:spTree>
    <p:extLst>
      <p:ext uri="{BB962C8B-B14F-4D97-AF65-F5344CB8AC3E}">
        <p14:creationId xmlns:p14="http://schemas.microsoft.com/office/powerpoint/2010/main" val="277031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2468368"/>
          </a:xfrm>
        </p:spPr>
        <p:txBody>
          <a:bodyPr/>
          <a:lstStyle/>
          <a:p>
            <a:r>
              <a:rPr lang="en-US" sz="2800"/>
              <a:t>Increase agility through componentization</a:t>
            </a:r>
          </a:p>
          <a:p>
            <a:r>
              <a:rPr lang="en-US" sz="2800"/>
              <a:t>Simplify upgrades through independent versioning</a:t>
            </a:r>
          </a:p>
          <a:p>
            <a:r>
              <a:rPr lang="en-US" sz="2800"/>
              <a:t>Maximize productivity through </a:t>
            </a:r>
            <a:r>
              <a:rPr lang="en-US" sz="2800" err="1"/>
              <a:t>heterogenous</a:t>
            </a:r>
            <a:r>
              <a:rPr lang="en-US" sz="2800"/>
              <a:t> technologies</a:t>
            </a:r>
          </a:p>
          <a:p>
            <a:r>
              <a:rPr lang="en-US" sz="2800"/>
              <a:t>Improve hardware utilization through granular resource balancing</a:t>
            </a:r>
          </a:p>
          <a:p>
            <a:r>
              <a:rPr lang="en-US" sz="2800"/>
              <a:t>Limit the impact of failures through isolation</a:t>
            </a:r>
          </a:p>
        </p:txBody>
      </p:sp>
      <p:sp>
        <p:nvSpPr>
          <p:cNvPr id="2" name="Title 1"/>
          <p:cNvSpPr>
            <a:spLocks noGrp="1"/>
          </p:cNvSpPr>
          <p:nvPr>
            <p:ph type="title"/>
          </p:nvPr>
        </p:nvSpPr>
        <p:spPr/>
        <p:txBody>
          <a:bodyPr/>
          <a:lstStyle/>
          <a:p>
            <a:r>
              <a:rPr lang="en-US" sz="4000" dirty="0" smtClean="0"/>
              <a:t>Goodness</a:t>
            </a:r>
            <a:r>
              <a:rPr lang="is-IS" sz="4000" dirty="0" smtClean="0"/>
              <a:t>…</a:t>
            </a:r>
            <a:endParaRPr lang="en-US" sz="4000" dirty="0"/>
          </a:p>
        </p:txBody>
      </p:sp>
    </p:spTree>
    <p:extLst>
      <p:ext uri="{BB962C8B-B14F-4D97-AF65-F5344CB8AC3E}">
        <p14:creationId xmlns:p14="http://schemas.microsoft.com/office/powerpoint/2010/main" val="37626685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r>
              <a:rPr lang="en-US" dirty="0" smtClean="0"/>
              <a:t>Service discovery</a:t>
            </a:r>
          </a:p>
          <a:p>
            <a:r>
              <a:rPr lang="en-US" dirty="0" smtClean="0"/>
              <a:t>State management</a:t>
            </a:r>
          </a:p>
          <a:p>
            <a:r>
              <a:rPr lang="en-US" dirty="0" smtClean="0"/>
              <a:t>Service lifecycle management</a:t>
            </a:r>
          </a:p>
          <a:p>
            <a:r>
              <a:rPr lang="en-US" dirty="0" smtClean="0"/>
              <a:t>Health reporting</a:t>
            </a:r>
          </a:p>
          <a:p>
            <a:r>
              <a:rPr lang="en-US" dirty="0" smtClean="0"/>
              <a:t>Resource usage reporting</a:t>
            </a:r>
          </a:p>
          <a:p>
            <a:endParaRPr lang="en-US" dirty="0"/>
          </a:p>
        </p:txBody>
      </p:sp>
      <p:sp>
        <p:nvSpPr>
          <p:cNvPr id="3" name="Title 2"/>
          <p:cNvSpPr>
            <a:spLocks noGrp="1"/>
          </p:cNvSpPr>
          <p:nvPr>
            <p:ph type="title"/>
          </p:nvPr>
        </p:nvSpPr>
        <p:spPr/>
        <p:txBody>
          <a:bodyPr/>
          <a:lstStyle/>
          <a:p>
            <a:r>
              <a:rPr lang="en-US" dirty="0" smtClean="0"/>
              <a:t>However, devs now need to code for</a:t>
            </a:r>
            <a:r>
              <a:rPr lang="is-IS" dirty="0" smtClean="0"/>
              <a:t>…</a:t>
            </a:r>
            <a:endParaRPr lang="en-US" dirty="0"/>
          </a:p>
        </p:txBody>
      </p:sp>
    </p:spTree>
    <p:extLst>
      <p:ext uri="{BB962C8B-B14F-4D97-AF65-F5344CB8AC3E}">
        <p14:creationId xmlns:p14="http://schemas.microsoft.com/office/powerpoint/2010/main" val="18041338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r>
              <a:rPr lang="en-US" dirty="0" smtClean="0"/>
              <a:t>Service discovery</a:t>
            </a:r>
          </a:p>
          <a:p>
            <a:r>
              <a:rPr lang="en-US" dirty="0" smtClean="0"/>
              <a:t>State management</a:t>
            </a:r>
          </a:p>
          <a:p>
            <a:r>
              <a:rPr lang="en-US" dirty="0" smtClean="0"/>
              <a:t>Service lifecycle management</a:t>
            </a:r>
          </a:p>
          <a:p>
            <a:r>
              <a:rPr lang="en-US" dirty="0" smtClean="0"/>
              <a:t>Health reporting</a:t>
            </a:r>
          </a:p>
          <a:p>
            <a:r>
              <a:rPr lang="en-US" dirty="0" smtClean="0"/>
              <a:t>Resource usage reporting</a:t>
            </a:r>
          </a:p>
          <a:p>
            <a:endParaRPr lang="en-US" dirty="0"/>
          </a:p>
        </p:txBody>
      </p:sp>
      <p:sp>
        <p:nvSpPr>
          <p:cNvPr id="3" name="Title 2"/>
          <p:cNvSpPr>
            <a:spLocks noGrp="1"/>
          </p:cNvSpPr>
          <p:nvPr>
            <p:ph type="title"/>
          </p:nvPr>
        </p:nvSpPr>
        <p:spPr/>
        <p:txBody>
          <a:bodyPr/>
          <a:lstStyle/>
          <a:p>
            <a:r>
              <a:rPr lang="en-US" dirty="0" smtClean="0"/>
              <a:t>However, devs now need to code for</a:t>
            </a:r>
            <a:r>
              <a:rPr lang="is-IS" dirty="0" smtClean="0"/>
              <a:t>…</a:t>
            </a:r>
            <a:endParaRPr lang="en-US" dirty="0"/>
          </a:p>
        </p:txBody>
      </p:sp>
    </p:spTree>
    <p:extLst>
      <p:ext uri="{BB962C8B-B14F-4D97-AF65-F5344CB8AC3E}">
        <p14:creationId xmlns:p14="http://schemas.microsoft.com/office/powerpoint/2010/main" val="105643527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Service Fabric</a:t>
            </a:r>
            <a:br>
              <a:rPr lang="en-US" dirty="0"/>
            </a:br>
            <a:r>
              <a:rPr lang="en-US" sz="2800" dirty="0"/>
              <a:t>A platform for reliable, </a:t>
            </a:r>
            <a:r>
              <a:rPr lang="en-US" sz="2800" dirty="0" err="1"/>
              <a:t>hyperscale</a:t>
            </a:r>
            <a:r>
              <a:rPr lang="en-US" sz="2800" dirty="0"/>
              <a:t>, </a:t>
            </a:r>
            <a:r>
              <a:rPr lang="en-US" sz="2800" dirty="0" err="1"/>
              <a:t>microservice</a:t>
            </a:r>
            <a:r>
              <a:rPr lang="en-US" sz="2800" dirty="0"/>
              <a:t>-based applications</a:t>
            </a:r>
          </a:p>
        </p:txBody>
      </p:sp>
      <p:sp>
        <p:nvSpPr>
          <p:cNvPr id="356" name="Right Arrow 355"/>
          <p:cNvSpPr/>
          <p:nvPr/>
        </p:nvSpPr>
        <p:spPr>
          <a:xfrm rot="5400000">
            <a:off x="1546168" y="3448171"/>
            <a:ext cx="668530" cy="762052"/>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57" name="Right Arrow 356"/>
          <p:cNvSpPr/>
          <p:nvPr/>
        </p:nvSpPr>
        <p:spPr>
          <a:xfrm rot="5400000">
            <a:off x="5683391" y="3423829"/>
            <a:ext cx="706474" cy="806432"/>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58" name="Right Arrow 357"/>
          <p:cNvSpPr/>
          <p:nvPr/>
        </p:nvSpPr>
        <p:spPr>
          <a:xfrm rot="5400000">
            <a:off x="10084858" y="3445147"/>
            <a:ext cx="667797" cy="742859"/>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grpSp>
        <p:nvGrpSpPr>
          <p:cNvPr id="5" name="Group 4"/>
          <p:cNvGrpSpPr/>
          <p:nvPr/>
        </p:nvGrpSpPr>
        <p:grpSpPr>
          <a:xfrm>
            <a:off x="534536" y="1849823"/>
            <a:ext cx="11085575" cy="654902"/>
            <a:chOff x="534536" y="1849823"/>
            <a:chExt cx="11085575" cy="654902"/>
          </a:xfrm>
        </p:grpSpPr>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93" name="TextBox 692"/>
            <p:cNvSpPr txBox="1"/>
            <p:nvPr/>
          </p:nvSpPr>
          <p:spPr>
            <a:xfrm>
              <a:off x="4965887" y="1939117"/>
              <a:ext cx="2784226" cy="523220"/>
            </a:xfrm>
            <a:prstGeom prst="rect">
              <a:avLst/>
            </a:prstGeom>
            <a:noFill/>
          </p:spPr>
          <p:txBody>
            <a:bodyPr wrap="square" rtlCol="0">
              <a:spAutoFit/>
            </a:bodyPr>
            <a:lstStyle/>
            <a:p>
              <a:pPr defTabSz="914400"/>
              <a:r>
                <a:rPr lang="en-US" sz="2800" b="1" dirty="0" err="1">
                  <a:solidFill>
                    <a:srgbClr val="000000"/>
                  </a:solidFill>
                  <a:latin typeface="Segoe UI Light"/>
                </a:rPr>
                <a:t>Microservices</a:t>
              </a:r>
              <a:endParaRPr lang="en-US" sz="2800" b="1" dirty="0">
                <a:solidFill>
                  <a:srgbClr val="000000"/>
                </a:solidFill>
                <a:latin typeface="Segoe UI Light"/>
              </a:endParaRPr>
            </a:p>
          </p:txBody>
        </p:sp>
      </p:grpSp>
      <p:grpSp>
        <p:nvGrpSpPr>
          <p:cNvPr id="6" name="Group 5"/>
          <p:cNvGrpSpPr/>
          <p:nvPr/>
        </p:nvGrpSpPr>
        <p:grpSpPr>
          <a:xfrm>
            <a:off x="517310" y="2419411"/>
            <a:ext cx="11305961" cy="1166982"/>
            <a:chOff x="517310" y="2419411"/>
            <a:chExt cx="11305961" cy="1166982"/>
          </a:xfrm>
        </p:grpSpPr>
        <p:sp>
          <p:nvSpPr>
            <p:cNvPr id="655" name="Hexagon 654"/>
            <p:cNvSpPr/>
            <p:nvPr/>
          </p:nvSpPr>
          <p:spPr>
            <a:xfrm>
              <a:off x="53388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6" name="Hexagon 655"/>
            <p:cNvSpPr/>
            <p:nvPr/>
          </p:nvSpPr>
          <p:spPr>
            <a:xfrm>
              <a:off x="9929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7" name="Hexagon 656"/>
            <p:cNvSpPr/>
            <p:nvPr/>
          </p:nvSpPr>
          <p:spPr>
            <a:xfrm>
              <a:off x="145440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8" name="Hexagon 657"/>
            <p:cNvSpPr/>
            <p:nvPr/>
          </p:nvSpPr>
          <p:spPr>
            <a:xfrm>
              <a:off x="191342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9" name="Hexagon 658"/>
            <p:cNvSpPr/>
            <p:nvPr/>
          </p:nvSpPr>
          <p:spPr>
            <a:xfrm>
              <a:off x="237611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0" name="Hexagon 659"/>
            <p:cNvSpPr/>
            <p:nvPr/>
          </p:nvSpPr>
          <p:spPr>
            <a:xfrm>
              <a:off x="283146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1" name="Hexagon 660"/>
            <p:cNvSpPr/>
            <p:nvPr/>
          </p:nvSpPr>
          <p:spPr>
            <a:xfrm>
              <a:off x="32893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2" name="Hexagon 661"/>
            <p:cNvSpPr/>
            <p:nvPr/>
          </p:nvSpPr>
          <p:spPr>
            <a:xfrm>
              <a:off x="375730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3" name="Hexagon 662"/>
            <p:cNvSpPr/>
            <p:nvPr/>
          </p:nvSpPr>
          <p:spPr>
            <a:xfrm>
              <a:off x="421916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4" name="Hexagon 663"/>
            <p:cNvSpPr/>
            <p:nvPr/>
          </p:nvSpPr>
          <p:spPr>
            <a:xfrm>
              <a:off x="467818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5" name="Hexagon 664"/>
            <p:cNvSpPr/>
            <p:nvPr/>
          </p:nvSpPr>
          <p:spPr>
            <a:xfrm>
              <a:off x="513969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6" name="Hexagon 665"/>
            <p:cNvSpPr/>
            <p:nvPr/>
          </p:nvSpPr>
          <p:spPr>
            <a:xfrm>
              <a:off x="559871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7" name="Hexagon 666"/>
            <p:cNvSpPr/>
            <p:nvPr/>
          </p:nvSpPr>
          <p:spPr>
            <a:xfrm>
              <a:off x="605773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8" name="Hexagon 667"/>
            <p:cNvSpPr/>
            <p:nvPr/>
          </p:nvSpPr>
          <p:spPr>
            <a:xfrm>
              <a:off x="651964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9" name="Hexagon 668"/>
            <p:cNvSpPr/>
            <p:nvPr/>
          </p:nvSpPr>
          <p:spPr>
            <a:xfrm>
              <a:off x="698115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0" name="Hexagon 669"/>
            <p:cNvSpPr/>
            <p:nvPr/>
          </p:nvSpPr>
          <p:spPr>
            <a:xfrm>
              <a:off x="744017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1" name="Hexagon 670"/>
            <p:cNvSpPr/>
            <p:nvPr/>
          </p:nvSpPr>
          <p:spPr>
            <a:xfrm>
              <a:off x="7904470"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2" name="Hexagon 671"/>
            <p:cNvSpPr/>
            <p:nvPr/>
          </p:nvSpPr>
          <p:spPr>
            <a:xfrm>
              <a:off x="836396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3" name="Hexagon 672"/>
            <p:cNvSpPr/>
            <p:nvPr/>
          </p:nvSpPr>
          <p:spPr>
            <a:xfrm>
              <a:off x="881734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4" name="Hexagon 673"/>
            <p:cNvSpPr/>
            <p:nvPr/>
          </p:nvSpPr>
          <p:spPr>
            <a:xfrm>
              <a:off x="927636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5" name="Hexagon 674"/>
            <p:cNvSpPr/>
            <p:nvPr/>
          </p:nvSpPr>
          <p:spPr>
            <a:xfrm>
              <a:off x="9736724"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6" name="Hexagon 675"/>
            <p:cNvSpPr/>
            <p:nvPr/>
          </p:nvSpPr>
          <p:spPr>
            <a:xfrm>
              <a:off x="10198638"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7" name="Hexagon 676"/>
            <p:cNvSpPr/>
            <p:nvPr/>
          </p:nvSpPr>
          <p:spPr>
            <a:xfrm>
              <a:off x="1065647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8" name="Hexagon 677"/>
            <p:cNvSpPr/>
            <p:nvPr/>
          </p:nvSpPr>
          <p:spPr>
            <a:xfrm>
              <a:off x="1111838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9" name="Rectangle 678"/>
            <p:cNvSpPr/>
            <p:nvPr/>
          </p:nvSpPr>
          <p:spPr>
            <a:xfrm>
              <a:off x="517310" y="2541205"/>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a:solidFill>
                  <a:srgbClr val="FFFFFF"/>
                </a:solidFill>
                <a:latin typeface="Calibri" panose="020F0502020204030204"/>
              </a:endParaRPr>
            </a:p>
          </p:txBody>
        </p:sp>
        <p:sp>
          <p:nvSpPr>
            <p:cNvPr id="680" name="TextBox 679"/>
            <p:cNvSpPr txBox="1"/>
            <p:nvPr/>
          </p:nvSpPr>
          <p:spPr>
            <a:xfrm>
              <a:off x="5076381" y="2535569"/>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sp>
          <p:nvSpPr>
            <p:cNvPr id="689" name="TextBox 688"/>
            <p:cNvSpPr txBox="1"/>
            <p:nvPr/>
          </p:nvSpPr>
          <p:spPr>
            <a:xfrm>
              <a:off x="601369" y="2658663"/>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90" name="TextBox 689"/>
            <p:cNvSpPr txBox="1"/>
            <p:nvPr/>
          </p:nvSpPr>
          <p:spPr>
            <a:xfrm>
              <a:off x="2054364" y="3270459"/>
              <a:ext cx="1183360" cy="276999"/>
            </a:xfrm>
            <a:prstGeom prst="rect">
              <a:avLst/>
            </a:prstGeom>
            <a:noFill/>
          </p:spPr>
          <p:txBody>
            <a:bodyPr wrap="square" rtlCol="0">
              <a:spAutoFit/>
            </a:bodyPr>
            <a:lstStyle/>
            <a:p>
              <a:pPr defTabSz="914400"/>
              <a:r>
                <a:rPr lang="en-US" sz="1200" b="1" dirty="0">
                  <a:solidFill>
                    <a:srgbClr val="FFFFFF"/>
                  </a:solidFill>
                  <a:latin typeface="Segoe UI Light"/>
                </a:rPr>
                <a:t>Hyper-Scale</a:t>
              </a:r>
            </a:p>
          </p:txBody>
        </p:sp>
        <p:sp>
          <p:nvSpPr>
            <p:cNvPr id="691" name="TextBox 690"/>
            <p:cNvSpPr txBox="1"/>
            <p:nvPr/>
          </p:nvSpPr>
          <p:spPr>
            <a:xfrm>
              <a:off x="2005590" y="2695045"/>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92" name="TextBox 691"/>
            <p:cNvSpPr txBox="1"/>
            <p:nvPr/>
          </p:nvSpPr>
          <p:spPr>
            <a:xfrm>
              <a:off x="2565972" y="3007272"/>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94" name="TextBox 693"/>
            <p:cNvSpPr txBox="1"/>
            <p:nvPr/>
          </p:nvSpPr>
          <p:spPr>
            <a:xfrm>
              <a:off x="3956834" y="2964163"/>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95" name="TextBox 694"/>
            <p:cNvSpPr txBox="1"/>
            <p:nvPr/>
          </p:nvSpPr>
          <p:spPr>
            <a:xfrm>
              <a:off x="5319489" y="3229336"/>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96" name="TextBox 695"/>
            <p:cNvSpPr txBox="1"/>
            <p:nvPr/>
          </p:nvSpPr>
          <p:spPr>
            <a:xfrm>
              <a:off x="5822153" y="2995210"/>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97" name="TextBox 696"/>
            <p:cNvSpPr txBox="1"/>
            <p:nvPr/>
          </p:nvSpPr>
          <p:spPr>
            <a:xfrm>
              <a:off x="7613395" y="3090909"/>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98" name="TextBox 697"/>
            <p:cNvSpPr txBox="1"/>
            <p:nvPr/>
          </p:nvSpPr>
          <p:spPr>
            <a:xfrm>
              <a:off x="8567359" y="2574977"/>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99" name="TextBox 698"/>
            <p:cNvSpPr txBox="1"/>
            <p:nvPr/>
          </p:nvSpPr>
          <p:spPr>
            <a:xfrm>
              <a:off x="10047328" y="3046748"/>
              <a:ext cx="1557236" cy="276999"/>
            </a:xfrm>
            <a:prstGeom prst="rect">
              <a:avLst/>
            </a:prstGeom>
            <a:noFill/>
          </p:spPr>
          <p:txBody>
            <a:bodyPr wrap="square" rtlCol="0">
              <a:spAutoFit/>
            </a:bodyPr>
            <a:lstStyle/>
            <a:p>
              <a:pPr algn="ctr" defTabSz="914400"/>
              <a:r>
                <a:rPr lang="en-US" sz="1200" b="1" dirty="0">
                  <a:solidFill>
                    <a:srgbClr val="FFFFFF"/>
                  </a:solidFill>
                  <a:latin typeface="Segoe UI Light"/>
                </a:rPr>
                <a:t>Replication &amp; Failover</a:t>
              </a:r>
            </a:p>
          </p:txBody>
        </p:sp>
        <p:sp>
          <p:nvSpPr>
            <p:cNvPr id="700" name="TextBox 699"/>
            <p:cNvSpPr txBox="1"/>
            <p:nvPr/>
          </p:nvSpPr>
          <p:spPr>
            <a:xfrm>
              <a:off x="677119" y="2926651"/>
              <a:ext cx="1183360" cy="646331"/>
            </a:xfrm>
            <a:prstGeom prst="rect">
              <a:avLst/>
            </a:prstGeom>
            <a:noFill/>
          </p:spPr>
          <p:txBody>
            <a:bodyPr wrap="square" rtlCol="0">
              <a:spAutoFit/>
            </a:bodyPr>
            <a:lstStyle/>
            <a:p>
              <a:pPr algn="ctr" defTabSz="914400"/>
              <a:r>
                <a:rPr lang="en-US" sz="1200" b="1" dirty="0">
                  <a:solidFill>
                    <a:srgbClr val="FFFFFF"/>
                  </a:solidFill>
                  <a:latin typeface="Segoe UI Light"/>
                </a:rPr>
                <a:t>Simple programming models</a:t>
              </a:r>
            </a:p>
          </p:txBody>
        </p:sp>
        <p:sp>
          <p:nvSpPr>
            <p:cNvPr id="701" name="TextBox 700"/>
            <p:cNvSpPr txBox="1"/>
            <p:nvPr/>
          </p:nvSpPr>
          <p:spPr>
            <a:xfrm>
              <a:off x="8926083" y="3205679"/>
              <a:ext cx="1702612" cy="276999"/>
            </a:xfrm>
            <a:prstGeom prst="rect">
              <a:avLst/>
            </a:prstGeom>
            <a:noFill/>
          </p:spPr>
          <p:txBody>
            <a:bodyPr wrap="square" rtlCol="0">
              <a:spAutoFit/>
            </a:bodyPr>
            <a:lstStyle/>
            <a:p>
              <a:pPr defTabSz="914400"/>
              <a:r>
                <a:rPr lang="en-US" sz="1200" b="1" dirty="0">
                  <a:solidFill>
                    <a:srgbClr val="FFFFFF"/>
                  </a:solidFill>
                  <a:latin typeface="Segoe UI Light"/>
                </a:rPr>
                <a:t>Resource balancing</a:t>
              </a:r>
            </a:p>
          </p:txBody>
        </p:sp>
        <p:sp>
          <p:nvSpPr>
            <p:cNvPr id="702" name="TextBox 701"/>
            <p:cNvSpPr txBox="1"/>
            <p:nvPr/>
          </p:nvSpPr>
          <p:spPr>
            <a:xfrm>
              <a:off x="10419379" y="269360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703" name="TextBox 702"/>
            <p:cNvSpPr txBox="1"/>
            <p:nvPr/>
          </p:nvSpPr>
          <p:spPr>
            <a:xfrm>
              <a:off x="3539141" y="2655701"/>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704" name="TextBox 703"/>
            <p:cNvSpPr txBox="1"/>
            <p:nvPr/>
          </p:nvSpPr>
          <p:spPr>
            <a:xfrm>
              <a:off x="3594503" y="3276100"/>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705" name="TextBox 704"/>
            <p:cNvSpPr txBox="1"/>
            <p:nvPr/>
          </p:nvSpPr>
          <p:spPr>
            <a:xfrm>
              <a:off x="7343618" y="2594853"/>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706" name="TextBox 705"/>
            <p:cNvSpPr txBox="1"/>
            <p:nvPr/>
          </p:nvSpPr>
          <p:spPr>
            <a:xfrm>
              <a:off x="6853358" y="3007272"/>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grpSp>
      <p:grpSp>
        <p:nvGrpSpPr>
          <p:cNvPr id="2" name="Group 1"/>
          <p:cNvGrpSpPr/>
          <p:nvPr/>
        </p:nvGrpSpPr>
        <p:grpSpPr>
          <a:xfrm>
            <a:off x="896085" y="4299331"/>
            <a:ext cx="2303462" cy="1836737"/>
            <a:chOff x="896085" y="4299331"/>
            <a:chExt cx="2303462" cy="1836737"/>
          </a:xfrm>
        </p:grpSpPr>
        <p:sp>
          <p:nvSpPr>
            <p:cNvPr id="725" name="TextBox 724"/>
            <p:cNvSpPr txBox="1"/>
            <p:nvPr/>
          </p:nvSpPr>
          <p:spPr bwMode="auto">
            <a:xfrm>
              <a:off x="1405672" y="5509006"/>
              <a:ext cx="1284288" cy="627062"/>
            </a:xfrm>
            <a:prstGeom prst="rect">
              <a:avLst/>
            </a:prstGeom>
            <a:noFill/>
          </p:spPr>
          <p:txBody>
            <a:bodyPr lIns="182880" tIns="146304" rIns="182880" bIns="146304">
              <a:spAutoFit/>
            </a:bodyPr>
            <a:lstStyle/>
            <a:p>
              <a:pP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Azure</a:t>
              </a:r>
            </a:p>
          </p:txBody>
        </p:sp>
        <p:sp>
          <p:nvSpPr>
            <p:cNvPr id="726" name="Freeform 725"/>
            <p:cNvSpPr>
              <a:spLocks/>
            </p:cNvSpPr>
            <p:nvPr/>
          </p:nvSpPr>
          <p:spPr bwMode="auto">
            <a:xfrm>
              <a:off x="896085" y="4299331"/>
              <a:ext cx="2303462" cy="127476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ED7D31">
                <a:lumMod val="50000"/>
                <a:lumOff val="50000"/>
              </a:srgbClr>
            </a:solidFill>
            <a:ln>
              <a:noFill/>
            </a:ln>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grpSp>
        <p:nvGrpSpPr>
          <p:cNvPr id="729" name="Group 728"/>
          <p:cNvGrpSpPr>
            <a:grpSpLocks/>
          </p:cNvGrpSpPr>
          <p:nvPr/>
        </p:nvGrpSpPr>
        <p:grpSpPr bwMode="auto">
          <a:xfrm>
            <a:off x="4898819" y="4163460"/>
            <a:ext cx="2565400" cy="2045051"/>
            <a:chOff x="4935683" y="4831160"/>
            <a:chExt cx="2564826" cy="2045697"/>
          </a:xfrm>
        </p:grpSpPr>
        <p:sp>
          <p:nvSpPr>
            <p:cNvPr id="730" name="TextBox 729"/>
            <p:cNvSpPr txBox="1"/>
            <p:nvPr/>
          </p:nvSpPr>
          <p:spPr>
            <a:xfrm>
              <a:off x="4935683" y="6249597"/>
              <a:ext cx="2564826" cy="627260"/>
            </a:xfrm>
            <a:prstGeom prst="rect">
              <a:avLst/>
            </a:prstGeom>
            <a:noFill/>
          </p:spPr>
          <p:txBody>
            <a:bodyPr lIns="182880" tIns="146304" rIns="182880" bIns="146304">
              <a:spAutoFit/>
            </a:bodyPr>
            <a:lstStyle/>
            <a:p>
              <a:pPr algn="ct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Private cloud</a:t>
              </a:r>
            </a:p>
          </p:txBody>
        </p:sp>
        <p:grpSp>
          <p:nvGrpSpPr>
            <p:cNvPr id="732" name="Group 8"/>
            <p:cNvGrpSpPr>
              <a:grpSpLocks noChangeAspect="1"/>
            </p:cNvGrpSpPr>
            <p:nvPr/>
          </p:nvGrpSpPr>
          <p:grpSpPr bwMode="auto">
            <a:xfrm>
              <a:off x="5313388" y="4831160"/>
              <a:ext cx="1809416" cy="1808295"/>
              <a:chOff x="4385" y="3099"/>
              <a:chExt cx="1613" cy="1612"/>
            </a:xfrm>
          </p:grpSpPr>
          <p:sp>
            <p:nvSpPr>
              <p:cNvPr id="733"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34"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35"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36"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37" name="Rectangle 736"/>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38"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39"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40"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41"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42"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43"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44"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45"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sp>
            <p:nvSpPr>
              <p:cNvPr id="746"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grpSp>
      <p:grpSp>
        <p:nvGrpSpPr>
          <p:cNvPr id="4" name="Group 3"/>
          <p:cNvGrpSpPr/>
          <p:nvPr/>
        </p:nvGrpSpPr>
        <p:grpSpPr>
          <a:xfrm>
            <a:off x="9042003" y="4413119"/>
            <a:ext cx="2303462" cy="1822450"/>
            <a:chOff x="9042003" y="4413119"/>
            <a:chExt cx="2303462" cy="1822450"/>
          </a:xfrm>
        </p:grpSpPr>
        <p:sp>
          <p:nvSpPr>
            <p:cNvPr id="747" name="TextBox 746"/>
            <p:cNvSpPr txBox="1"/>
            <p:nvPr/>
          </p:nvSpPr>
          <p:spPr bwMode="auto">
            <a:xfrm>
              <a:off x="9118203" y="5608507"/>
              <a:ext cx="2151062" cy="627062"/>
            </a:xfrm>
            <a:prstGeom prst="rect">
              <a:avLst/>
            </a:prstGeom>
            <a:noFill/>
          </p:spPr>
          <p:txBody>
            <a:bodyPr lIns="182880" tIns="146304" rIns="182880" bIns="146304">
              <a:spAutoFit/>
            </a:bodyPr>
            <a:lstStyle/>
            <a:p>
              <a:pPr defTabSz="932742" eaLnBrk="1" fontAlgn="auto" hangingPunct="1">
                <a:lnSpc>
                  <a:spcPct val="90000"/>
                </a:lnSpc>
                <a:spcBef>
                  <a:spcPts val="0"/>
                </a:spcBef>
                <a:spcAft>
                  <a:spcPts val="600"/>
                </a:spcAft>
                <a:defRPr/>
              </a:pPr>
              <a:r>
                <a:rPr lang="en-US" sz="2400" kern="0" dirty="0">
                  <a:solidFill>
                    <a:prstClr val="black"/>
                  </a:solidFill>
                  <a:latin typeface="Segoe UI"/>
                  <a:ea typeface="MS PGothic" pitchFamily="34" charset="-128"/>
                  <a:cs typeface="+mn-cs"/>
                </a:rPr>
                <a:t>Other clouds</a:t>
              </a:r>
            </a:p>
          </p:txBody>
        </p:sp>
        <p:sp>
          <p:nvSpPr>
            <p:cNvPr id="748" name="Freeform 747"/>
            <p:cNvSpPr>
              <a:spLocks/>
            </p:cNvSpPr>
            <p:nvPr/>
          </p:nvSpPr>
          <p:spPr bwMode="auto">
            <a:xfrm>
              <a:off x="9042003" y="4413119"/>
              <a:ext cx="2303462" cy="127476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lumMod val="40000"/>
                <a:lumOff val="60000"/>
              </a:srgbClr>
            </a:solidFill>
            <a:ln>
              <a:noFill/>
            </a:ln>
          </p:spPr>
          <p:txBody>
            <a:bodyPr/>
            <a:lstStyle/>
            <a:p>
              <a:pPr defTabSz="932742" eaLnBrk="1" fontAlgn="auto" hangingPunct="1">
                <a:spcBef>
                  <a:spcPts val="0"/>
                </a:spcBef>
                <a:spcAft>
                  <a:spcPts val="0"/>
                </a:spcAft>
                <a:defRPr/>
              </a:pPr>
              <a:endParaRPr lang="en-US" kern="0">
                <a:solidFill>
                  <a:prstClr val="black"/>
                </a:solidFill>
                <a:latin typeface="Segoe UI"/>
                <a:ea typeface="MS PGothic" pitchFamily="34" charset="-128"/>
                <a:cs typeface="+mn-cs"/>
              </a:endParaRPr>
            </a:p>
          </p:txBody>
        </p:sp>
      </p:grpSp>
    </p:spTree>
    <p:extLst>
      <p:ext uri="{BB962C8B-B14F-4D97-AF65-F5344CB8AC3E}">
        <p14:creationId xmlns:p14="http://schemas.microsoft.com/office/powerpoint/2010/main" val="888414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1" fill="hold" grpId="0" nodeType="clickEffect">
                                  <p:stCondLst>
                                    <p:cond delay="0"/>
                                  </p:stCondLst>
                                  <p:childTnLst>
                                    <p:set>
                                      <p:cBhvr>
                                        <p:cTn id="13" dur="1" fill="hold">
                                          <p:stCondLst>
                                            <p:cond delay="0"/>
                                          </p:stCondLst>
                                        </p:cTn>
                                        <p:tgtEl>
                                          <p:spTgt spid="356"/>
                                        </p:tgtEl>
                                        <p:attrNameLst>
                                          <p:attrName>style.visibility</p:attrName>
                                        </p:attrNameLst>
                                      </p:cBhvr>
                                      <p:to>
                                        <p:strVal val="visible"/>
                                      </p:to>
                                    </p:set>
                                    <p:anim calcmode="lin" valueType="num">
                                      <p:cBhvr additive="base">
                                        <p:cTn id="14" dur="500"/>
                                        <p:tgtEl>
                                          <p:spTgt spid="356"/>
                                        </p:tgtEl>
                                        <p:attrNameLst>
                                          <p:attrName>ppt_y</p:attrName>
                                        </p:attrNameLst>
                                      </p:cBhvr>
                                      <p:tavLst>
                                        <p:tav tm="0">
                                          <p:val>
                                            <p:strVal val="#ppt_y-#ppt_h*1.125000"/>
                                          </p:val>
                                        </p:tav>
                                        <p:tav tm="100000">
                                          <p:val>
                                            <p:strVal val="#ppt_y"/>
                                          </p:val>
                                        </p:tav>
                                      </p:tavLst>
                                    </p:anim>
                                    <p:animEffect transition="in" filter="wipe(down)">
                                      <p:cBhvr>
                                        <p:cTn id="15" dur="500"/>
                                        <p:tgtEl>
                                          <p:spTgt spid="35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2" presetClass="entr" presetSubtype="1" fill="hold" grpId="0" nodeType="withEffect">
                                  <p:stCondLst>
                                    <p:cond delay="800"/>
                                  </p:stCondLst>
                                  <p:childTnLst>
                                    <p:set>
                                      <p:cBhvr>
                                        <p:cTn id="21" dur="1" fill="hold">
                                          <p:stCondLst>
                                            <p:cond delay="0"/>
                                          </p:stCondLst>
                                        </p:cTn>
                                        <p:tgtEl>
                                          <p:spTgt spid="357"/>
                                        </p:tgtEl>
                                        <p:attrNameLst>
                                          <p:attrName>style.visibility</p:attrName>
                                        </p:attrNameLst>
                                      </p:cBhvr>
                                      <p:to>
                                        <p:strVal val="visible"/>
                                      </p:to>
                                    </p:set>
                                    <p:anim calcmode="lin" valueType="num">
                                      <p:cBhvr additive="base">
                                        <p:cTn id="22" dur="500"/>
                                        <p:tgtEl>
                                          <p:spTgt spid="357"/>
                                        </p:tgtEl>
                                        <p:attrNameLst>
                                          <p:attrName>ppt_y</p:attrName>
                                        </p:attrNameLst>
                                      </p:cBhvr>
                                      <p:tavLst>
                                        <p:tav tm="0">
                                          <p:val>
                                            <p:strVal val="#ppt_y-#ppt_h*1.125000"/>
                                          </p:val>
                                        </p:tav>
                                        <p:tav tm="100000">
                                          <p:val>
                                            <p:strVal val="#ppt_y"/>
                                          </p:val>
                                        </p:tav>
                                      </p:tavLst>
                                    </p:anim>
                                    <p:animEffect transition="in" filter="wipe(down)">
                                      <p:cBhvr>
                                        <p:cTn id="23" dur="500"/>
                                        <p:tgtEl>
                                          <p:spTgt spid="357"/>
                                        </p:tgtEl>
                                      </p:cBhvr>
                                    </p:animEffect>
                                  </p:childTnLst>
                                </p:cTn>
                              </p:par>
                            </p:childTnLst>
                          </p:cTn>
                        </p:par>
                        <p:par>
                          <p:cTn id="24" fill="hold">
                            <p:stCondLst>
                              <p:cond delay="1800"/>
                            </p:stCondLst>
                            <p:childTnLst>
                              <p:par>
                                <p:cTn id="25" presetID="10" presetClass="entr" presetSubtype="0" fill="hold" nodeType="afterEffect">
                                  <p:stCondLst>
                                    <p:cond delay="0"/>
                                  </p:stCondLst>
                                  <p:childTnLst>
                                    <p:set>
                                      <p:cBhvr>
                                        <p:cTn id="26" dur="1" fill="hold">
                                          <p:stCondLst>
                                            <p:cond delay="0"/>
                                          </p:stCondLst>
                                        </p:cTn>
                                        <p:tgtEl>
                                          <p:spTgt spid="729"/>
                                        </p:tgtEl>
                                        <p:attrNameLst>
                                          <p:attrName>style.visibility</p:attrName>
                                        </p:attrNameLst>
                                      </p:cBhvr>
                                      <p:to>
                                        <p:strVal val="visible"/>
                                      </p:to>
                                    </p:set>
                                    <p:animEffect transition="in" filter="fade">
                                      <p:cBhvr>
                                        <p:cTn id="27" dur="500"/>
                                        <p:tgtEl>
                                          <p:spTgt spid="729"/>
                                        </p:tgtEl>
                                      </p:cBhvr>
                                    </p:animEffect>
                                  </p:childTnLst>
                                </p:cTn>
                              </p:par>
                              <p:par>
                                <p:cTn id="28" presetID="12" presetClass="entr" presetSubtype="1" fill="hold" grpId="0" nodeType="withEffect">
                                  <p:stCondLst>
                                    <p:cond delay="800"/>
                                  </p:stCondLst>
                                  <p:childTnLst>
                                    <p:set>
                                      <p:cBhvr>
                                        <p:cTn id="29" dur="1" fill="hold">
                                          <p:stCondLst>
                                            <p:cond delay="0"/>
                                          </p:stCondLst>
                                        </p:cTn>
                                        <p:tgtEl>
                                          <p:spTgt spid="358"/>
                                        </p:tgtEl>
                                        <p:attrNameLst>
                                          <p:attrName>style.visibility</p:attrName>
                                        </p:attrNameLst>
                                      </p:cBhvr>
                                      <p:to>
                                        <p:strVal val="visible"/>
                                      </p:to>
                                    </p:set>
                                    <p:anim calcmode="lin" valueType="num">
                                      <p:cBhvr additive="base">
                                        <p:cTn id="30" dur="500"/>
                                        <p:tgtEl>
                                          <p:spTgt spid="358"/>
                                        </p:tgtEl>
                                        <p:attrNameLst>
                                          <p:attrName>ppt_y</p:attrName>
                                        </p:attrNameLst>
                                      </p:cBhvr>
                                      <p:tavLst>
                                        <p:tav tm="0">
                                          <p:val>
                                            <p:strVal val="#ppt_y-#ppt_h*1.125000"/>
                                          </p:val>
                                        </p:tav>
                                        <p:tav tm="100000">
                                          <p:val>
                                            <p:strVal val="#ppt_y"/>
                                          </p:val>
                                        </p:tav>
                                      </p:tavLst>
                                    </p:anim>
                                    <p:animEffect transition="in" filter="wipe(down)">
                                      <p:cBhvr>
                                        <p:cTn id="31" dur="500"/>
                                        <p:tgtEl>
                                          <p:spTgt spid="358"/>
                                        </p:tgtEl>
                                      </p:cBhvr>
                                    </p:animEffect>
                                  </p:childTnLst>
                                </p:cTn>
                              </p:par>
                            </p:childTnLst>
                          </p:cTn>
                        </p:par>
                        <p:par>
                          <p:cTn id="32" fill="hold">
                            <p:stCondLst>
                              <p:cond delay="3100"/>
                            </p:stCondLst>
                            <p:childTnLst>
                              <p:par>
                                <p:cTn id="33" presetID="10"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179058"/>
          </a:xfrm>
        </p:spPr>
        <p:txBody>
          <a:bodyPr/>
          <a:lstStyle/>
          <a:p>
            <a:r>
              <a:rPr lang="en-US"/>
              <a:t>Service Fabric intro</a:t>
            </a:r>
            <a:br>
              <a:rPr lang="en-US"/>
            </a:br>
            <a:r>
              <a:rPr lang="en-US"/>
              <a:t>for developers</a:t>
            </a:r>
          </a:p>
        </p:txBody>
      </p:sp>
    </p:spTree>
    <p:extLst>
      <p:ext uri="{BB962C8B-B14F-4D97-AF65-F5344CB8AC3E}">
        <p14:creationId xmlns:p14="http://schemas.microsoft.com/office/powerpoint/2010/main" val="22302214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p:cNvSpPr txBox="1">
            <a:spLocks/>
          </p:cNvSpPr>
          <p:nvPr/>
        </p:nvSpPr>
        <p:spPr>
          <a:xfrm>
            <a:off x="257167" y="1601302"/>
            <a:ext cx="5453382" cy="3447071"/>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877" indent="-342877" defTabSz="932681">
              <a:defRPr/>
            </a:pPr>
            <a:r>
              <a:rPr lang="en-US" sz="2800" dirty="0" smtClean="0"/>
              <a:t>Machines </a:t>
            </a:r>
            <a:r>
              <a:rPr lang="en-US" sz="2800" dirty="0"/>
              <a:t>stitched together</a:t>
            </a:r>
          </a:p>
          <a:p>
            <a:pPr marL="342877" indent="-342877" defTabSz="932681">
              <a:defRPr/>
            </a:pPr>
            <a:r>
              <a:rPr lang="en-US" sz="2800" dirty="0"/>
              <a:t>Scales to </a:t>
            </a:r>
            <a:r>
              <a:rPr lang="en-US" sz="2800" dirty="0" smtClean="0"/>
              <a:t>1000+ machines</a:t>
            </a:r>
            <a:endParaRPr lang="en-US" sz="2800" dirty="0"/>
          </a:p>
          <a:p>
            <a:pPr marL="342877" indent="-342877" defTabSz="932681">
              <a:defRPr/>
            </a:pPr>
            <a:r>
              <a:rPr lang="en-US" sz="2800" dirty="0"/>
              <a:t>Laid out to limit impact of individual hardware failures</a:t>
            </a:r>
          </a:p>
          <a:p>
            <a:pPr marL="342877" indent="-342877" defTabSz="932681">
              <a:defRPr/>
            </a:pPr>
            <a:r>
              <a:rPr lang="en-US" sz="2800" dirty="0"/>
              <a:t>Provides abstracted management endpoint</a:t>
            </a:r>
          </a:p>
          <a:p>
            <a:pPr marL="0" indent="0" defTabSz="932681">
              <a:buNone/>
              <a:defRPr/>
            </a:pPr>
            <a:endParaRPr lang="en-US" dirty="0"/>
          </a:p>
        </p:txBody>
      </p:sp>
      <p:sp>
        <p:nvSpPr>
          <p:cNvPr id="33" name="Title 4"/>
          <p:cNvSpPr>
            <a:spLocks noGrp="1"/>
          </p:cNvSpPr>
          <p:nvPr>
            <p:ph type="title"/>
          </p:nvPr>
        </p:nvSpPr>
        <p:spPr/>
        <p:txBody>
          <a:bodyPr/>
          <a:lstStyle/>
          <a:p>
            <a:r>
              <a:rPr lang="en-US"/>
              <a:t>Service Fabric Cluster</a:t>
            </a:r>
          </a:p>
        </p:txBody>
      </p:sp>
      <p:grpSp>
        <p:nvGrpSpPr>
          <p:cNvPr id="86" name="Group 85"/>
          <p:cNvGrpSpPr/>
          <p:nvPr/>
        </p:nvGrpSpPr>
        <p:grpSpPr>
          <a:xfrm>
            <a:off x="5609072" y="114500"/>
            <a:ext cx="6531732" cy="6720340"/>
            <a:chOff x="3567753" y="-39210"/>
            <a:chExt cx="8612373" cy="7620001"/>
          </a:xfrm>
        </p:grpSpPr>
        <p:grpSp>
          <p:nvGrpSpPr>
            <p:cNvPr id="87" name="Group 86"/>
            <p:cNvGrpSpPr/>
            <p:nvPr/>
          </p:nvGrpSpPr>
          <p:grpSpPr>
            <a:xfrm>
              <a:off x="4008437" y="-39210"/>
              <a:ext cx="8171689" cy="7620001"/>
              <a:chOff x="3877883" y="203692"/>
              <a:chExt cx="8171689" cy="7620001"/>
            </a:xfrm>
          </p:grpSpPr>
          <p:grpSp>
            <p:nvGrpSpPr>
              <p:cNvPr id="91" name="Group 90"/>
              <p:cNvGrpSpPr/>
              <p:nvPr/>
            </p:nvGrpSpPr>
            <p:grpSpPr>
              <a:xfrm>
                <a:off x="3877883" y="203692"/>
                <a:ext cx="8171689" cy="7620001"/>
                <a:chOff x="2880909" y="-554108"/>
                <a:chExt cx="9539338" cy="8775770"/>
              </a:xfrm>
            </p:grpSpPr>
            <p:grpSp>
              <p:nvGrpSpPr>
                <p:cNvPr id="104" name="Group 103"/>
                <p:cNvGrpSpPr/>
                <p:nvPr/>
              </p:nvGrpSpPr>
              <p:grpSpPr>
                <a:xfrm>
                  <a:off x="2880909" y="1058863"/>
                  <a:ext cx="9539338" cy="5549828"/>
                  <a:chOff x="2880909" y="1058863"/>
                  <a:chExt cx="9539338" cy="5549828"/>
                </a:xfrm>
              </p:grpSpPr>
              <p:sp>
                <p:nvSpPr>
                  <p:cNvPr id="107" name="Oval 106"/>
                  <p:cNvSpPr/>
                  <p:nvPr/>
                </p:nvSpPr>
                <p:spPr bwMode="auto">
                  <a:xfrm>
                    <a:off x="3756544" y="1477963"/>
                    <a:ext cx="7162800" cy="4800599"/>
                  </a:xfrm>
                  <a:prstGeom prst="ellipse">
                    <a:avLst/>
                  </a:prstGeom>
                  <a:noFill/>
                  <a:ln w="38100" cap="flat" cmpd="sng" algn="ctr">
                    <a:solidFill>
                      <a:srgbClr val="00BCF2"/>
                    </a:solidFill>
                    <a:prstDash val="solid"/>
                    <a:headEnd type="none" w="med" len="med"/>
                    <a:tailEnd type="none" w="med" len="med"/>
                  </a:ln>
                  <a:effectLst/>
                </p:spPr>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defTabSz="932411" fontAlgn="base">
                      <a:lnSpc>
                        <a:spcPct val="90000"/>
                      </a:lnSpc>
                      <a:spcBef>
                        <a:spcPct val="0"/>
                      </a:spcBef>
                      <a:spcAft>
                        <a:spcPct val="0"/>
                      </a:spcAft>
                      <a:defRPr/>
                    </a:pPr>
                    <a:endParaRPr lang="en-US" sz="1199"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08" name="Picture 107"/>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9" name="Picture 108"/>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0" name="Picture 109"/>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11" name="Picture 110"/>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9094035" y="3103491"/>
                    <a:ext cx="3326212" cy="3505200"/>
                  </a:xfrm>
                  <a:prstGeom prst="rect">
                    <a:avLst/>
                  </a:prstGeom>
                </p:spPr>
              </p:pic>
            </p:grpSp>
            <p:pic>
              <p:nvPicPr>
                <p:cNvPr id="105" name="Picture 104"/>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06" name="Picture 105"/>
                <p:cNvPicPr>
                  <a:picLocks noChangeAspect="1"/>
                </p:cNvPicPr>
                <p:nvPr/>
              </p:nvPicPr>
              <p:blipFill>
                <a:blip r:embed="rId3">
                  <a:duotone>
                    <a:srgbClr val="00BCF2">
                      <a:shade val="45000"/>
                      <a:satMod val="135000"/>
                    </a:srgb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92" name="Oval 91"/>
              <p:cNvSpPr/>
              <p:nvPr/>
            </p:nvSpPr>
            <p:spPr>
              <a:xfrm>
                <a:off x="7412958" y="6019341"/>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681">
                  <a:defRPr/>
                </a:pPr>
                <a:r>
                  <a:rPr lang="en-US" sz="900">
                    <a:solidFill>
                      <a:srgbClr val="FFFFFF"/>
                    </a:solidFill>
                    <a:latin typeface="Segoe UI"/>
                  </a:rPr>
                  <a:t>Node</a:t>
                </a:r>
              </a:p>
            </p:txBody>
          </p:sp>
          <p:sp>
            <p:nvSpPr>
              <p:cNvPr id="93" name="Oval 92"/>
              <p:cNvSpPr/>
              <p:nvPr/>
            </p:nvSpPr>
            <p:spPr>
              <a:xfrm>
                <a:off x="10024059" y="4664770"/>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681">
                  <a:defRPr/>
                </a:pPr>
                <a:r>
                  <a:rPr lang="en-US" sz="900">
                    <a:solidFill>
                      <a:srgbClr val="FFFFFF"/>
                    </a:solidFill>
                    <a:latin typeface="Segoe UI"/>
                  </a:rPr>
                  <a:t>Node</a:t>
                </a:r>
              </a:p>
            </p:txBody>
          </p:sp>
          <p:sp>
            <p:nvSpPr>
              <p:cNvPr id="94" name="Oval 93"/>
              <p:cNvSpPr/>
              <p:nvPr/>
            </p:nvSpPr>
            <p:spPr>
              <a:xfrm>
                <a:off x="9889919" y="2863645"/>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681">
                  <a:defRPr/>
                </a:pPr>
                <a:r>
                  <a:rPr lang="en-US" sz="900">
                    <a:solidFill>
                      <a:srgbClr val="FFFFFF"/>
                    </a:solidFill>
                    <a:latin typeface="Segoe UI"/>
                  </a:rPr>
                  <a:t>Node</a:t>
                </a:r>
              </a:p>
            </p:txBody>
          </p:sp>
          <p:sp>
            <p:nvSpPr>
              <p:cNvPr id="95" name="Oval 94"/>
              <p:cNvSpPr/>
              <p:nvPr/>
            </p:nvSpPr>
            <p:spPr>
              <a:xfrm>
                <a:off x="4618622" y="2803015"/>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681">
                  <a:defRPr/>
                </a:pPr>
                <a:r>
                  <a:rPr lang="en-US" sz="900">
                    <a:solidFill>
                      <a:srgbClr val="FFFFFF"/>
                    </a:solidFill>
                    <a:latin typeface="Segoe UI"/>
                  </a:rPr>
                  <a:t>Node</a:t>
                </a:r>
              </a:p>
            </p:txBody>
          </p:sp>
          <p:sp>
            <p:nvSpPr>
              <p:cNvPr id="96" name="Oval 95"/>
              <p:cNvSpPr/>
              <p:nvPr/>
            </p:nvSpPr>
            <p:spPr>
              <a:xfrm>
                <a:off x="4445582" y="4479883"/>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681">
                  <a:defRPr/>
                </a:pPr>
                <a:r>
                  <a:rPr lang="en-US" sz="900">
                    <a:solidFill>
                      <a:srgbClr val="FFFFFF"/>
                    </a:solidFill>
                    <a:latin typeface="Segoe UI"/>
                  </a:rPr>
                  <a:t>Node</a:t>
                </a:r>
              </a:p>
            </p:txBody>
          </p:sp>
          <p:sp>
            <p:nvSpPr>
              <p:cNvPr id="97" name="Oval 96"/>
              <p:cNvSpPr/>
              <p:nvPr/>
            </p:nvSpPr>
            <p:spPr>
              <a:xfrm>
                <a:off x="7338888" y="1572798"/>
                <a:ext cx="863522" cy="532910"/>
              </a:xfrm>
              <a:prstGeom prst="ellipse">
                <a:avLst/>
              </a:prstGeom>
              <a:solidFill>
                <a:srgbClr val="00BCF2"/>
              </a:solidFill>
              <a:ln w="10795" cap="flat" cmpd="sng" algn="ctr">
                <a:solidFill>
                  <a:srgbClr val="0070C0"/>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681">
                  <a:defRPr/>
                </a:pPr>
                <a:r>
                  <a:rPr lang="en-US" sz="900">
                    <a:solidFill>
                      <a:srgbClr val="FFFFFF"/>
                    </a:solidFill>
                    <a:latin typeface="Segoe UI"/>
                  </a:rPr>
                  <a:t>Node</a:t>
                </a:r>
              </a:p>
            </p:txBody>
          </p:sp>
          <p:sp>
            <p:nvSpPr>
              <p:cNvPr id="98" name="TextBox 64"/>
              <p:cNvSpPr txBox="1"/>
              <p:nvPr/>
            </p:nvSpPr>
            <p:spPr>
              <a:xfrm>
                <a:off x="5403633" y="2583653"/>
                <a:ext cx="1205544" cy="499865"/>
              </a:xfrm>
              <a:prstGeom prst="rect">
                <a:avLst/>
              </a:prstGeom>
              <a:noFill/>
            </p:spPr>
            <p:txBody>
              <a:bodyPr wrap="non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681">
                  <a:lnSpc>
                    <a:spcPct val="90000"/>
                  </a:lnSpc>
                  <a:spcAft>
                    <a:spcPts val="600"/>
                  </a:spcAft>
                  <a:defRPr/>
                </a:pPr>
                <a:r>
                  <a:rPr lang="en-US" sz="1050">
                    <a:gradFill>
                      <a:gsLst>
                        <a:gs pos="2917">
                          <a:srgbClr val="FFFFFF"/>
                        </a:gs>
                        <a:gs pos="30000">
                          <a:srgbClr val="FFFFFF"/>
                        </a:gs>
                      </a:gsLst>
                      <a:lin ang="5400000" scaled="0"/>
                    </a:gradFill>
                    <a:latin typeface="Segoe UI"/>
                  </a:rPr>
                  <a:t>FD0/UD0</a:t>
                </a:r>
              </a:p>
            </p:txBody>
          </p:sp>
          <p:sp>
            <p:nvSpPr>
              <p:cNvPr id="99" name="TextBox 65"/>
              <p:cNvSpPr txBox="1"/>
              <p:nvPr/>
            </p:nvSpPr>
            <p:spPr>
              <a:xfrm>
                <a:off x="5512072" y="4246361"/>
                <a:ext cx="1205544" cy="499865"/>
              </a:xfrm>
              <a:prstGeom prst="rect">
                <a:avLst/>
              </a:prstGeom>
              <a:noFill/>
            </p:spPr>
            <p:txBody>
              <a:bodyPr wrap="non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681">
                  <a:lnSpc>
                    <a:spcPct val="90000"/>
                  </a:lnSpc>
                  <a:spcAft>
                    <a:spcPts val="600"/>
                  </a:spcAft>
                  <a:defRPr/>
                </a:pPr>
                <a:r>
                  <a:rPr lang="en-US" sz="1050">
                    <a:gradFill>
                      <a:gsLst>
                        <a:gs pos="2917">
                          <a:srgbClr val="FFFFFF"/>
                        </a:gs>
                        <a:gs pos="30000">
                          <a:srgbClr val="FFFFFF"/>
                        </a:gs>
                      </a:gsLst>
                      <a:lin ang="5400000" scaled="0"/>
                    </a:gradFill>
                    <a:latin typeface="Segoe UI"/>
                  </a:rPr>
                  <a:t>FD0/UD1</a:t>
                </a:r>
              </a:p>
            </p:txBody>
          </p:sp>
          <p:sp>
            <p:nvSpPr>
              <p:cNvPr id="100" name="TextBox 66"/>
              <p:cNvSpPr txBox="1"/>
              <p:nvPr/>
            </p:nvSpPr>
            <p:spPr>
              <a:xfrm>
                <a:off x="8114752" y="5783262"/>
                <a:ext cx="1205544" cy="499865"/>
              </a:xfrm>
              <a:prstGeom prst="rect">
                <a:avLst/>
              </a:prstGeom>
              <a:noFill/>
            </p:spPr>
            <p:txBody>
              <a:bodyPr wrap="non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681">
                  <a:lnSpc>
                    <a:spcPct val="90000"/>
                  </a:lnSpc>
                  <a:spcAft>
                    <a:spcPts val="600"/>
                  </a:spcAft>
                  <a:defRPr/>
                </a:pPr>
                <a:r>
                  <a:rPr lang="en-US" sz="1050">
                    <a:gradFill>
                      <a:gsLst>
                        <a:gs pos="2917">
                          <a:srgbClr val="FFFFFF"/>
                        </a:gs>
                        <a:gs pos="30000">
                          <a:srgbClr val="FFFFFF"/>
                        </a:gs>
                      </a:gsLst>
                      <a:lin ang="5400000" scaled="0"/>
                    </a:gradFill>
                    <a:latin typeface="Segoe UI"/>
                  </a:rPr>
                  <a:t>FD2/UD3</a:t>
                </a:r>
              </a:p>
            </p:txBody>
          </p:sp>
          <p:sp>
            <p:nvSpPr>
              <p:cNvPr id="101" name="TextBox 67"/>
              <p:cNvSpPr txBox="1"/>
              <p:nvPr/>
            </p:nvSpPr>
            <p:spPr>
              <a:xfrm>
                <a:off x="8003622" y="1136723"/>
                <a:ext cx="1205544" cy="499865"/>
              </a:xfrm>
              <a:prstGeom prst="rect">
                <a:avLst/>
              </a:prstGeom>
              <a:noFill/>
            </p:spPr>
            <p:txBody>
              <a:bodyPr wrap="non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681">
                  <a:lnSpc>
                    <a:spcPct val="90000"/>
                  </a:lnSpc>
                  <a:spcAft>
                    <a:spcPts val="600"/>
                  </a:spcAft>
                  <a:defRPr/>
                </a:pPr>
                <a:r>
                  <a:rPr lang="en-US" sz="1050">
                    <a:gradFill>
                      <a:gsLst>
                        <a:gs pos="2917">
                          <a:srgbClr val="FFFFFF"/>
                        </a:gs>
                        <a:gs pos="30000">
                          <a:srgbClr val="FFFFFF"/>
                        </a:gs>
                      </a:gsLst>
                      <a:lin ang="5400000" scaled="0"/>
                    </a:gradFill>
                    <a:latin typeface="Segoe UI"/>
                  </a:rPr>
                  <a:t>FD1/UD6</a:t>
                </a:r>
              </a:p>
            </p:txBody>
          </p:sp>
          <p:sp>
            <p:nvSpPr>
              <p:cNvPr id="102" name="TextBox 68"/>
              <p:cNvSpPr txBox="1"/>
              <p:nvPr/>
            </p:nvSpPr>
            <p:spPr>
              <a:xfrm>
                <a:off x="10634306" y="2596925"/>
                <a:ext cx="1205544" cy="499865"/>
              </a:xfrm>
              <a:prstGeom prst="rect">
                <a:avLst/>
              </a:prstGeom>
              <a:noFill/>
            </p:spPr>
            <p:txBody>
              <a:bodyPr wrap="non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681">
                  <a:lnSpc>
                    <a:spcPct val="90000"/>
                  </a:lnSpc>
                  <a:spcAft>
                    <a:spcPts val="600"/>
                  </a:spcAft>
                  <a:defRPr/>
                </a:pPr>
                <a:r>
                  <a:rPr lang="en-US" sz="1050">
                    <a:gradFill>
                      <a:gsLst>
                        <a:gs pos="2917">
                          <a:srgbClr val="FFFFFF"/>
                        </a:gs>
                        <a:gs pos="30000">
                          <a:srgbClr val="FFFFFF"/>
                        </a:gs>
                      </a:gsLst>
                      <a:lin ang="5400000" scaled="0"/>
                    </a:gradFill>
                    <a:latin typeface="Segoe UI"/>
                  </a:rPr>
                  <a:t>FD1/UD5</a:t>
                </a:r>
              </a:p>
            </p:txBody>
          </p:sp>
          <p:sp>
            <p:nvSpPr>
              <p:cNvPr id="103" name="TextBox 69"/>
              <p:cNvSpPr txBox="1"/>
              <p:nvPr/>
            </p:nvSpPr>
            <p:spPr>
              <a:xfrm>
                <a:off x="10714037" y="4335463"/>
                <a:ext cx="1205544" cy="499865"/>
              </a:xfrm>
              <a:prstGeom prst="rect">
                <a:avLst/>
              </a:prstGeom>
              <a:noFill/>
            </p:spPr>
            <p:txBody>
              <a:bodyPr wrap="none" lIns="182854"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681">
                  <a:lnSpc>
                    <a:spcPct val="90000"/>
                  </a:lnSpc>
                  <a:spcAft>
                    <a:spcPts val="600"/>
                  </a:spcAft>
                  <a:defRPr/>
                </a:pPr>
                <a:r>
                  <a:rPr lang="en-US" sz="1050">
                    <a:gradFill>
                      <a:gsLst>
                        <a:gs pos="2917">
                          <a:srgbClr val="FFFFFF"/>
                        </a:gs>
                        <a:gs pos="30000">
                          <a:srgbClr val="FFFFFF"/>
                        </a:gs>
                      </a:gsLst>
                      <a:lin ang="5400000" scaled="0"/>
                    </a:gradFill>
                    <a:latin typeface="Segoe UI"/>
                  </a:rPr>
                  <a:t>FD2/UD4</a:t>
                </a:r>
              </a:p>
            </p:txBody>
          </p:sp>
        </p:grpSp>
        <p:sp>
          <p:nvSpPr>
            <p:cNvPr id="88" name="Arc 87"/>
            <p:cNvSpPr/>
            <p:nvPr/>
          </p:nvSpPr>
          <p:spPr>
            <a:xfrm rot="6714129">
              <a:off x="7904271" y="-1044346"/>
              <a:ext cx="2046251" cy="6476287"/>
            </a:xfrm>
            <a:prstGeom prst="arc">
              <a:avLst>
                <a:gd name="adj1" fmla="val 16630267"/>
                <a:gd name="adj2" fmla="val 5066703"/>
              </a:avLst>
            </a:prstGeom>
            <a:noFill/>
            <a:ln w="22225" cap="flat" cmpd="sng" algn="ctr">
              <a:solidFill>
                <a:srgbClr val="B4A0FF"/>
              </a:solidFill>
              <a:prstDash val="sysDash"/>
            </a:ln>
            <a:effectLst/>
          </p:spPr>
          <p:txBody>
            <a:bodyPr rtlCol="0" anchor="ctr"/>
            <a:lstStyle/>
            <a:p>
              <a:pPr algn="ctr" defTabSz="932681"/>
              <a:endParaRPr lang="en-US" sz="1050">
                <a:solidFill>
                  <a:srgbClr val="FFFFFF"/>
                </a:solidFill>
                <a:latin typeface="Segoe UI"/>
              </a:endParaRPr>
            </a:p>
          </p:txBody>
        </p:sp>
        <p:sp>
          <p:nvSpPr>
            <p:cNvPr id="89" name="Arc 88"/>
            <p:cNvSpPr/>
            <p:nvPr/>
          </p:nvSpPr>
          <p:spPr>
            <a:xfrm rot="14597496">
              <a:off x="7494774" y="2360794"/>
              <a:ext cx="2272326" cy="6476287"/>
            </a:xfrm>
            <a:prstGeom prst="arc">
              <a:avLst>
                <a:gd name="adj1" fmla="val 16630267"/>
                <a:gd name="adj2" fmla="val 5066703"/>
              </a:avLst>
            </a:prstGeom>
            <a:noFill/>
            <a:ln w="22225" cap="flat" cmpd="sng" algn="ctr">
              <a:solidFill>
                <a:srgbClr val="B4A0FF"/>
              </a:solidFill>
              <a:prstDash val="sysDash"/>
            </a:ln>
            <a:effectLst/>
          </p:spPr>
          <p:txBody>
            <a:bodyPr rtlCol="0" anchor="ctr"/>
            <a:lstStyle/>
            <a:p>
              <a:pPr algn="ctr" defTabSz="932681"/>
              <a:endParaRPr lang="en-US" sz="1050">
                <a:solidFill>
                  <a:srgbClr val="FFFFFF"/>
                </a:solidFill>
                <a:latin typeface="Segoe UI"/>
              </a:endParaRPr>
            </a:p>
          </p:txBody>
        </p:sp>
        <p:sp>
          <p:nvSpPr>
            <p:cNvPr id="90" name="Arc 89"/>
            <p:cNvSpPr/>
            <p:nvPr/>
          </p:nvSpPr>
          <p:spPr>
            <a:xfrm rot="2128995">
              <a:off x="3567753" y="2017122"/>
              <a:ext cx="3847871" cy="3931729"/>
            </a:xfrm>
            <a:prstGeom prst="arc">
              <a:avLst>
                <a:gd name="adj1" fmla="val 13615535"/>
                <a:gd name="adj2" fmla="val 3790941"/>
              </a:avLst>
            </a:prstGeom>
            <a:noFill/>
            <a:ln w="22225" cap="flat" cmpd="sng" algn="ctr">
              <a:solidFill>
                <a:srgbClr val="B4A0FF"/>
              </a:solidFill>
              <a:prstDash val="sysDash"/>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681">
                <a:defRPr/>
              </a:pPr>
              <a:endParaRPr lang="en-US" sz="1050">
                <a:solidFill>
                  <a:srgbClr val="FFFFFF"/>
                </a:solidFill>
                <a:latin typeface="Segoe UI"/>
              </a:endParaRPr>
            </a:p>
          </p:txBody>
        </p:sp>
      </p:grpSp>
    </p:spTree>
    <p:extLst>
      <p:ext uri="{BB962C8B-B14F-4D97-AF65-F5344CB8AC3E}">
        <p14:creationId xmlns:p14="http://schemas.microsoft.com/office/powerpoint/2010/main" val="38311166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942725"/>
            <a:ext cx="11913495" cy="1858970"/>
          </a:xfrm>
          <a:prstGeom prst="rect">
            <a:avLst/>
          </a:prstGeom>
        </p:spPr>
        <p:txBody>
          <a:bodyPr vert="horz" wrap="square" lIns="146304" tIns="91440" rIns="146304" bIns="91440" rtlCol="0">
            <a:spAutoFit/>
          </a:bodyPr>
          <a:lstStyle/>
          <a:p>
            <a:r>
              <a:rPr lang="en-US" sz="2800" dirty="0" smtClean="0"/>
              <a:t>Composed </a:t>
            </a:r>
            <a:r>
              <a:rPr lang="en-US" sz="2800" dirty="0"/>
              <a:t>of code/</a:t>
            </a:r>
            <a:r>
              <a:rPr lang="en-US" sz="2800" dirty="0" err="1"/>
              <a:t>config</a:t>
            </a:r>
            <a:r>
              <a:rPr lang="en-US" sz="2800" dirty="0"/>
              <a:t>/data packages</a:t>
            </a:r>
          </a:p>
          <a:p>
            <a:pPr lvl="1"/>
            <a:r>
              <a:rPr lang="en-US" sz="1600" dirty="0"/>
              <a:t>Code packages define an entry point (</a:t>
            </a:r>
            <a:r>
              <a:rPr lang="en-US" sz="1600" dirty="0" err="1"/>
              <a:t>dll</a:t>
            </a:r>
            <a:r>
              <a:rPr lang="en-US" sz="1600" dirty="0"/>
              <a:t> or exe) </a:t>
            </a:r>
          </a:p>
          <a:p>
            <a:pPr lvl="1"/>
            <a:r>
              <a:rPr lang="en-US" sz="1600" dirty="0" err="1"/>
              <a:t>Config</a:t>
            </a:r>
            <a:r>
              <a:rPr lang="en-US" sz="1600" dirty="0"/>
              <a:t> packages define service specific </a:t>
            </a:r>
            <a:r>
              <a:rPr lang="en-US" sz="1600" dirty="0" err="1"/>
              <a:t>config</a:t>
            </a:r>
            <a:r>
              <a:rPr lang="en-US" sz="1600" dirty="0"/>
              <a:t> information</a:t>
            </a:r>
          </a:p>
          <a:p>
            <a:pPr lvl="1"/>
            <a:r>
              <a:rPr lang="en-US" sz="1600" dirty="0"/>
              <a:t>Data packages define static resources (</a:t>
            </a:r>
            <a:r>
              <a:rPr lang="en-US" sz="1600" dirty="0" err="1"/>
              <a:t>eg</a:t>
            </a:r>
            <a:r>
              <a:rPr lang="en-US" sz="1600" dirty="0"/>
              <a:t>. images)</a:t>
            </a:r>
          </a:p>
          <a:p>
            <a:r>
              <a:rPr lang="en-US" sz="28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a:t>Service type</a:t>
            </a:r>
          </a:p>
        </p:txBody>
      </p:sp>
      <p:sp>
        <p:nvSpPr>
          <p:cNvPr id="5" name="Rectangle 4"/>
          <p:cNvSpPr/>
          <p:nvPr/>
        </p:nvSpPr>
        <p:spPr>
          <a:xfrm>
            <a:off x="4541837" y="3573462"/>
            <a:ext cx="6858000" cy="2800767"/>
          </a:xfrm>
          <a:prstGeom prst="rect">
            <a:avLst/>
          </a:prstGeom>
          <a:noFill/>
        </p:spPr>
        <p:txBody>
          <a:bodyPr wrap="square">
            <a:spAutoFit/>
          </a:bodyPr>
          <a:lstStyle/>
          <a:p>
            <a:endParaRPr lang="fr-FR" sz="1100">
              <a:solidFill>
                <a:srgbClr val="0000FF"/>
              </a:solidFill>
              <a:highlight>
                <a:srgbClr val="FFFFFF"/>
              </a:highlight>
              <a:latin typeface="Consolas" panose="020B0609020204030204" pitchFamily="49" charset="0"/>
            </a:endParaRPr>
          </a:p>
          <a:p>
            <a:r>
              <a:rPr lang="fr-FR" sz="1100">
                <a:solidFill>
                  <a:srgbClr val="0000FF"/>
                </a:solidFill>
                <a:highlight>
                  <a:srgbClr val="FFFFFF"/>
                </a:highlight>
                <a:latin typeface="Consolas" panose="020B0609020204030204" pitchFamily="49" charset="0"/>
              </a:rPr>
              <a:t>&lt;</a:t>
            </a:r>
            <a:r>
              <a:rPr lang="fr-FR" sz="1100" err="1">
                <a:solidFill>
                  <a:srgbClr val="A31515"/>
                </a:solidFill>
                <a:highlight>
                  <a:srgbClr val="FFFFFF"/>
                </a:highlight>
                <a:latin typeface="Consolas" panose="020B0609020204030204" pitchFamily="49" charset="0"/>
              </a:rPr>
              <a:t>ServiceManifest</a:t>
            </a:r>
            <a:r>
              <a:rPr lang="fr-FR" sz="1100">
                <a:solidFill>
                  <a:srgbClr val="0000FF"/>
                </a:solidFill>
                <a:highlight>
                  <a:srgbClr val="FFFFFF"/>
                </a:highlight>
                <a:latin typeface="Consolas" panose="020B0609020204030204" pitchFamily="49" charset="0"/>
              </a:rPr>
              <a:t> </a:t>
            </a:r>
            <a:r>
              <a:rPr lang="fr-FR" sz="1100">
                <a:solidFill>
                  <a:srgbClr val="FF0000"/>
                </a:solidFill>
                <a:highlight>
                  <a:srgbClr val="FFFFFF"/>
                </a:highlight>
                <a:latin typeface="Consolas" panose="020B0609020204030204" pitchFamily="49" charset="0"/>
              </a:rPr>
              <a:t>Name</a:t>
            </a:r>
            <a:r>
              <a:rPr lang="fr-FR" sz="1100">
                <a:solidFill>
                  <a:srgbClr val="0000FF"/>
                </a:solidFill>
                <a:highlight>
                  <a:srgbClr val="FFFFFF"/>
                </a:highlight>
                <a:latin typeface="Consolas" panose="020B0609020204030204" pitchFamily="49" charset="0"/>
              </a:rPr>
              <a:t>=</a:t>
            </a:r>
            <a:r>
              <a:rPr lang="fr-FR" sz="1100">
                <a:solidFill>
                  <a:srgbClr val="000000"/>
                </a:solidFill>
                <a:highlight>
                  <a:srgbClr val="FFFFFF"/>
                </a:highlight>
                <a:latin typeface="Consolas" panose="020B0609020204030204" pitchFamily="49" charset="0"/>
              </a:rPr>
              <a:t>"</a:t>
            </a:r>
            <a:r>
              <a:rPr lang="fr-FR" sz="1100" err="1">
                <a:solidFill>
                  <a:srgbClr val="0000FF"/>
                </a:solidFill>
                <a:highlight>
                  <a:srgbClr val="FFFFFF"/>
                </a:highlight>
                <a:latin typeface="Consolas" panose="020B0609020204030204" pitchFamily="49" charset="0"/>
              </a:rPr>
              <a:t>QueueService</a:t>
            </a:r>
            <a:r>
              <a:rPr lang="fr-FR" sz="1100">
                <a:solidFill>
                  <a:srgbClr val="000000"/>
                </a:solidFill>
                <a:highlight>
                  <a:srgbClr val="FFFFFF"/>
                </a:highlight>
                <a:latin typeface="Consolas" panose="020B0609020204030204" pitchFamily="49" charset="0"/>
              </a:rPr>
              <a:t>"</a:t>
            </a:r>
            <a:r>
              <a:rPr lang="fr-FR" sz="1100">
                <a:solidFill>
                  <a:srgbClr val="0000FF"/>
                </a:solidFill>
                <a:highlight>
                  <a:srgbClr val="FFFFFF"/>
                </a:highlight>
                <a:latin typeface="Consolas" panose="020B0609020204030204" pitchFamily="49" charset="0"/>
              </a:rPr>
              <a:t> </a:t>
            </a:r>
            <a:r>
              <a:rPr lang="fr-FR" sz="1100">
                <a:solidFill>
                  <a:srgbClr val="FF0000"/>
                </a:solidFill>
                <a:highlight>
                  <a:srgbClr val="FFFFFF"/>
                </a:highlight>
                <a:latin typeface="Consolas" panose="020B0609020204030204" pitchFamily="49" charset="0"/>
              </a:rPr>
              <a:t>Version</a:t>
            </a:r>
            <a:r>
              <a:rPr lang="fr-FR" sz="1100">
                <a:solidFill>
                  <a:srgbClr val="0000FF"/>
                </a:solidFill>
                <a:highlight>
                  <a:srgbClr val="FFFFFF"/>
                </a:highlight>
                <a:latin typeface="Consolas" panose="020B0609020204030204" pitchFamily="49" charset="0"/>
              </a:rPr>
              <a:t>=</a:t>
            </a:r>
            <a:r>
              <a:rPr lang="fr-FR" sz="1100">
                <a:solidFill>
                  <a:srgbClr val="000000"/>
                </a:solidFill>
                <a:highlight>
                  <a:srgbClr val="FFFFFF"/>
                </a:highlight>
                <a:latin typeface="Consolas" panose="020B0609020204030204" pitchFamily="49" charset="0"/>
              </a:rPr>
              <a:t>"</a:t>
            </a:r>
            <a:r>
              <a:rPr lang="fr-FR" sz="1100">
                <a:solidFill>
                  <a:srgbClr val="0000FF"/>
                </a:solidFill>
                <a:highlight>
                  <a:srgbClr val="FFFFFF"/>
                </a:highlight>
                <a:latin typeface="Consolas" panose="020B0609020204030204" pitchFamily="49" charset="0"/>
              </a:rPr>
              <a:t>1.0"&gt;</a:t>
            </a:r>
            <a:endParaRPr lang="fr-FR"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ServiceTypes</a:t>
            </a:r>
            <a:r>
              <a:rPr lang="en-US" sz="1100">
                <a:solidFill>
                  <a:srgbClr val="0000FF"/>
                </a:solidFill>
                <a:highlight>
                  <a:srgbClr val="FFFFFF"/>
                </a:highlight>
                <a:latin typeface="Consolas" panose="020B0609020204030204" pitchFamily="49" charset="0"/>
              </a:rPr>
              <a:t>&gt;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StatefulServiceType</a:t>
            </a:r>
            <a:r>
              <a:rPr lang="en-US" sz="1100">
                <a:solidFill>
                  <a:srgbClr val="0000FF"/>
                </a:solidFill>
                <a:highlight>
                  <a:srgbClr val="FFFFFF"/>
                </a:highlight>
                <a:latin typeface="Consolas" panose="020B0609020204030204" pitchFamily="49" charset="0"/>
              </a:rPr>
              <a:t> </a:t>
            </a:r>
            <a:r>
              <a:rPr lang="en-US" sz="1100" err="1">
                <a:solidFill>
                  <a:srgbClr val="FF0000"/>
                </a:solidFill>
                <a:highlight>
                  <a:srgbClr val="FFFFFF"/>
                </a:highlight>
                <a:latin typeface="Consolas" panose="020B0609020204030204" pitchFamily="49" charset="0"/>
              </a:rPr>
              <a:t>ServiceTypeName</a:t>
            </a:r>
            <a:r>
              <a:rPr lang="en-US" sz="1100">
                <a:solidFill>
                  <a:srgbClr val="0000FF"/>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a:t>
            </a:r>
            <a:r>
              <a:rPr lang="en-US" sz="1100" err="1">
                <a:solidFill>
                  <a:srgbClr val="0000FF"/>
                </a:solidFill>
                <a:highlight>
                  <a:srgbClr val="FFFFFF"/>
                </a:highlight>
                <a:latin typeface="Consolas" panose="020B0609020204030204" pitchFamily="49" charset="0"/>
              </a:rPr>
              <a:t>QueueServiceType</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 </a:t>
            </a:r>
            <a:r>
              <a:rPr lang="en-US" sz="1100" err="1">
                <a:solidFill>
                  <a:srgbClr val="FF0000"/>
                </a:solidFill>
                <a:highlight>
                  <a:srgbClr val="FFFFFF"/>
                </a:highlight>
                <a:latin typeface="Consolas" panose="020B0609020204030204" pitchFamily="49" charset="0"/>
              </a:rPr>
              <a:t>HasPersistedState</a:t>
            </a:r>
            <a:r>
              <a:rPr lang="en-US" sz="1100">
                <a:solidFill>
                  <a:srgbClr val="0000FF"/>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true</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 /&gt;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ServiceTypes</a:t>
            </a:r>
            <a:r>
              <a:rPr lang="en-US" sz="1100">
                <a:solidFill>
                  <a:srgbClr val="0000FF"/>
                </a:solidFill>
                <a:highlight>
                  <a:srgbClr val="FFFFFF"/>
                </a:highlight>
                <a:latin typeface="Consolas" panose="020B0609020204030204" pitchFamily="49" charset="0"/>
              </a:rPr>
              <a:t>&gt;</a:t>
            </a:r>
            <a:endParaRPr lang="en-US" sz="1100">
              <a:solidFill>
                <a:srgbClr val="000000"/>
              </a:solidFill>
              <a:highlight>
                <a:srgbClr val="FFFFFF"/>
              </a:highlight>
              <a:latin typeface="Consolas" panose="020B0609020204030204" pitchFamily="49" charset="0"/>
            </a:endParaRPr>
          </a:p>
          <a:p>
            <a:r>
              <a:rPr lang="de-DE" sz="1100">
                <a:solidFill>
                  <a:srgbClr val="0000FF"/>
                </a:solidFill>
                <a:highlight>
                  <a:srgbClr val="FFFFFF"/>
                </a:highlight>
                <a:latin typeface="Consolas" panose="020B0609020204030204" pitchFamily="49" charset="0"/>
              </a:rPr>
              <a:t>  &lt;</a:t>
            </a:r>
            <a:r>
              <a:rPr lang="de-DE" sz="1100">
                <a:solidFill>
                  <a:srgbClr val="A31515"/>
                </a:solidFill>
                <a:highlight>
                  <a:srgbClr val="FFFFFF"/>
                </a:highlight>
                <a:latin typeface="Consolas" panose="020B0609020204030204" pitchFamily="49" charset="0"/>
              </a:rPr>
              <a:t>CodePackage</a:t>
            </a:r>
            <a:r>
              <a:rPr lang="de-DE" sz="1100">
                <a:solidFill>
                  <a:srgbClr val="0000FF"/>
                </a:solidFill>
                <a:highlight>
                  <a:srgbClr val="FFFFFF"/>
                </a:highlight>
                <a:latin typeface="Consolas" panose="020B0609020204030204" pitchFamily="49" charset="0"/>
              </a:rPr>
              <a:t> </a:t>
            </a:r>
            <a:r>
              <a:rPr lang="de-DE" sz="1100">
                <a:solidFill>
                  <a:srgbClr val="FF0000"/>
                </a:solidFill>
                <a:highlight>
                  <a:srgbClr val="FFFFFF"/>
                </a:highlight>
                <a:latin typeface="Consolas" panose="020B0609020204030204" pitchFamily="49" charset="0"/>
              </a:rPr>
              <a:t>Name</a:t>
            </a:r>
            <a:r>
              <a:rPr lang="de-DE" sz="1100">
                <a:solidFill>
                  <a:srgbClr val="0000FF"/>
                </a:solidFill>
                <a:highlight>
                  <a:srgbClr val="FFFFFF"/>
                </a:highlight>
                <a:latin typeface="Consolas" panose="020B0609020204030204" pitchFamily="49" charset="0"/>
              </a:rPr>
              <a:t>=</a:t>
            </a:r>
            <a:r>
              <a:rPr lang="de-DE" sz="1100">
                <a:solidFill>
                  <a:srgbClr val="000000"/>
                </a:solidFill>
                <a:highlight>
                  <a:srgbClr val="FFFFFF"/>
                </a:highlight>
                <a:latin typeface="Consolas" panose="020B0609020204030204" pitchFamily="49" charset="0"/>
              </a:rPr>
              <a:t>"</a:t>
            </a:r>
            <a:r>
              <a:rPr lang="de-DE" sz="1100">
                <a:solidFill>
                  <a:srgbClr val="0000FF"/>
                </a:solidFill>
                <a:highlight>
                  <a:srgbClr val="FFFFFF"/>
                </a:highlight>
                <a:latin typeface="Consolas" panose="020B0609020204030204" pitchFamily="49" charset="0"/>
              </a:rPr>
              <a:t>Code</a:t>
            </a:r>
            <a:r>
              <a:rPr lang="de-DE" sz="1100">
                <a:solidFill>
                  <a:srgbClr val="000000"/>
                </a:solidFill>
                <a:highlight>
                  <a:srgbClr val="FFFFFF"/>
                </a:highlight>
                <a:latin typeface="Consolas" panose="020B0609020204030204" pitchFamily="49" charset="0"/>
              </a:rPr>
              <a:t>"</a:t>
            </a:r>
            <a:r>
              <a:rPr lang="de-DE" sz="1100">
                <a:solidFill>
                  <a:srgbClr val="0000FF"/>
                </a:solidFill>
                <a:highlight>
                  <a:srgbClr val="FFFFFF"/>
                </a:highlight>
                <a:latin typeface="Consolas" panose="020B0609020204030204" pitchFamily="49" charset="0"/>
              </a:rPr>
              <a:t> </a:t>
            </a:r>
            <a:r>
              <a:rPr lang="de-DE" sz="1100">
                <a:solidFill>
                  <a:srgbClr val="FF0000"/>
                </a:solidFill>
                <a:highlight>
                  <a:srgbClr val="FFFFFF"/>
                </a:highlight>
                <a:latin typeface="Consolas" panose="020B0609020204030204" pitchFamily="49" charset="0"/>
              </a:rPr>
              <a:t>Version</a:t>
            </a:r>
            <a:r>
              <a:rPr lang="de-DE" sz="1100">
                <a:solidFill>
                  <a:srgbClr val="0000FF"/>
                </a:solidFill>
                <a:highlight>
                  <a:srgbClr val="FFFFFF"/>
                </a:highlight>
                <a:latin typeface="Consolas" panose="020B0609020204030204" pitchFamily="49" charset="0"/>
              </a:rPr>
              <a:t>=</a:t>
            </a:r>
            <a:r>
              <a:rPr lang="de-DE" sz="1100">
                <a:solidFill>
                  <a:srgbClr val="000000"/>
                </a:solidFill>
                <a:highlight>
                  <a:srgbClr val="FFFFFF"/>
                </a:highlight>
                <a:latin typeface="Consolas" panose="020B0609020204030204" pitchFamily="49" charset="0"/>
              </a:rPr>
              <a:t>"</a:t>
            </a:r>
            <a:r>
              <a:rPr lang="de-DE" sz="1100">
                <a:solidFill>
                  <a:srgbClr val="0000FF"/>
                </a:solidFill>
                <a:highlight>
                  <a:srgbClr val="FFFFFF"/>
                </a:highlight>
                <a:latin typeface="Consolas" panose="020B0609020204030204" pitchFamily="49" charset="0"/>
              </a:rPr>
              <a:t>1.0</a:t>
            </a:r>
            <a:r>
              <a:rPr lang="de-DE" sz="1100">
                <a:solidFill>
                  <a:srgbClr val="000000"/>
                </a:solidFill>
                <a:highlight>
                  <a:srgbClr val="FFFFFF"/>
                </a:highlight>
                <a:latin typeface="Consolas" panose="020B0609020204030204" pitchFamily="49" charset="0"/>
              </a:rPr>
              <a:t>"</a:t>
            </a:r>
            <a:r>
              <a:rPr lang="de-DE" sz="1100">
                <a:solidFill>
                  <a:srgbClr val="0000FF"/>
                </a:solidFill>
                <a:highlight>
                  <a:srgbClr val="FFFFFF"/>
                </a:highlight>
                <a:latin typeface="Consolas" panose="020B0609020204030204" pitchFamily="49" charset="0"/>
              </a:rPr>
              <a:t>&gt;</a:t>
            </a:r>
            <a:endParaRPr lang="de-DE"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EntryPoint</a:t>
            </a:r>
            <a:r>
              <a:rPr lang="en-US" sz="1100">
                <a:solidFill>
                  <a:srgbClr val="0000FF"/>
                </a:solidFill>
                <a:highlight>
                  <a:srgbClr val="FFFFFF"/>
                </a:highlight>
                <a:latin typeface="Consolas" panose="020B0609020204030204" pitchFamily="49" charset="0"/>
              </a:rPr>
              <a:t>&gt;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ExeHost</a:t>
            </a:r>
            <a:r>
              <a:rPr lang="en-US" sz="1100">
                <a:solidFill>
                  <a:srgbClr val="0000FF"/>
                </a:solidFill>
                <a:highlight>
                  <a:srgbClr val="FFFFFF"/>
                </a:highlight>
                <a:latin typeface="Consolas" panose="020B0609020204030204" pitchFamily="49" charset="0"/>
              </a:rPr>
              <a:t>&gt;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a:solidFill>
                  <a:srgbClr val="A31515"/>
                </a:solidFill>
                <a:highlight>
                  <a:srgbClr val="FFFFFF"/>
                </a:highlight>
                <a:latin typeface="Consolas" panose="020B0609020204030204" pitchFamily="49" charset="0"/>
              </a:rPr>
              <a:t>Program</a:t>
            </a:r>
            <a:r>
              <a:rPr lang="en-US" sz="1100">
                <a:solidFill>
                  <a:srgbClr val="0000FF"/>
                </a:solidFill>
                <a:highlight>
                  <a:srgbClr val="FFFFFF"/>
                </a:highlight>
                <a:latin typeface="Consolas" panose="020B0609020204030204" pitchFamily="49" charset="0"/>
              </a:rPr>
              <a:t>&gt;</a:t>
            </a:r>
            <a:r>
              <a:rPr lang="en-US" sz="1100">
                <a:solidFill>
                  <a:srgbClr val="000000"/>
                </a:solidFill>
                <a:highlight>
                  <a:srgbClr val="FFFFFF"/>
                </a:highlight>
                <a:latin typeface="Consolas" panose="020B0609020204030204" pitchFamily="49" charset="0"/>
              </a:rPr>
              <a:t>ServiceHost.exe</a:t>
            </a:r>
            <a:r>
              <a:rPr lang="en-US" sz="1100">
                <a:solidFill>
                  <a:srgbClr val="0000FF"/>
                </a:solidFill>
                <a:highlight>
                  <a:srgbClr val="FFFFFF"/>
                </a:highlight>
                <a:latin typeface="Consolas" panose="020B0609020204030204" pitchFamily="49" charset="0"/>
              </a:rPr>
              <a:t>&lt;/</a:t>
            </a:r>
            <a:r>
              <a:rPr lang="en-US" sz="1100">
                <a:solidFill>
                  <a:srgbClr val="A31515"/>
                </a:solidFill>
                <a:highlight>
                  <a:srgbClr val="FFFFFF"/>
                </a:highlight>
                <a:latin typeface="Consolas" panose="020B0609020204030204" pitchFamily="49" charset="0"/>
              </a:rPr>
              <a:t>Program</a:t>
            </a:r>
            <a:r>
              <a:rPr lang="en-US" sz="1100">
                <a:solidFill>
                  <a:srgbClr val="0000FF"/>
                </a:solidFill>
                <a:highlight>
                  <a:srgbClr val="FFFFFF"/>
                </a:highlight>
                <a:latin typeface="Consolas" panose="020B0609020204030204" pitchFamily="49" charset="0"/>
              </a:rPr>
              <a:t>&gt;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ExeHost</a:t>
            </a:r>
            <a:r>
              <a:rPr lang="en-US" sz="1100">
                <a:solidFill>
                  <a:srgbClr val="0000FF"/>
                </a:solidFill>
                <a:highlight>
                  <a:srgbClr val="FFFFFF"/>
                </a:highlight>
                <a:latin typeface="Consolas" panose="020B0609020204030204" pitchFamily="49" charset="0"/>
              </a:rPr>
              <a:t>&gt;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EntryPoint</a:t>
            </a:r>
            <a:r>
              <a:rPr lang="en-US" sz="1100">
                <a:solidFill>
                  <a:srgbClr val="0000FF"/>
                </a:solidFill>
                <a:highlight>
                  <a:srgbClr val="FFFFFF"/>
                </a:highlight>
                <a:latin typeface="Consolas" panose="020B0609020204030204" pitchFamily="49" charset="0"/>
              </a:rPr>
              <a:t>&gt;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CodePackage</a:t>
            </a:r>
            <a:r>
              <a:rPr lang="en-US" sz="1100">
                <a:solidFill>
                  <a:srgbClr val="0000FF"/>
                </a:solidFill>
                <a:highlight>
                  <a:srgbClr val="FFFFFF"/>
                </a:highlight>
                <a:latin typeface="Consolas" panose="020B0609020204030204" pitchFamily="49" charset="0"/>
              </a:rPr>
              <a:t>&gt;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ConfigPackage</a:t>
            </a:r>
            <a:r>
              <a:rPr lang="en-US" sz="1100">
                <a:solidFill>
                  <a:srgbClr val="0000FF"/>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Name</a:t>
            </a:r>
            <a:r>
              <a:rPr lang="en-US" sz="1100">
                <a:solidFill>
                  <a:srgbClr val="0000FF"/>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Config</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Version</a:t>
            </a:r>
            <a:r>
              <a:rPr lang="en-US" sz="1100">
                <a:solidFill>
                  <a:srgbClr val="0000FF"/>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1.0</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 /&gt;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  &lt;</a:t>
            </a:r>
            <a:r>
              <a:rPr lang="en-US" sz="1100" err="1">
                <a:solidFill>
                  <a:srgbClr val="A31515"/>
                </a:solidFill>
                <a:highlight>
                  <a:srgbClr val="FFFFFF"/>
                </a:highlight>
                <a:latin typeface="Consolas" panose="020B0609020204030204" pitchFamily="49" charset="0"/>
              </a:rPr>
              <a:t>DataPackage</a:t>
            </a:r>
            <a:r>
              <a:rPr lang="en-US" sz="1100">
                <a:solidFill>
                  <a:srgbClr val="0000FF"/>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Name</a:t>
            </a:r>
            <a:r>
              <a:rPr lang="en-US" sz="1100">
                <a:solidFill>
                  <a:srgbClr val="0000FF"/>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Data</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Version</a:t>
            </a:r>
            <a:r>
              <a:rPr lang="en-US" sz="1100">
                <a:solidFill>
                  <a:srgbClr val="0000FF"/>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1.0</a:t>
            </a:r>
            <a:r>
              <a:rPr lang="en-US" sz="1100">
                <a:solidFill>
                  <a:srgbClr val="00000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 /&gt;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&lt;/</a:t>
            </a:r>
            <a:r>
              <a:rPr lang="en-US" sz="1100" err="1">
                <a:solidFill>
                  <a:srgbClr val="A31515"/>
                </a:solidFill>
                <a:highlight>
                  <a:srgbClr val="FFFFFF"/>
                </a:highlight>
                <a:latin typeface="Consolas" panose="020B0609020204030204" pitchFamily="49" charset="0"/>
              </a:rPr>
              <a:t>ServiceManifest</a:t>
            </a:r>
            <a:r>
              <a:rPr lang="en-US" sz="1100">
                <a:solidFill>
                  <a:srgbClr val="0000FF"/>
                </a:solidFill>
                <a:highlight>
                  <a:srgbClr val="FFFFFF"/>
                </a:highlight>
                <a:latin typeface="Consolas" panose="020B0609020204030204" pitchFamily="49" charset="0"/>
              </a:rPr>
              <a:t>&gt;</a:t>
            </a:r>
          </a:p>
          <a:p>
            <a:endParaRPr lang="en-US" sz="110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err="1">
                  <a:gradFill>
                    <a:gsLst>
                      <a:gs pos="0">
                        <a:srgbClr val="FFFFFF"/>
                      </a:gs>
                      <a:gs pos="100000">
                        <a:srgbClr val="FFFFFF"/>
                      </a:gs>
                    </a:gsLst>
                    <a:lin ang="5400000" scaled="0"/>
                  </a:gradFill>
                </a:rPr>
                <a:t>Config</a:t>
              </a:r>
              <a:endParaRPr lang="en-US" sz="200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43041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a:t>Declarative template for creating an application</a:t>
            </a:r>
          </a:p>
          <a:p>
            <a:r>
              <a:rPr lang="en-US" sz="3200"/>
              <a:t>Based on a set of service types</a:t>
            </a:r>
          </a:p>
          <a:p>
            <a:r>
              <a:rPr lang="en-US" sz="3200"/>
              <a:t>Used for packaging, deployment, and versioning</a:t>
            </a:r>
          </a:p>
        </p:txBody>
      </p:sp>
      <p:sp>
        <p:nvSpPr>
          <p:cNvPr id="3" name="Title 2"/>
          <p:cNvSpPr>
            <a:spLocks noGrp="1"/>
          </p:cNvSpPr>
          <p:nvPr>
            <p:ph type="title"/>
          </p:nvPr>
        </p:nvSpPr>
        <p:spPr/>
        <p:txBody>
          <a:bodyPr/>
          <a:lstStyle/>
          <a:p>
            <a:r>
              <a:rPr lang="en-US"/>
              <a:t>Application type</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Service Type 3</a:t>
            </a:r>
          </a:p>
        </p:txBody>
      </p:sp>
      <p:sp>
        <p:nvSpPr>
          <p:cNvPr id="9" name="Rectangle 8"/>
          <p:cNvSpPr/>
          <p:nvPr/>
        </p:nvSpPr>
        <p:spPr bwMode="auto">
          <a:xfrm>
            <a:off x="664452" y="5518235"/>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Code</a:t>
            </a:r>
          </a:p>
        </p:txBody>
      </p:sp>
      <p:sp>
        <p:nvSpPr>
          <p:cNvPr id="10" name="Rectangle 9"/>
          <p:cNvSpPr/>
          <p:nvPr/>
        </p:nvSpPr>
        <p:spPr bwMode="auto">
          <a:xfrm>
            <a:off x="1773446" y="5518235"/>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err="1">
                <a:gradFill>
                  <a:gsLst>
                    <a:gs pos="0">
                      <a:srgbClr val="FFFFFF"/>
                    </a:gs>
                    <a:gs pos="100000">
                      <a:srgbClr val="FFFFFF"/>
                    </a:gs>
                  </a:gsLst>
                  <a:lin ang="5400000" scaled="0"/>
                </a:gradFill>
              </a:rPr>
              <a:t>Config</a:t>
            </a:r>
            <a:endParaRPr lang="en-US" sz="2000">
              <a:gradFill>
                <a:gsLst>
                  <a:gs pos="0">
                    <a:srgbClr val="FFFFFF"/>
                  </a:gs>
                  <a:gs pos="100000">
                    <a:srgbClr val="FFFFFF"/>
                  </a:gs>
                </a:gsLst>
                <a:lin ang="5400000" scaled="0"/>
              </a:gradFill>
            </a:endParaRPr>
          </a:p>
        </p:txBody>
      </p:sp>
      <p:sp>
        <p:nvSpPr>
          <p:cNvPr id="11" name="Rectangle 10"/>
          <p:cNvSpPr/>
          <p:nvPr/>
        </p:nvSpPr>
        <p:spPr bwMode="auto">
          <a:xfrm>
            <a:off x="2882440" y="5518318"/>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Data</a:t>
            </a:r>
          </a:p>
        </p:txBody>
      </p:sp>
      <p:sp>
        <p:nvSpPr>
          <p:cNvPr id="12" name="Rectangle 11"/>
          <p:cNvSpPr/>
          <p:nvPr/>
        </p:nvSpPr>
        <p:spPr bwMode="auto">
          <a:xfrm>
            <a:off x="4457449" y="5518152"/>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Code</a:t>
            </a:r>
          </a:p>
        </p:txBody>
      </p:sp>
      <p:sp>
        <p:nvSpPr>
          <p:cNvPr id="13" name="Rectangle 12"/>
          <p:cNvSpPr/>
          <p:nvPr/>
        </p:nvSpPr>
        <p:spPr bwMode="auto">
          <a:xfrm>
            <a:off x="5566443" y="5518152"/>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err="1">
                <a:gradFill>
                  <a:gsLst>
                    <a:gs pos="0">
                      <a:srgbClr val="FFFFFF"/>
                    </a:gs>
                    <a:gs pos="100000">
                      <a:srgbClr val="FFFFFF"/>
                    </a:gs>
                  </a:gsLst>
                  <a:lin ang="5400000" scaled="0"/>
                </a:gradFill>
              </a:rPr>
              <a:t>Config</a:t>
            </a:r>
            <a:endParaRPr lang="en-US" sz="2000">
              <a:gradFill>
                <a:gsLst>
                  <a:gs pos="0">
                    <a:srgbClr val="FFFFFF"/>
                  </a:gs>
                  <a:gs pos="100000">
                    <a:srgbClr val="FFFFFF"/>
                  </a:gs>
                </a:gsLst>
                <a:lin ang="5400000" scaled="0"/>
              </a:gradFill>
            </a:endParaRPr>
          </a:p>
        </p:txBody>
      </p:sp>
      <p:sp>
        <p:nvSpPr>
          <p:cNvPr id="14" name="Rectangle 13"/>
          <p:cNvSpPr/>
          <p:nvPr/>
        </p:nvSpPr>
        <p:spPr bwMode="auto">
          <a:xfrm>
            <a:off x="6675437" y="5518235"/>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Data</a:t>
            </a:r>
          </a:p>
        </p:txBody>
      </p:sp>
      <p:sp>
        <p:nvSpPr>
          <p:cNvPr id="15" name="Rectangle 14"/>
          <p:cNvSpPr/>
          <p:nvPr/>
        </p:nvSpPr>
        <p:spPr bwMode="auto">
          <a:xfrm>
            <a:off x="8250446" y="5513334"/>
            <a:ext cx="1032794" cy="60960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Code</a:t>
            </a:r>
          </a:p>
        </p:txBody>
      </p:sp>
      <p:sp>
        <p:nvSpPr>
          <p:cNvPr id="16" name="Rectangle 15"/>
          <p:cNvSpPr/>
          <p:nvPr/>
        </p:nvSpPr>
        <p:spPr bwMode="auto">
          <a:xfrm>
            <a:off x="9359440" y="5513334"/>
            <a:ext cx="1032794" cy="60960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err="1">
                <a:gradFill>
                  <a:gsLst>
                    <a:gs pos="0">
                      <a:srgbClr val="FFFFFF"/>
                    </a:gs>
                    <a:gs pos="100000">
                      <a:srgbClr val="FFFFFF"/>
                    </a:gs>
                  </a:gsLst>
                  <a:lin ang="5400000" scaled="0"/>
                </a:gradFill>
              </a:rPr>
              <a:t>Config</a:t>
            </a:r>
            <a:endParaRPr lang="en-US" sz="2000">
              <a:gradFill>
                <a:gsLst>
                  <a:gs pos="0">
                    <a:srgbClr val="FFFFFF"/>
                  </a:gs>
                  <a:gs pos="100000">
                    <a:srgbClr val="FFFFFF"/>
                  </a:gs>
                </a:gsLst>
                <a:lin ang="5400000" scaled="0"/>
              </a:gradFill>
            </a:endParaRPr>
          </a:p>
        </p:txBody>
      </p:sp>
      <p:sp>
        <p:nvSpPr>
          <p:cNvPr id="17" name="Rectangle 16"/>
          <p:cNvSpPr/>
          <p:nvPr/>
        </p:nvSpPr>
        <p:spPr bwMode="auto">
          <a:xfrm>
            <a:off x="10468434" y="5513417"/>
            <a:ext cx="1032794" cy="609600"/>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rPr>
              <a:t>Data</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7446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Microservices 101</a:t>
            </a:r>
          </a:p>
        </p:txBody>
      </p:sp>
    </p:spTree>
    <p:extLst>
      <p:ext uri="{BB962C8B-B14F-4D97-AF65-F5344CB8AC3E}">
        <p14:creationId xmlns:p14="http://schemas.microsoft.com/office/powerpoint/2010/main" val="298938475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272048" y="1221700"/>
            <a:ext cx="11892379" cy="4933202"/>
          </a:xfrm>
        </p:spPr>
        <p:txBody>
          <a:bodyPr/>
          <a:lstStyle/>
          <a:p>
            <a:r>
              <a:rPr lang="en-US" sz="3600" dirty="0"/>
              <a:t>Guest executables and guest containers</a:t>
            </a:r>
          </a:p>
          <a:p>
            <a:pPr lvl="1"/>
            <a:r>
              <a:rPr lang="en-US" sz="2000" dirty="0"/>
              <a:t>Deploy and manage arbitrary services written in any </a:t>
            </a:r>
            <a:r>
              <a:rPr lang="en-US" sz="2000" dirty="0" smtClean="0"/>
              <a:t>framework</a:t>
            </a:r>
            <a:br>
              <a:rPr lang="en-US" sz="2000" dirty="0" smtClean="0"/>
            </a:br>
            <a:endParaRPr lang="en-US" sz="3600" dirty="0" smtClean="0"/>
          </a:p>
          <a:p>
            <a:r>
              <a:rPr lang="en-US" sz="3600" dirty="0" smtClean="0"/>
              <a:t>Stateless </a:t>
            </a:r>
            <a:r>
              <a:rPr lang="en-US" sz="3600" dirty="0"/>
              <a:t>Services</a:t>
            </a:r>
          </a:p>
          <a:p>
            <a:pPr lvl="1"/>
            <a:r>
              <a:rPr lang="en-US" dirty="0"/>
              <a:t>State persisted to external storage, such as Azure DBs </a:t>
            </a:r>
          </a:p>
          <a:p>
            <a:pPr lvl="1"/>
            <a:r>
              <a:rPr lang="en-US" dirty="0"/>
              <a:t>Existing web (ASP.NET) and worker role applications</a:t>
            </a:r>
          </a:p>
          <a:p>
            <a:pPr marL="342877" lvl="1"/>
            <a:endParaRPr lang="en-US" dirty="0"/>
          </a:p>
          <a:p>
            <a:r>
              <a:rPr lang="en-US" sz="3600" dirty="0" err="1"/>
              <a:t>Stateful</a:t>
            </a:r>
            <a:r>
              <a:rPr lang="en-US" sz="3600" dirty="0"/>
              <a:t> Services</a:t>
            </a:r>
          </a:p>
          <a:p>
            <a:pPr lvl="1"/>
            <a:r>
              <a:rPr lang="en-US" dirty="0"/>
              <a:t>Reliability of state through replication and local persistence</a:t>
            </a:r>
          </a:p>
          <a:p>
            <a:pPr lvl="1"/>
            <a:r>
              <a:rPr lang="en-US" dirty="0"/>
              <a:t>Lowers latency</a:t>
            </a:r>
          </a:p>
          <a:p>
            <a:pPr lvl="1"/>
            <a:r>
              <a:rPr lang="en-US" dirty="0"/>
              <a:t>Reduces complexity in traditional three tier architectures</a:t>
            </a:r>
          </a:p>
          <a:p>
            <a:pPr marL="342877" lvl="1"/>
            <a:r>
              <a:rPr lang="en-US" sz="2800" dirty="0"/>
              <a:t> </a:t>
            </a:r>
            <a:endParaRPr lang="en-US" sz="3600" dirty="0"/>
          </a:p>
          <a:p>
            <a:endParaRPr lang="en-US" sz="2000" dirty="0"/>
          </a:p>
        </p:txBody>
      </p:sp>
      <p:sp>
        <p:nvSpPr>
          <p:cNvPr id="4" name="Title 2"/>
          <p:cNvSpPr>
            <a:spLocks noGrp="1"/>
          </p:cNvSpPr>
          <p:nvPr>
            <p:ph type="title"/>
          </p:nvPr>
        </p:nvSpPr>
        <p:spPr/>
        <p:txBody>
          <a:bodyPr/>
          <a:lstStyle/>
          <a:p>
            <a:r>
              <a:rPr lang="en-US" b="0" dirty="0" smtClean="0"/>
              <a:t>Categories </a:t>
            </a:r>
            <a:r>
              <a:rPr lang="en-US" b="0" dirty="0"/>
              <a:t>of services</a:t>
            </a:r>
          </a:p>
        </p:txBody>
      </p:sp>
    </p:spTree>
    <p:extLst>
      <p:ext uri="{BB962C8B-B14F-4D97-AF65-F5344CB8AC3E}">
        <p14:creationId xmlns:p14="http://schemas.microsoft.com/office/powerpoint/2010/main" val="34776213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lstStyle/>
          <a:p>
            <a:r>
              <a:rPr lang="en-US"/>
              <a:t>Service Fabric frameworks</a:t>
            </a:r>
          </a:p>
        </p:txBody>
      </p:sp>
      <p:sp>
        <p:nvSpPr>
          <p:cNvPr id="2" name="Text Placeholder 1"/>
          <p:cNvSpPr>
            <a:spLocks noGrp="1"/>
          </p:cNvSpPr>
          <p:nvPr>
            <p:ph type="body" sz="quarter" idx="10"/>
          </p:nvPr>
        </p:nvSpPr>
        <p:spPr>
          <a:xfrm>
            <a:off x="274639" y="1212849"/>
            <a:ext cx="5486399" cy="627864"/>
          </a:xfrm>
        </p:spPr>
        <p:txBody>
          <a:bodyPr/>
          <a:lstStyle/>
          <a:p>
            <a:r>
              <a:rPr lang="en-US"/>
              <a:t>Reliable Services</a:t>
            </a:r>
          </a:p>
        </p:txBody>
      </p:sp>
      <p:sp>
        <p:nvSpPr>
          <p:cNvPr id="3" name="Text Placeholder 2"/>
          <p:cNvSpPr>
            <a:spLocks noGrp="1"/>
          </p:cNvSpPr>
          <p:nvPr>
            <p:ph type="body" sz="quarter" idx="11"/>
          </p:nvPr>
        </p:nvSpPr>
        <p:spPr>
          <a:xfrm>
            <a:off x="6675439" y="1212849"/>
            <a:ext cx="5486399" cy="627864"/>
          </a:xfrm>
        </p:spPr>
        <p:txBody>
          <a:bodyPr/>
          <a:lstStyle/>
          <a:p>
            <a:r>
              <a:rPr lang="en-US"/>
              <a:t>Reliable Actors</a:t>
            </a:r>
          </a:p>
        </p:txBody>
      </p:sp>
      <p:sp>
        <p:nvSpPr>
          <p:cNvPr id="6" name="Text Placeholder 1"/>
          <p:cNvSpPr txBox="1">
            <a:spLocks/>
          </p:cNvSpPr>
          <p:nvPr/>
        </p:nvSpPr>
        <p:spPr>
          <a:xfrm>
            <a:off x="6673074" y="1840713"/>
            <a:ext cx="5336363" cy="226614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2400"/>
              <a:t>Independent unit of state and compute (large number in parallel)</a:t>
            </a:r>
          </a:p>
          <a:p>
            <a:pPr fontAlgn="ctr"/>
            <a:r>
              <a:rPr lang="en-US" sz="2400"/>
              <a:t>Prescriptive communication model based on </a:t>
            </a:r>
            <a:r>
              <a:rPr lang="en-US" sz="2400" err="1"/>
              <a:t>async</a:t>
            </a:r>
            <a:r>
              <a:rPr lang="en-US" sz="2400"/>
              <a:t> messaging</a:t>
            </a:r>
          </a:p>
          <a:p>
            <a:pPr fontAlgn="ctr"/>
            <a:r>
              <a:rPr lang="en-US" sz="2400"/>
              <a:t>Automatic state management and turn based concurrency </a:t>
            </a:r>
          </a:p>
          <a:p>
            <a:pPr marL="0" indent="0">
              <a:buNone/>
            </a:pPr>
            <a:endParaRPr lang="en-US" sz="2400"/>
          </a:p>
        </p:txBody>
      </p:sp>
      <p:sp>
        <p:nvSpPr>
          <p:cNvPr id="7" name="Text Placeholder 1"/>
          <p:cNvSpPr txBox="1">
            <a:spLocks/>
          </p:cNvSpPr>
          <p:nvPr/>
        </p:nvSpPr>
        <p:spPr>
          <a:xfrm>
            <a:off x="349656" y="1840713"/>
            <a:ext cx="5944781" cy="226614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2400"/>
              <a:t>Simple API for service lifecycle events</a:t>
            </a:r>
          </a:p>
          <a:p>
            <a:pPr fontAlgn="ctr"/>
            <a:r>
              <a:rPr lang="en-US" sz="2400"/>
              <a:t>Pluggable communication model</a:t>
            </a:r>
          </a:p>
          <a:p>
            <a:pPr fontAlgn="ctr"/>
            <a:r>
              <a:rPr lang="en-US" sz="2400"/>
              <a:t>Familiar data structures for reliably storing state: dictionary and queue</a:t>
            </a:r>
          </a:p>
          <a:p>
            <a:pPr marL="0" indent="0">
              <a:buNone/>
            </a:pPr>
            <a:endParaRPr lang="en-US" sz="2400"/>
          </a:p>
        </p:txBody>
      </p:sp>
    </p:spTree>
    <p:extLst>
      <p:ext uri="{BB962C8B-B14F-4D97-AF65-F5344CB8AC3E}">
        <p14:creationId xmlns:p14="http://schemas.microsoft.com/office/powerpoint/2010/main" val="29289617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58"/>
          <p:cNvSpPr>
            <a:spLocks noGrp="1"/>
          </p:cNvSpPr>
          <p:nvPr>
            <p:ph type="title"/>
          </p:nvPr>
        </p:nvSpPr>
        <p:spPr/>
        <p:txBody>
          <a:bodyPr/>
          <a:lstStyle/>
          <a:p>
            <a:r>
              <a:rPr lang="en-US" dirty="0"/>
              <a:t>Service partitioning</a:t>
            </a:r>
          </a:p>
        </p:txBody>
      </p:sp>
      <p:cxnSp>
        <p:nvCxnSpPr>
          <p:cNvPr id="52" name="Elbow Connector 51"/>
          <p:cNvCxnSpPr/>
          <p:nvPr/>
        </p:nvCxnSpPr>
        <p:spPr>
          <a:xfrm rot="10800000">
            <a:off x="4114852"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3" name="Elbow Connector 52"/>
          <p:cNvCxnSpPr/>
          <p:nvPr/>
        </p:nvCxnSpPr>
        <p:spPr>
          <a:xfrm rot="10800000">
            <a:off x="597554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4" name="Elbow Connector 53"/>
          <p:cNvCxnSpPr/>
          <p:nvPr/>
        </p:nvCxnSpPr>
        <p:spPr>
          <a:xfrm rot="10800000">
            <a:off x="783623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55" name="Rectangle 54"/>
          <p:cNvSpPr/>
          <p:nvPr/>
        </p:nvSpPr>
        <p:spPr>
          <a:xfrm>
            <a:off x="649240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Light"/>
              <a:ea typeface="+mn-ea"/>
              <a:cs typeface="+mn-cs"/>
            </a:endParaRPr>
          </a:p>
        </p:txBody>
      </p:sp>
      <p:sp>
        <p:nvSpPr>
          <p:cNvPr id="57" name="Rectangle 56"/>
          <p:cNvSpPr/>
          <p:nvPr/>
        </p:nvSpPr>
        <p:spPr>
          <a:xfrm>
            <a:off x="6706900" y="4553755"/>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P2</a:t>
            </a:r>
          </a:p>
        </p:txBody>
      </p:sp>
      <p:sp>
        <p:nvSpPr>
          <p:cNvPr id="59" name="Rectangle 58"/>
          <p:cNvSpPr/>
          <p:nvPr/>
        </p:nvSpPr>
        <p:spPr>
          <a:xfrm>
            <a:off x="6706900" y="5368309"/>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S</a:t>
            </a:r>
          </a:p>
        </p:txBody>
      </p:sp>
      <p:sp>
        <p:nvSpPr>
          <p:cNvPr id="60" name="Rectangle 59"/>
          <p:cNvSpPr/>
          <p:nvPr/>
        </p:nvSpPr>
        <p:spPr>
          <a:xfrm>
            <a:off x="6706900" y="577558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S</a:t>
            </a:r>
          </a:p>
        </p:txBody>
      </p:sp>
      <p:sp>
        <p:nvSpPr>
          <p:cNvPr id="61" name="Rectangle 60"/>
          <p:cNvSpPr/>
          <p:nvPr/>
        </p:nvSpPr>
        <p:spPr>
          <a:xfrm>
            <a:off x="6698942" y="6182861"/>
            <a:ext cx="874469" cy="338804"/>
          </a:xfrm>
          <a:prstGeom prst="rect">
            <a:avLst/>
          </a:prstGeom>
          <a:gradFill rotWithShape="1">
            <a:gsLst>
              <a:gs pos="0">
                <a:srgbClr val="8064A2">
                  <a:shade val="63000"/>
                </a:srgbClr>
              </a:gs>
              <a:gs pos="30000">
                <a:srgbClr val="8064A2">
                  <a:shade val="90000"/>
                  <a:satMod val="110000"/>
                </a:srgbClr>
              </a:gs>
              <a:gs pos="45000">
                <a:srgbClr val="8064A2">
                  <a:shade val="100000"/>
                  <a:satMod val="118000"/>
                </a:srgbClr>
              </a:gs>
              <a:gs pos="55000">
                <a:srgbClr val="8064A2">
                  <a:shade val="100000"/>
                  <a:satMod val="118000"/>
                </a:srgbClr>
              </a:gs>
              <a:gs pos="73000">
                <a:srgbClr val="8064A2">
                  <a:shade val="90000"/>
                  <a:satMod val="110000"/>
                </a:srgbClr>
              </a:gs>
              <a:gs pos="100000">
                <a:srgbClr val="8064A2">
                  <a:shade val="63000"/>
                </a:srgbClr>
              </a:gs>
            </a:gsLst>
            <a:lin ang="950000" scaled="1"/>
          </a:gradFill>
          <a:ln w="9525" cap="flat" cmpd="sng" algn="ctr">
            <a:solidFill>
              <a:srgbClr val="8064A2"/>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8064A2">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P</a:t>
            </a:r>
          </a:p>
        </p:txBody>
      </p:sp>
      <p:cxnSp>
        <p:nvCxnSpPr>
          <p:cNvPr id="62" name="Elbow Connector 61"/>
          <p:cNvCxnSpPr/>
          <p:nvPr/>
        </p:nvCxnSpPr>
        <p:spPr>
          <a:xfrm rot="10800000">
            <a:off x="9696927" y="4709786"/>
            <a:ext cx="413485"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63" name="Rectangle 62"/>
          <p:cNvSpPr/>
          <p:nvPr/>
        </p:nvSpPr>
        <p:spPr>
          <a:xfrm>
            <a:off x="835309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Light"/>
              <a:ea typeface="+mn-ea"/>
              <a:cs typeface="+mn-cs"/>
            </a:endParaRPr>
          </a:p>
        </p:txBody>
      </p:sp>
      <p:sp>
        <p:nvSpPr>
          <p:cNvPr id="67" name="Rectangle 66"/>
          <p:cNvSpPr/>
          <p:nvPr/>
        </p:nvSpPr>
        <p:spPr>
          <a:xfrm>
            <a:off x="8598863" y="536667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S</a:t>
            </a:r>
          </a:p>
        </p:txBody>
      </p:sp>
      <p:sp>
        <p:nvSpPr>
          <p:cNvPr id="68" name="Rectangle 67"/>
          <p:cNvSpPr/>
          <p:nvPr/>
        </p:nvSpPr>
        <p:spPr>
          <a:xfrm>
            <a:off x="8598863" y="5773136"/>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Text" lastClr="000000"/>
                </a:solidFill>
                <a:effectLst/>
                <a:uLnTx/>
                <a:uFillTx/>
                <a:latin typeface="Segoe UI Light"/>
                <a:ea typeface="+mn-ea"/>
                <a:cs typeface="+mn-cs"/>
              </a:rPr>
              <a:t>P4</a:t>
            </a:r>
          </a:p>
        </p:txBody>
      </p:sp>
      <p:sp>
        <p:nvSpPr>
          <p:cNvPr id="69" name="Rectangle 68"/>
          <p:cNvSpPr/>
          <p:nvPr/>
        </p:nvSpPr>
        <p:spPr>
          <a:xfrm>
            <a:off x="8598863" y="6179596"/>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S</a:t>
            </a:r>
          </a:p>
        </p:txBody>
      </p:sp>
      <p:sp>
        <p:nvSpPr>
          <p:cNvPr id="70" name="Rectangle 69"/>
          <p:cNvSpPr/>
          <p:nvPr/>
        </p:nvSpPr>
        <p:spPr>
          <a:xfrm>
            <a:off x="463171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Light"/>
              <a:ea typeface="+mn-ea"/>
              <a:cs typeface="+mn-cs"/>
            </a:endParaRPr>
          </a:p>
        </p:txBody>
      </p:sp>
      <p:sp>
        <p:nvSpPr>
          <p:cNvPr id="72" name="Rectangle 71"/>
          <p:cNvSpPr/>
          <p:nvPr/>
        </p:nvSpPr>
        <p:spPr>
          <a:xfrm>
            <a:off x="4873543" y="455375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P1</a:t>
            </a:r>
          </a:p>
        </p:txBody>
      </p:sp>
      <p:sp>
        <p:nvSpPr>
          <p:cNvPr id="74" name="Rectangle 73"/>
          <p:cNvSpPr/>
          <p:nvPr/>
        </p:nvSpPr>
        <p:spPr>
          <a:xfrm>
            <a:off x="4873543" y="5327817"/>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Text" lastClr="000000"/>
                </a:solidFill>
                <a:effectLst/>
                <a:uLnTx/>
                <a:uFillTx/>
                <a:latin typeface="Segoe UI Light"/>
                <a:ea typeface="+mn-ea"/>
                <a:cs typeface="+mn-cs"/>
              </a:rPr>
              <a:t>S</a:t>
            </a:r>
          </a:p>
        </p:txBody>
      </p:sp>
      <p:sp>
        <p:nvSpPr>
          <p:cNvPr id="76" name="Rectangle 75"/>
          <p:cNvSpPr/>
          <p:nvPr/>
        </p:nvSpPr>
        <p:spPr>
          <a:xfrm>
            <a:off x="4873543" y="6101879"/>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S</a:t>
            </a:r>
          </a:p>
        </p:txBody>
      </p:sp>
      <p:sp>
        <p:nvSpPr>
          <p:cNvPr id="77" name="Rectangle 76"/>
          <p:cNvSpPr/>
          <p:nvPr/>
        </p:nvSpPr>
        <p:spPr>
          <a:xfrm>
            <a:off x="1011041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Light"/>
              <a:ea typeface="+mn-ea"/>
              <a:cs typeface="+mn-cs"/>
            </a:endParaRPr>
          </a:p>
        </p:txBody>
      </p:sp>
      <p:sp>
        <p:nvSpPr>
          <p:cNvPr id="79" name="Rectangle 78"/>
          <p:cNvSpPr/>
          <p:nvPr/>
        </p:nvSpPr>
        <p:spPr>
          <a:xfrm>
            <a:off x="10330189" y="455375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P3</a:t>
            </a:r>
          </a:p>
        </p:txBody>
      </p:sp>
      <p:sp>
        <p:nvSpPr>
          <p:cNvPr id="80" name="Rectangle 79"/>
          <p:cNvSpPr/>
          <p:nvPr/>
        </p:nvSpPr>
        <p:spPr>
          <a:xfrm>
            <a:off x="10330189" y="4944292"/>
            <a:ext cx="858559" cy="379265"/>
          </a:xfrm>
          <a:prstGeom prst="rect">
            <a:avLst/>
          </a:prstGeom>
          <a:solidFill>
            <a:srgbClr val="4F81BD">
              <a:lumMod val="40000"/>
              <a:lumOff val="60000"/>
            </a:srgbClr>
          </a:solidFill>
          <a:ln w="9525" cap="flat" cmpd="sng" algn="ctr">
            <a:solidFill>
              <a:sysClr val="windowText" lastClr="000000"/>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Text" lastClr="000000"/>
                </a:solidFill>
                <a:effectLst/>
                <a:uLnTx/>
                <a:uFillTx/>
                <a:latin typeface="Segoe UI Light"/>
                <a:ea typeface="+mn-ea"/>
                <a:cs typeface="+mn-cs"/>
              </a:rPr>
              <a:t>S</a:t>
            </a:r>
          </a:p>
        </p:txBody>
      </p:sp>
      <p:sp>
        <p:nvSpPr>
          <p:cNvPr id="83" name="Rectangle 82"/>
          <p:cNvSpPr/>
          <p:nvPr/>
        </p:nvSpPr>
        <p:spPr>
          <a:xfrm>
            <a:off x="10330189" y="6115902"/>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S</a:t>
            </a:r>
          </a:p>
        </p:txBody>
      </p:sp>
      <p:sp>
        <p:nvSpPr>
          <p:cNvPr id="84" name="Rectangle 83"/>
          <p:cNvSpPr/>
          <p:nvPr/>
        </p:nvSpPr>
        <p:spPr>
          <a:xfrm>
            <a:off x="2771021"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Segoe UI Light"/>
              <a:ea typeface="+mn-ea"/>
              <a:cs typeface="+mn-cs"/>
            </a:endParaRPr>
          </a:p>
        </p:txBody>
      </p:sp>
      <p:sp>
        <p:nvSpPr>
          <p:cNvPr id="87" name="Rectangle 86"/>
          <p:cNvSpPr/>
          <p:nvPr/>
        </p:nvSpPr>
        <p:spPr>
          <a:xfrm>
            <a:off x="3000710" y="4947460"/>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S</a:t>
            </a:r>
          </a:p>
        </p:txBody>
      </p:sp>
      <p:sp>
        <p:nvSpPr>
          <p:cNvPr id="90" name="Rectangle 89"/>
          <p:cNvSpPr/>
          <p:nvPr/>
        </p:nvSpPr>
        <p:spPr>
          <a:xfrm>
            <a:off x="3000710" y="6128568"/>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Text" lastClr="000000"/>
                </a:solidFill>
                <a:effectLst/>
                <a:uLnTx/>
                <a:uFillTx/>
                <a:latin typeface="Segoe UI Light"/>
                <a:ea typeface="+mn-ea"/>
                <a:cs typeface="+mn-cs"/>
              </a:rPr>
              <a:t>S</a:t>
            </a:r>
          </a:p>
        </p:txBody>
      </p:sp>
      <p:cxnSp>
        <p:nvCxnSpPr>
          <p:cNvPr id="91" name="Straight Arrow Connector 90"/>
          <p:cNvCxnSpPr/>
          <p:nvPr/>
        </p:nvCxnSpPr>
        <p:spPr>
          <a:xfrm rot="10800000" flipV="1">
            <a:off x="3853552" y="4764079"/>
            <a:ext cx="1002131" cy="379265"/>
          </a:xfrm>
          <a:prstGeom prst="straightConnector1">
            <a:avLst/>
          </a:prstGeom>
          <a:noFill/>
          <a:ln w="19050" cap="flat" cmpd="sng" algn="ctr">
            <a:solidFill>
              <a:srgbClr val="00B050"/>
            </a:solidFill>
            <a:prstDash val="solid"/>
            <a:tailEnd type="arrow"/>
          </a:ln>
          <a:effectLst/>
        </p:spPr>
      </p:cxnSp>
      <p:cxnSp>
        <p:nvCxnSpPr>
          <p:cNvPr id="92" name="Straight Arrow Connector 91"/>
          <p:cNvCxnSpPr/>
          <p:nvPr/>
        </p:nvCxnSpPr>
        <p:spPr>
          <a:xfrm>
            <a:off x="5714241" y="4764078"/>
            <a:ext cx="1002131" cy="1137795"/>
          </a:xfrm>
          <a:prstGeom prst="straightConnector1">
            <a:avLst/>
          </a:prstGeom>
          <a:noFill/>
          <a:ln w="19050" cap="flat" cmpd="sng" algn="ctr">
            <a:solidFill>
              <a:srgbClr val="00B050"/>
            </a:solidFill>
            <a:prstDash val="solid"/>
            <a:tailEnd type="arrow"/>
          </a:ln>
          <a:effectLst/>
        </p:spPr>
      </p:cxnSp>
      <p:cxnSp>
        <p:nvCxnSpPr>
          <p:cNvPr id="93" name="Straight Arrow Connector 92"/>
          <p:cNvCxnSpPr/>
          <p:nvPr/>
        </p:nvCxnSpPr>
        <p:spPr>
          <a:xfrm rot="10800000" flipV="1">
            <a:off x="7574932" y="4764078"/>
            <a:ext cx="2759451" cy="758530"/>
          </a:xfrm>
          <a:prstGeom prst="straightConnector1">
            <a:avLst/>
          </a:prstGeom>
          <a:noFill/>
          <a:ln w="19050" cap="flat" cmpd="sng" algn="ctr">
            <a:solidFill>
              <a:srgbClr val="00B050"/>
            </a:solidFill>
            <a:prstDash val="solid"/>
            <a:tailEnd type="arrow"/>
          </a:ln>
          <a:effectLst/>
        </p:spPr>
      </p:cxnSp>
      <p:cxnSp>
        <p:nvCxnSpPr>
          <p:cNvPr id="94" name="Straight Arrow Connector 93"/>
          <p:cNvCxnSpPr>
            <a:endCxn id="67" idx="3"/>
          </p:cNvCxnSpPr>
          <p:nvPr/>
        </p:nvCxnSpPr>
        <p:spPr>
          <a:xfrm flipH="1">
            <a:off x="9457421" y="4743387"/>
            <a:ext cx="876965" cy="812921"/>
          </a:xfrm>
          <a:prstGeom prst="straightConnector1">
            <a:avLst/>
          </a:prstGeom>
          <a:noFill/>
          <a:ln w="19050" cap="flat" cmpd="sng" algn="ctr">
            <a:solidFill>
              <a:srgbClr val="00B050"/>
            </a:solidFill>
            <a:prstDash val="solid"/>
            <a:tailEnd type="arrow"/>
          </a:ln>
          <a:effectLst/>
        </p:spPr>
      </p:cxnSp>
      <p:cxnSp>
        <p:nvCxnSpPr>
          <p:cNvPr id="95" name="Straight Arrow Connector 94"/>
          <p:cNvCxnSpPr/>
          <p:nvPr/>
        </p:nvCxnSpPr>
        <p:spPr>
          <a:xfrm>
            <a:off x="11192940" y="4764079"/>
            <a:ext cx="468045" cy="189632"/>
          </a:xfrm>
          <a:prstGeom prst="straightConnector1">
            <a:avLst/>
          </a:prstGeom>
          <a:noFill/>
          <a:ln w="19050" cap="flat" cmpd="sng" algn="ctr">
            <a:solidFill>
              <a:srgbClr val="00B050"/>
            </a:solidFill>
            <a:prstDash val="solid"/>
            <a:tailEnd type="arrow"/>
          </a:ln>
          <a:effectLst/>
        </p:spPr>
      </p:cxnSp>
      <p:cxnSp>
        <p:nvCxnSpPr>
          <p:cNvPr id="96" name="Straight Arrow Connector 95"/>
          <p:cNvCxnSpPr>
            <a:stCxn id="57" idx="1"/>
            <a:endCxn id="76" idx="3"/>
          </p:cNvCxnSpPr>
          <p:nvPr/>
        </p:nvCxnSpPr>
        <p:spPr>
          <a:xfrm flipH="1">
            <a:off x="5732100" y="4743388"/>
            <a:ext cx="974798" cy="1548124"/>
          </a:xfrm>
          <a:prstGeom prst="straightConnector1">
            <a:avLst/>
          </a:prstGeom>
          <a:noFill/>
          <a:ln w="19050" cap="flat" cmpd="sng" algn="ctr">
            <a:solidFill>
              <a:srgbClr val="00B050"/>
            </a:solidFill>
            <a:prstDash val="solid"/>
            <a:tailEnd type="arrow"/>
          </a:ln>
          <a:effectLst/>
        </p:spPr>
      </p:cxnSp>
      <p:cxnSp>
        <p:nvCxnSpPr>
          <p:cNvPr id="97" name="Straight Arrow Connector 96"/>
          <p:cNvCxnSpPr>
            <a:endCxn id="69" idx="1"/>
          </p:cNvCxnSpPr>
          <p:nvPr/>
        </p:nvCxnSpPr>
        <p:spPr>
          <a:xfrm>
            <a:off x="7539765" y="4679868"/>
            <a:ext cx="1059096" cy="1689361"/>
          </a:xfrm>
          <a:prstGeom prst="straightConnector1">
            <a:avLst/>
          </a:prstGeom>
          <a:noFill/>
          <a:ln w="19050" cap="flat" cmpd="sng" algn="ctr">
            <a:solidFill>
              <a:srgbClr val="00B050"/>
            </a:solidFill>
            <a:prstDash val="solid"/>
            <a:tailEnd type="arrow"/>
          </a:ln>
          <a:effectLst/>
        </p:spPr>
      </p:cxnSp>
      <p:cxnSp>
        <p:nvCxnSpPr>
          <p:cNvPr id="98" name="Straight Arrow Connector 97"/>
          <p:cNvCxnSpPr>
            <a:endCxn id="83" idx="1"/>
          </p:cNvCxnSpPr>
          <p:nvPr/>
        </p:nvCxnSpPr>
        <p:spPr>
          <a:xfrm>
            <a:off x="7577663" y="4761010"/>
            <a:ext cx="2752523" cy="1544523"/>
          </a:xfrm>
          <a:prstGeom prst="straightConnector1">
            <a:avLst/>
          </a:prstGeom>
          <a:noFill/>
          <a:ln w="19050" cap="flat" cmpd="sng" algn="ctr">
            <a:solidFill>
              <a:srgbClr val="00B050"/>
            </a:solidFill>
            <a:prstDash val="solid"/>
            <a:tailEnd type="arrow"/>
          </a:ln>
          <a:effectLst/>
        </p:spPr>
      </p:cxnSp>
      <p:sp>
        <p:nvSpPr>
          <p:cNvPr id="105" name="Rectangle 104"/>
          <p:cNvSpPr/>
          <p:nvPr/>
        </p:nvSpPr>
        <p:spPr>
          <a:xfrm>
            <a:off x="884237" y="3802062"/>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a:ea typeface="+mn-ea"/>
                <a:cs typeface="+mn-cs"/>
              </a:rPr>
              <a:t>Node 100</a:t>
            </a: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Segoe UI Light"/>
              <a:ea typeface="+mn-ea"/>
              <a:cs typeface="+mn-cs"/>
            </a:endParaRPr>
          </a:p>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Segoe UI Light"/>
              <a:ea typeface="+mn-ea"/>
              <a:cs typeface="+mn-cs"/>
            </a:endParaRPr>
          </a:p>
        </p:txBody>
      </p:sp>
      <p:cxnSp>
        <p:nvCxnSpPr>
          <p:cNvPr id="112" name="Straight Arrow Connector 111"/>
          <p:cNvCxnSpPr/>
          <p:nvPr/>
        </p:nvCxnSpPr>
        <p:spPr>
          <a:xfrm flipH="1">
            <a:off x="1980749" y="4764083"/>
            <a:ext cx="2874934" cy="1644905"/>
          </a:xfrm>
          <a:prstGeom prst="straightConnector1">
            <a:avLst/>
          </a:prstGeom>
          <a:ln w="19050">
            <a:solidFill>
              <a:srgbClr val="00B050"/>
            </a:solidFill>
            <a:tailEnd type="arrow"/>
          </a:ln>
        </p:spPr>
        <p:style>
          <a:lnRef idx="1">
            <a:schemeClr val="accent4"/>
          </a:lnRef>
          <a:fillRef idx="2">
            <a:schemeClr val="accent4"/>
          </a:fillRef>
          <a:effectRef idx="1">
            <a:schemeClr val="accent4"/>
          </a:effectRef>
          <a:fontRef idx="minor">
            <a:schemeClr val="dk1"/>
          </a:fontRef>
        </p:style>
      </p:cxnSp>
      <p:sp>
        <p:nvSpPr>
          <p:cNvPr id="123" name="Rectangle 122"/>
          <p:cNvSpPr/>
          <p:nvPr/>
        </p:nvSpPr>
        <p:spPr>
          <a:xfrm>
            <a:off x="1126324" y="6171875"/>
            <a:ext cx="859661" cy="389216"/>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ysClr val="window" lastClr="FFFFFF"/>
                </a:solidFill>
                <a:effectLst/>
                <a:uLnTx/>
                <a:uFillTx/>
                <a:latin typeface="Segoe UI Light"/>
                <a:ea typeface="+mn-ea"/>
                <a:cs typeface="+mn-cs"/>
              </a:rPr>
              <a:t>S</a:t>
            </a:r>
          </a:p>
        </p:txBody>
      </p:sp>
      <p:cxnSp>
        <p:nvCxnSpPr>
          <p:cNvPr id="125" name="Elbow Connector 124"/>
          <p:cNvCxnSpPr/>
          <p:nvPr/>
        </p:nvCxnSpPr>
        <p:spPr>
          <a:xfrm rot="10800000">
            <a:off x="2262190" y="465359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145" name="Straight Arrow Connector 144"/>
          <p:cNvCxnSpPr>
            <a:stCxn id="68" idx="1"/>
            <a:endCxn id="74" idx="3"/>
          </p:cNvCxnSpPr>
          <p:nvPr/>
        </p:nvCxnSpPr>
        <p:spPr>
          <a:xfrm flipH="1" flipV="1">
            <a:off x="5732100" y="5517448"/>
            <a:ext cx="2866761" cy="445319"/>
          </a:xfrm>
          <a:prstGeom prst="straightConnector1">
            <a:avLst/>
          </a:prstGeom>
          <a:noFill/>
          <a:ln w="19050" cap="flat" cmpd="sng" algn="ctr">
            <a:solidFill>
              <a:srgbClr val="00B050"/>
            </a:solidFill>
            <a:prstDash val="solid"/>
            <a:tailEnd type="arrow"/>
          </a:ln>
          <a:effectLst/>
        </p:spPr>
      </p:cxnSp>
      <p:cxnSp>
        <p:nvCxnSpPr>
          <p:cNvPr id="148" name="Straight Arrow Connector 147"/>
          <p:cNvCxnSpPr>
            <a:stCxn id="68" idx="1"/>
            <a:endCxn id="90" idx="3"/>
          </p:cNvCxnSpPr>
          <p:nvPr/>
        </p:nvCxnSpPr>
        <p:spPr>
          <a:xfrm flipH="1">
            <a:off x="3859267" y="5962769"/>
            <a:ext cx="4739594" cy="355432"/>
          </a:xfrm>
          <a:prstGeom prst="straightConnector1">
            <a:avLst/>
          </a:prstGeom>
          <a:noFill/>
          <a:ln w="19050" cap="flat" cmpd="sng" algn="ctr">
            <a:solidFill>
              <a:srgbClr val="00B050"/>
            </a:solidFill>
            <a:prstDash val="solid"/>
            <a:tailEnd type="arrow"/>
          </a:ln>
          <a:effectLst/>
        </p:spPr>
      </p:cxnSp>
      <p:cxnSp>
        <p:nvCxnSpPr>
          <p:cNvPr id="151" name="Straight Arrow Connector 150"/>
          <p:cNvCxnSpPr>
            <a:stCxn id="68" idx="3"/>
            <a:endCxn id="80" idx="1"/>
          </p:cNvCxnSpPr>
          <p:nvPr/>
        </p:nvCxnSpPr>
        <p:spPr>
          <a:xfrm flipV="1">
            <a:off x="9457420" y="5133924"/>
            <a:ext cx="872766" cy="828843"/>
          </a:xfrm>
          <a:prstGeom prst="straightConnector1">
            <a:avLst/>
          </a:prstGeom>
          <a:noFill/>
          <a:ln w="19050" cap="flat" cmpd="sng" algn="ctr">
            <a:solidFill>
              <a:srgbClr val="00B050"/>
            </a:solidFill>
            <a:prstDash val="solid"/>
            <a:tailEnd type="arrow"/>
          </a:ln>
          <a:effectLst/>
        </p:spPr>
      </p:cxnSp>
      <p:sp>
        <p:nvSpPr>
          <p:cNvPr id="6" name="Rectangle 5"/>
          <p:cNvSpPr/>
          <p:nvPr/>
        </p:nvSpPr>
        <p:spPr>
          <a:xfrm>
            <a:off x="2895227" y="3834470"/>
            <a:ext cx="1069524" cy="369332"/>
          </a:xfrm>
          <a:prstGeom prst="rect">
            <a:avLst/>
          </a:prstGeom>
        </p:spPr>
        <p:txBody>
          <a:bodyPr wrap="none">
            <a:spAutoFit/>
          </a:bodyP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a:ea typeface="+mn-ea"/>
                <a:cs typeface="+mn-cs"/>
              </a:rPr>
              <a:t>Node 101</a:t>
            </a:r>
          </a:p>
        </p:txBody>
      </p:sp>
      <p:sp>
        <p:nvSpPr>
          <p:cNvPr id="7" name="Rectangle 6"/>
          <p:cNvSpPr/>
          <p:nvPr/>
        </p:nvSpPr>
        <p:spPr>
          <a:xfrm>
            <a:off x="4738405" y="3846441"/>
            <a:ext cx="1128835" cy="369332"/>
          </a:xfrm>
          <a:prstGeom prst="rect">
            <a:avLst/>
          </a:prstGeom>
        </p:spPr>
        <p:txBody>
          <a:bodyPr wrap="none">
            <a:spAutoFit/>
          </a:bodyP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a:ea typeface="+mn-ea"/>
                <a:cs typeface="+mn-cs"/>
              </a:rPr>
              <a:t>Node 102</a:t>
            </a:r>
          </a:p>
        </p:txBody>
      </p:sp>
      <p:sp>
        <p:nvSpPr>
          <p:cNvPr id="8" name="Rectangle 7"/>
          <p:cNvSpPr/>
          <p:nvPr/>
        </p:nvSpPr>
        <p:spPr>
          <a:xfrm>
            <a:off x="6571759" y="3859182"/>
            <a:ext cx="1128835" cy="369332"/>
          </a:xfrm>
          <a:prstGeom prst="rect">
            <a:avLst/>
          </a:prstGeom>
        </p:spPr>
        <p:txBody>
          <a:bodyPr wrap="none">
            <a:spAutoFit/>
          </a:bodyP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a:ea typeface="+mn-ea"/>
                <a:cs typeface="+mn-cs"/>
              </a:rPr>
              <a:t>Node 103</a:t>
            </a:r>
          </a:p>
        </p:txBody>
      </p:sp>
      <p:sp>
        <p:nvSpPr>
          <p:cNvPr id="9" name="Rectangle 8"/>
          <p:cNvSpPr/>
          <p:nvPr/>
        </p:nvSpPr>
        <p:spPr>
          <a:xfrm>
            <a:off x="8460591" y="3871840"/>
            <a:ext cx="1128835" cy="369332"/>
          </a:xfrm>
          <a:prstGeom prst="rect">
            <a:avLst/>
          </a:prstGeom>
        </p:spPr>
        <p:txBody>
          <a:bodyPr wrap="none">
            <a:spAutoFit/>
          </a:bodyP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a:ea typeface="+mn-ea"/>
                <a:cs typeface="+mn-cs"/>
              </a:rPr>
              <a:t>Node 104</a:t>
            </a:r>
          </a:p>
        </p:txBody>
      </p:sp>
      <p:sp>
        <p:nvSpPr>
          <p:cNvPr id="10" name="Rectangle 9"/>
          <p:cNvSpPr/>
          <p:nvPr/>
        </p:nvSpPr>
        <p:spPr>
          <a:xfrm>
            <a:off x="10213784" y="3871840"/>
            <a:ext cx="1128835" cy="369332"/>
          </a:xfrm>
          <a:prstGeom prst="rect">
            <a:avLst/>
          </a:prstGeom>
        </p:spPr>
        <p:txBody>
          <a:bodyPr wrap="none">
            <a:spAutoFit/>
          </a:bodyPr>
          <a:lstStyle/>
          <a:p>
            <a:pPr marL="0" marR="0" lvl="0" indent="0" algn="ctr" defTabSz="1243493"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a:ea typeface="+mn-ea"/>
                <a:cs typeface="+mn-cs"/>
              </a:rPr>
              <a:t>Node 105</a:t>
            </a:r>
          </a:p>
        </p:txBody>
      </p:sp>
      <p:sp>
        <p:nvSpPr>
          <p:cNvPr id="71" name="Text Placeholder 1"/>
          <p:cNvSpPr txBox="1">
            <a:spLocks/>
          </p:cNvSpPr>
          <p:nvPr/>
        </p:nvSpPr>
        <p:spPr>
          <a:xfrm>
            <a:off x="198438" y="1269349"/>
            <a:ext cx="12238037" cy="2761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Segoe UI Light"/>
                <a:ea typeface="+mn-ea"/>
                <a:cs typeface="+mn-cs"/>
              </a:rPr>
              <a:t>Services can be partitioned for scale-out</a:t>
            </a:r>
          </a:p>
          <a:p>
            <a:pPr marL="342900" marR="0" lvl="0" indent="-342900" algn="l" defTabSz="932742"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Segoe UI Light"/>
                <a:ea typeface="+mn-ea"/>
                <a:cs typeface="+mn-cs"/>
              </a:rPr>
              <a:t>You can choose your own partitioning scheme</a:t>
            </a:r>
          </a:p>
          <a:p>
            <a:pPr marL="342900" marR="0" lvl="0" indent="-342900" algn="l" defTabSz="932742" rtl="0" eaLnBrk="1" fontAlgn="ctr" latinLnBrk="0" hangingPunct="1">
              <a:lnSpc>
                <a:spcPct val="90000"/>
              </a:lnSpc>
              <a:spcBef>
                <a:spcPct val="20000"/>
              </a:spcBef>
              <a:spcAft>
                <a:spcPts val="0"/>
              </a:spcAft>
              <a:buClrTx/>
              <a:buSzPct val="90000"/>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Segoe UI Light"/>
                <a:ea typeface="+mn-ea"/>
                <a:cs typeface="+mn-cs"/>
              </a:rPr>
              <a:t>Service partitions are </a:t>
            </a:r>
            <a:r>
              <a:rPr kumimoji="0" lang="en-US" sz="3200" b="0" i="0" u="none" strike="noStrike" kern="1200" cap="none" spc="0" normalizeH="0" baseline="0" noProof="0" dirty="0" smtClean="0">
                <a:ln>
                  <a:noFill/>
                </a:ln>
                <a:solidFill>
                  <a:schemeClr val="tx1"/>
                </a:solidFill>
                <a:effectLst/>
                <a:uLnTx/>
                <a:uFillTx/>
                <a:latin typeface="Segoe UI Light"/>
                <a:ea typeface="+mn-ea"/>
                <a:cs typeface="+mn-cs"/>
              </a:rPr>
              <a:t>striped </a:t>
            </a:r>
            <a:r>
              <a:rPr kumimoji="0" lang="en-US" sz="3200" b="0" i="0" u="none" strike="noStrike" kern="1200" cap="none" spc="0" normalizeH="0" baseline="0" noProof="0" dirty="0">
                <a:ln>
                  <a:noFill/>
                </a:ln>
                <a:solidFill>
                  <a:schemeClr val="tx1"/>
                </a:solidFill>
                <a:effectLst/>
                <a:uLnTx/>
                <a:uFillTx/>
                <a:latin typeface="Segoe UI Light"/>
                <a:ea typeface="+mn-ea"/>
                <a:cs typeface="+mn-cs"/>
              </a:rPr>
              <a:t>across </a:t>
            </a:r>
            <a:r>
              <a:rPr kumimoji="0" lang="en-US" sz="3200" b="0" i="0" u="none" strike="noStrike" kern="1200" cap="none" spc="0" normalizeH="0" baseline="0" noProof="0" dirty="0" smtClean="0">
                <a:ln>
                  <a:noFill/>
                </a:ln>
                <a:solidFill>
                  <a:schemeClr val="tx1"/>
                </a:solidFill>
                <a:effectLst/>
                <a:uLnTx/>
                <a:uFillTx/>
                <a:latin typeface="Segoe UI Light"/>
                <a:ea typeface="+mn-ea"/>
                <a:cs typeface="+mn-cs"/>
              </a:rPr>
              <a:t>machines </a:t>
            </a:r>
            <a:r>
              <a:rPr kumimoji="0" lang="en-US" sz="3200" b="0" i="0" u="none" strike="noStrike" kern="1200" cap="none" spc="0" normalizeH="0" baseline="0" noProof="0" dirty="0">
                <a:ln>
                  <a:noFill/>
                </a:ln>
                <a:solidFill>
                  <a:schemeClr val="tx1"/>
                </a:solidFill>
                <a:effectLst/>
                <a:uLnTx/>
                <a:uFillTx/>
                <a:latin typeface="Segoe UI Light"/>
                <a:ea typeface="+mn-ea"/>
                <a:cs typeface="+mn-cs"/>
              </a:rPr>
              <a:t>in the cluster</a:t>
            </a:r>
          </a:p>
          <a:p>
            <a:pPr marL="0" marR="0" lvl="0" indent="0" algn="l" defTabSz="932742" rtl="0" eaLnBrk="1" fontAlgn="ctr"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a:p>
            <a:pPr marL="0" marR="0" lvl="0" indent="0" algn="l" defTabSz="932742" rtl="0" eaLnBrk="1" fontAlgn="ctr"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1583385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1" grpId="0" animBg="1"/>
      <p:bldP spid="67" grpId="0" animBg="1"/>
      <p:bldP spid="68" grpId="0" animBg="1"/>
      <p:bldP spid="69" grpId="0" animBg="1"/>
      <p:bldP spid="72" grpId="0" animBg="1"/>
      <p:bldP spid="74" grpId="0" animBg="1"/>
      <p:bldP spid="76" grpId="0" animBg="1"/>
      <p:bldP spid="79" grpId="0" animBg="1"/>
      <p:bldP spid="80" grpId="0" animBg="1"/>
      <p:bldP spid="83" grpId="0" animBg="1"/>
      <p:bldP spid="87" grpId="0" animBg="1"/>
      <p:bldP spid="90" grpId="0" animBg="1"/>
      <p:bldP spid="1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23768"/>
          </a:xfrm>
        </p:spPr>
        <p:txBody>
          <a:bodyPr/>
          <a:lstStyle/>
          <a:p>
            <a:r>
              <a:rPr lang="en-US" sz="3200" dirty="0"/>
              <a:t>Upgrades proceed one upgrade domain at a time</a:t>
            </a:r>
          </a:p>
          <a:p>
            <a:r>
              <a:rPr lang="en-US" sz="3200" dirty="0"/>
              <a:t>App-reported health dictates whether to proceed</a:t>
            </a:r>
          </a:p>
          <a:p>
            <a:r>
              <a:rPr lang="en-US" sz="3200" dirty="0"/>
              <a:t>Failure behavior is configurable</a:t>
            </a:r>
          </a:p>
          <a:p>
            <a:pPr lvl="1"/>
            <a:r>
              <a:rPr lang="en-US" dirty="0"/>
              <a:t>Automatic rollback</a:t>
            </a:r>
          </a:p>
          <a:p>
            <a:pPr lvl="1"/>
            <a:r>
              <a:rPr lang="en-US" dirty="0"/>
              <a:t>Pause for investigation</a:t>
            </a:r>
          </a:p>
        </p:txBody>
      </p:sp>
      <p:sp>
        <p:nvSpPr>
          <p:cNvPr id="3" name="Title 2"/>
          <p:cNvSpPr>
            <a:spLocks noGrp="1"/>
          </p:cNvSpPr>
          <p:nvPr>
            <p:ph type="title"/>
          </p:nvPr>
        </p:nvSpPr>
        <p:spPr>
          <a:xfrm>
            <a:off x="366141" y="295274"/>
            <a:ext cx="11798062" cy="917575"/>
          </a:xfrm>
        </p:spPr>
        <p:txBody>
          <a:bodyPr/>
          <a:lstStyle/>
          <a:p>
            <a:r>
              <a:rPr lang="en-US" dirty="0"/>
              <a:t>Application upgrades</a:t>
            </a:r>
          </a:p>
        </p:txBody>
      </p:sp>
    </p:spTree>
    <p:extLst>
      <p:ext uri="{BB962C8B-B14F-4D97-AF65-F5344CB8AC3E}">
        <p14:creationId xmlns:p14="http://schemas.microsoft.com/office/powerpoint/2010/main" val="167475775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745278" y="1735672"/>
            <a:ext cx="9012818" cy="4068211"/>
            <a:chOff x="304800" y="1308377"/>
            <a:chExt cx="8229600" cy="5397223"/>
          </a:xfrm>
        </p:grpSpPr>
        <p:sp>
          <p:nvSpPr>
            <p:cNvPr id="63" name="Rounded Rectangle 62"/>
            <p:cNvSpPr/>
            <p:nvPr/>
          </p:nvSpPr>
          <p:spPr>
            <a:xfrm>
              <a:off x="609600" y="18748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505050"/>
                  </a:solidFill>
                  <a:effectLst/>
                  <a:uLnTx/>
                  <a:uFillTx/>
                  <a:latin typeface="Segoe UI"/>
                  <a:ea typeface="+mn-ea"/>
                  <a:cs typeface="+mn-cs"/>
                </a:rPr>
                <a:t>VM_0</a:t>
              </a: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505050"/>
                  </a:solidFill>
                  <a:effectLst/>
                  <a:uLnTx/>
                  <a:uFillTx/>
                  <a:latin typeface="Segoe UI"/>
                  <a:ea typeface="+mn-ea"/>
                  <a:cs typeface="+mn-cs"/>
                </a:rPr>
                <a:t>VM_5</a:t>
              </a: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505050"/>
                  </a:solidFill>
                  <a:effectLst/>
                  <a:uLnTx/>
                  <a:uFillTx/>
                  <a:latin typeface="Segoe UI"/>
                  <a:ea typeface="+mn-ea"/>
                  <a:cs typeface="+mn-cs"/>
                </a:rPr>
                <a:t>VM_3</a:t>
              </a: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smtClean="0">
                  <a:ln>
                    <a:noFill/>
                  </a:ln>
                  <a:solidFill>
                    <a:srgbClr val="505050"/>
                  </a:solidFill>
                  <a:effectLst/>
                  <a:uLnTx/>
                  <a:uFillTx/>
                  <a:latin typeface="Segoe UI"/>
                  <a:ea typeface="+mn-ea"/>
                  <a:cs typeface="+mn-cs"/>
                </a:rPr>
                <a:t>VM_1</a:t>
              </a: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836" dirty="0" smtClean="0">
                  <a:solidFill>
                    <a:srgbClr val="505050"/>
                  </a:solidFill>
                  <a:latin typeface="Segoe UI"/>
                </a:rPr>
                <a:t>VM_2</a:t>
              </a: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836" dirty="0" smtClean="0">
                  <a:solidFill>
                    <a:srgbClr val="505050"/>
                  </a:solidFill>
                  <a:latin typeface="Segoe UI"/>
                </a:rPr>
                <a:t>VM_4</a:t>
              </a: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505050"/>
                </a:solidFill>
                <a:effectLst/>
                <a:uLnTx/>
                <a:uFillTx/>
                <a:latin typeface="Segoe UI"/>
                <a:ea typeface="+mn-ea"/>
                <a:cs typeface="+mn-cs"/>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p>
              <a:pPr marL="0" marR="0" lvl="0" indent="0" algn="ctr" defTabSz="932290"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a:ea typeface="+mn-ea"/>
                <a:cs typeface="+mn-cs"/>
              </a:endParaRPr>
            </a:p>
          </p:txBody>
        </p:sp>
        <p:sp>
          <p:nvSpPr>
            <p:cNvPr id="70" name="Oval 69"/>
            <p:cNvSpPr/>
            <p:nvPr/>
          </p:nvSpPr>
          <p:spPr>
            <a:xfrm>
              <a:off x="1997109" y="2857936"/>
              <a:ext cx="762000" cy="6858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Fabric</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Node</a:t>
              </a:r>
            </a:p>
          </p:txBody>
        </p:sp>
        <p:sp>
          <p:nvSpPr>
            <p:cNvPr id="71" name="Oval 70"/>
            <p:cNvSpPr/>
            <p:nvPr/>
          </p:nvSpPr>
          <p:spPr>
            <a:xfrm>
              <a:off x="1485900" y="5059362"/>
              <a:ext cx="762000" cy="6858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Fabric</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Node </a:t>
              </a:r>
            </a:p>
          </p:txBody>
        </p:sp>
        <p:sp>
          <p:nvSpPr>
            <p:cNvPr id="72" name="Oval 71"/>
            <p:cNvSpPr/>
            <p:nvPr/>
          </p:nvSpPr>
          <p:spPr>
            <a:xfrm>
              <a:off x="4114800" y="5905936"/>
              <a:ext cx="762000" cy="6858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Fabric</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Node</a:t>
              </a:r>
            </a:p>
          </p:txBody>
        </p:sp>
        <p:sp>
          <p:nvSpPr>
            <p:cNvPr id="73" name="Oval 72"/>
            <p:cNvSpPr/>
            <p:nvPr/>
          </p:nvSpPr>
          <p:spPr>
            <a:xfrm>
              <a:off x="4114800" y="2476936"/>
              <a:ext cx="762000" cy="6858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Fabric</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Node</a:t>
              </a:r>
            </a:p>
          </p:txBody>
        </p:sp>
        <p:sp>
          <p:nvSpPr>
            <p:cNvPr id="74" name="Oval 73"/>
            <p:cNvSpPr/>
            <p:nvPr/>
          </p:nvSpPr>
          <p:spPr>
            <a:xfrm>
              <a:off x="6446854" y="3010336"/>
              <a:ext cx="762000" cy="6858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Fabric</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Node</a:t>
              </a:r>
            </a:p>
          </p:txBody>
        </p:sp>
        <p:sp>
          <p:nvSpPr>
            <p:cNvPr id="75" name="Oval 74"/>
            <p:cNvSpPr/>
            <p:nvPr/>
          </p:nvSpPr>
          <p:spPr>
            <a:xfrm>
              <a:off x="6446854" y="5220136"/>
              <a:ext cx="762000" cy="685800"/>
            </a:xfrm>
            <a:prstGeom prst="ellipse">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Fabric</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918" b="0" i="0" u="none" strike="noStrike" kern="1200" cap="none" spc="0" normalizeH="0" baseline="0" noProof="0" dirty="0">
                  <a:ln>
                    <a:noFill/>
                  </a:ln>
                  <a:solidFill>
                    <a:srgbClr val="505050"/>
                  </a:solidFill>
                  <a:effectLst/>
                  <a:uLnTx/>
                  <a:uFillTx/>
                  <a:latin typeface="Segoe UI"/>
                  <a:ea typeface="+mn-ea"/>
                  <a:cs typeface="+mn-cs"/>
                </a:rPr>
                <a:t>Node</a:t>
              </a:r>
            </a:p>
          </p:txBody>
        </p:sp>
      </p:grpSp>
      <p:sp>
        <p:nvSpPr>
          <p:cNvPr id="23" name="Title 1"/>
          <p:cNvSpPr>
            <a:spLocks noGrp="1"/>
          </p:cNvSpPr>
          <p:nvPr>
            <p:ph type="title"/>
          </p:nvPr>
        </p:nvSpPr>
        <p:spPr>
          <a:xfrm>
            <a:off x="534350" y="196821"/>
            <a:ext cx="11188002" cy="762786"/>
          </a:xfrm>
        </p:spPr>
        <p:txBody>
          <a:bodyPr>
            <a:noAutofit/>
          </a:bodyPr>
          <a:lstStyle/>
          <a:p>
            <a:r>
              <a:rPr lang="en-US" sz="4800" dirty="0"/>
              <a:t>Application upgrade example</a:t>
            </a:r>
          </a:p>
        </p:txBody>
      </p:sp>
      <p:sp>
        <p:nvSpPr>
          <p:cNvPr id="25" name="Rounded Rectangle 24"/>
          <p:cNvSpPr/>
          <p:nvPr/>
        </p:nvSpPr>
        <p:spPr>
          <a:xfrm>
            <a:off x="3208409" y="3019914"/>
            <a:ext cx="1227492" cy="379222"/>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Segoe UI"/>
                <a:ea typeface="+mn-ea"/>
                <a:cs typeface="+mn-cs"/>
              </a:rPr>
              <a:t>App B v2</a:t>
            </a:r>
          </a:p>
        </p:txBody>
      </p:sp>
      <p:sp>
        <p:nvSpPr>
          <p:cNvPr id="27" name="Rounded Rectangle 26"/>
          <p:cNvSpPr/>
          <p:nvPr/>
        </p:nvSpPr>
        <p:spPr>
          <a:xfrm>
            <a:off x="10450417" y="4554907"/>
            <a:ext cx="1227492" cy="339497"/>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Segoe UI"/>
                <a:ea typeface="+mn-ea"/>
                <a:cs typeface="+mn-cs"/>
              </a:rPr>
              <a:t>App B v2</a:t>
            </a:r>
          </a:p>
        </p:txBody>
      </p:sp>
      <p:sp>
        <p:nvSpPr>
          <p:cNvPr id="28" name="Rounded Rectangle 27"/>
          <p:cNvSpPr/>
          <p:nvPr/>
        </p:nvSpPr>
        <p:spPr>
          <a:xfrm>
            <a:off x="6108894" y="4656155"/>
            <a:ext cx="1227492" cy="353660"/>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Segoe UI"/>
                <a:ea typeface="+mn-ea"/>
                <a:cs typeface="+mn-cs"/>
              </a:rPr>
              <a:t>App B v2</a:t>
            </a:r>
          </a:p>
        </p:txBody>
      </p:sp>
      <p:sp>
        <p:nvSpPr>
          <p:cNvPr id="29" name="Rounded Rectangle 28"/>
          <p:cNvSpPr/>
          <p:nvPr/>
        </p:nvSpPr>
        <p:spPr>
          <a:xfrm>
            <a:off x="6726457" y="2081935"/>
            <a:ext cx="1281516" cy="373393"/>
          </a:xfrm>
          <a:prstGeom prst="roundRect">
            <a:avLst/>
          </a:prstGeom>
          <a:solidFill>
            <a:schemeClr val="tx2"/>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22" b="0" i="0" u="none" strike="noStrike" kern="1200" cap="none" spc="0" normalizeH="0" baseline="0" noProof="0" dirty="0">
                <a:ln>
                  <a:noFill/>
                </a:ln>
                <a:solidFill>
                  <a:srgbClr val="FFFFFF"/>
                </a:solidFill>
                <a:effectLst/>
                <a:uLnTx/>
                <a:uFillTx/>
                <a:latin typeface="Segoe UI"/>
                <a:ea typeface="+mn-ea"/>
                <a:cs typeface="+mn-cs"/>
              </a:rPr>
              <a:t>App A v1</a:t>
            </a:r>
          </a:p>
        </p:txBody>
      </p:sp>
      <p:sp>
        <p:nvSpPr>
          <p:cNvPr id="30" name="Rounded Rectangle 29"/>
          <p:cNvSpPr/>
          <p:nvPr/>
        </p:nvSpPr>
        <p:spPr>
          <a:xfrm>
            <a:off x="2882019" y="5103277"/>
            <a:ext cx="1281516" cy="369410"/>
          </a:xfrm>
          <a:prstGeom prst="roundRect">
            <a:avLst/>
          </a:prstGeom>
          <a:solidFill>
            <a:schemeClr val="tx2"/>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22" b="0" i="0" u="none" strike="noStrike" kern="1200" cap="none" spc="0" normalizeH="0" baseline="0" noProof="0" dirty="0">
                <a:ln>
                  <a:noFill/>
                </a:ln>
                <a:solidFill>
                  <a:srgbClr val="FFFFFF"/>
                </a:solidFill>
                <a:effectLst/>
                <a:uLnTx/>
                <a:uFillTx/>
                <a:latin typeface="Segoe UI"/>
                <a:ea typeface="+mn-ea"/>
                <a:cs typeface="+mn-cs"/>
              </a:rPr>
              <a:t>App A v1</a:t>
            </a:r>
          </a:p>
        </p:txBody>
      </p:sp>
      <p:sp>
        <p:nvSpPr>
          <p:cNvPr id="31" name="Rounded Rectangle 30"/>
          <p:cNvSpPr/>
          <p:nvPr/>
        </p:nvSpPr>
        <p:spPr>
          <a:xfrm>
            <a:off x="10400380" y="4998643"/>
            <a:ext cx="1281516" cy="392302"/>
          </a:xfrm>
          <a:prstGeom prst="roundRect">
            <a:avLst/>
          </a:prstGeom>
          <a:solidFill>
            <a:schemeClr val="tx2"/>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22" b="0" i="0" u="none" strike="noStrike" kern="1200" cap="none" spc="0" normalizeH="0" baseline="0" noProof="0" dirty="0">
                <a:ln>
                  <a:noFill/>
                </a:ln>
                <a:solidFill>
                  <a:srgbClr val="FFFFFF"/>
                </a:solidFill>
                <a:effectLst/>
                <a:uLnTx/>
                <a:uFillTx/>
                <a:latin typeface="Segoe UI"/>
                <a:ea typeface="+mn-ea"/>
                <a:cs typeface="+mn-cs"/>
              </a:rPr>
              <a:t>App A v1</a:t>
            </a:r>
          </a:p>
        </p:txBody>
      </p:sp>
      <p:sp>
        <p:nvSpPr>
          <p:cNvPr id="35" name="Rounded Rectangle 34"/>
          <p:cNvSpPr/>
          <p:nvPr/>
        </p:nvSpPr>
        <p:spPr>
          <a:xfrm>
            <a:off x="3208409" y="2494130"/>
            <a:ext cx="1227492" cy="339497"/>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App C v1</a:t>
            </a:r>
          </a:p>
        </p:txBody>
      </p:sp>
      <p:sp>
        <p:nvSpPr>
          <p:cNvPr id="36" name="Rounded Rectangle 35"/>
          <p:cNvSpPr/>
          <p:nvPr/>
        </p:nvSpPr>
        <p:spPr>
          <a:xfrm>
            <a:off x="10414423" y="3126246"/>
            <a:ext cx="1227492" cy="339497"/>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App C v1</a:t>
            </a:r>
          </a:p>
        </p:txBody>
      </p:sp>
      <p:sp>
        <p:nvSpPr>
          <p:cNvPr id="37" name="Rounded Rectangle 36"/>
          <p:cNvSpPr/>
          <p:nvPr/>
        </p:nvSpPr>
        <p:spPr>
          <a:xfrm>
            <a:off x="7342217" y="4659145"/>
            <a:ext cx="1227492" cy="339497"/>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App C v1</a:t>
            </a:r>
          </a:p>
        </p:txBody>
      </p:sp>
      <p:sp>
        <p:nvSpPr>
          <p:cNvPr id="39" name="Rectangle 38"/>
          <p:cNvSpPr/>
          <p:nvPr/>
        </p:nvSpPr>
        <p:spPr bwMode="auto">
          <a:xfrm>
            <a:off x="357686" y="2323931"/>
            <a:ext cx="1918151" cy="2371071"/>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Rectangle 1"/>
          <p:cNvSpPr/>
          <p:nvPr/>
        </p:nvSpPr>
        <p:spPr>
          <a:xfrm>
            <a:off x="495221" y="1775920"/>
            <a:ext cx="1643079" cy="374846"/>
          </a:xfrm>
          <a:prstGeom prst="rect">
            <a:avLst/>
          </a:prstGeom>
          <a:ln>
            <a:solidFill>
              <a:schemeClr val="tx1"/>
            </a:solidFill>
          </a:ln>
        </p:spPr>
        <p:txBody>
          <a:bodyPr wrap="none">
            <a:sp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r>
              <a:rPr kumimoji="0" lang="en-US" sz="1836" b="0" i="0" u="none" strike="noStrike" kern="1200" cap="none" spc="0" normalizeH="0" baseline="0" noProof="0" dirty="0">
                <a:ln>
                  <a:noFill/>
                </a:ln>
                <a:effectLst/>
                <a:uLnTx/>
                <a:uFillTx/>
                <a:latin typeface="Segoe UI"/>
                <a:ea typeface="+mn-ea"/>
                <a:cs typeface="+mn-cs"/>
              </a:rPr>
              <a:t>App Repository</a:t>
            </a:r>
          </a:p>
        </p:txBody>
      </p:sp>
      <p:sp>
        <p:nvSpPr>
          <p:cNvPr id="40" name="Rounded Rectangle 39"/>
          <p:cNvSpPr/>
          <p:nvPr/>
        </p:nvSpPr>
        <p:spPr>
          <a:xfrm>
            <a:off x="664533" y="2593686"/>
            <a:ext cx="1281516" cy="373393"/>
          </a:xfrm>
          <a:prstGeom prst="roundRect">
            <a:avLst/>
          </a:prstGeom>
          <a:solidFill>
            <a:schemeClr val="tx2"/>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22" b="0" i="0" u="none" strike="noStrike" kern="1200" cap="none" spc="0" normalizeH="0" baseline="0" noProof="0" dirty="0">
                <a:ln>
                  <a:noFill/>
                </a:ln>
                <a:solidFill>
                  <a:srgbClr val="FFFFFF"/>
                </a:solidFill>
                <a:effectLst/>
                <a:uLnTx/>
                <a:uFillTx/>
                <a:latin typeface="Segoe UI"/>
                <a:ea typeface="+mn-ea"/>
                <a:cs typeface="+mn-cs"/>
              </a:rPr>
              <a:t>App A v1</a:t>
            </a:r>
          </a:p>
        </p:txBody>
      </p:sp>
      <p:sp>
        <p:nvSpPr>
          <p:cNvPr id="42" name="Rounded Rectangle 41"/>
          <p:cNvSpPr/>
          <p:nvPr/>
        </p:nvSpPr>
        <p:spPr>
          <a:xfrm>
            <a:off x="691545" y="3656342"/>
            <a:ext cx="1227492" cy="339497"/>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Segoe UI"/>
                <a:ea typeface="+mn-ea"/>
                <a:cs typeface="+mn-cs"/>
              </a:rPr>
              <a:t>App C v1</a:t>
            </a:r>
          </a:p>
        </p:txBody>
      </p:sp>
      <p:sp>
        <p:nvSpPr>
          <p:cNvPr id="43" name="Rounded Rectangle 42"/>
          <p:cNvSpPr/>
          <p:nvPr/>
        </p:nvSpPr>
        <p:spPr>
          <a:xfrm>
            <a:off x="691545" y="3141962"/>
            <a:ext cx="1227492" cy="339497"/>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FFFFFF"/>
                </a:solidFill>
                <a:effectLst/>
                <a:uLnTx/>
                <a:uFillTx/>
                <a:latin typeface="Segoe UI"/>
                <a:ea typeface="+mn-ea"/>
                <a:cs typeface="+mn-cs"/>
              </a:rPr>
              <a:t>App B v2</a:t>
            </a:r>
          </a:p>
        </p:txBody>
      </p:sp>
      <p:sp>
        <p:nvSpPr>
          <p:cNvPr id="33" name="Rounded Rectangle 32"/>
          <p:cNvSpPr/>
          <p:nvPr/>
        </p:nvSpPr>
        <p:spPr>
          <a:xfrm>
            <a:off x="691545" y="4170723"/>
            <a:ext cx="1227492" cy="339497"/>
          </a:xfrm>
          <a:prstGeom prst="roundRect">
            <a:avLst/>
          </a:prstGeom>
          <a:solidFill>
            <a:srgbClr val="92D050"/>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App C v2</a:t>
            </a:r>
          </a:p>
        </p:txBody>
      </p:sp>
      <p:sp>
        <p:nvSpPr>
          <p:cNvPr id="34" name="Rounded Rectangle 33"/>
          <p:cNvSpPr/>
          <p:nvPr/>
        </p:nvSpPr>
        <p:spPr>
          <a:xfrm>
            <a:off x="3147495" y="2451083"/>
            <a:ext cx="1288405" cy="415405"/>
          </a:xfrm>
          <a:prstGeom prst="roundRect">
            <a:avLst/>
          </a:prstGeom>
          <a:solidFill>
            <a:srgbClr val="92D050"/>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App C v2</a:t>
            </a:r>
          </a:p>
        </p:txBody>
      </p:sp>
      <p:sp>
        <p:nvSpPr>
          <p:cNvPr id="41" name="Rounded Rectangle 40"/>
          <p:cNvSpPr/>
          <p:nvPr/>
        </p:nvSpPr>
        <p:spPr>
          <a:xfrm>
            <a:off x="7338496" y="4644052"/>
            <a:ext cx="1227492" cy="373447"/>
          </a:xfrm>
          <a:prstGeom prst="roundRect">
            <a:avLst/>
          </a:prstGeom>
          <a:solidFill>
            <a:srgbClr val="92D050"/>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App C v2</a:t>
            </a:r>
          </a:p>
        </p:txBody>
      </p:sp>
      <p:sp>
        <p:nvSpPr>
          <p:cNvPr id="44" name="Rounded Rectangle 43"/>
          <p:cNvSpPr/>
          <p:nvPr/>
        </p:nvSpPr>
        <p:spPr>
          <a:xfrm>
            <a:off x="10407855" y="3126246"/>
            <a:ext cx="1350241" cy="339497"/>
          </a:xfrm>
          <a:prstGeom prst="roundRect">
            <a:avLst/>
          </a:prstGeom>
          <a:solidFill>
            <a:srgbClr val="92D050"/>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505050"/>
                </a:solidFill>
                <a:effectLst/>
                <a:uLnTx/>
                <a:uFillTx/>
                <a:latin typeface="Segoe UI"/>
                <a:ea typeface="+mn-ea"/>
                <a:cs typeface="+mn-cs"/>
              </a:rPr>
              <a:t>App C v2</a:t>
            </a:r>
          </a:p>
        </p:txBody>
      </p:sp>
      <p:sp>
        <p:nvSpPr>
          <p:cNvPr id="45" name="Rectangle 44"/>
          <p:cNvSpPr/>
          <p:nvPr/>
        </p:nvSpPr>
        <p:spPr bwMode="auto">
          <a:xfrm>
            <a:off x="2590339" y="1450846"/>
            <a:ext cx="3202450" cy="465089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marL="0" marR="0" lvl="0" indent="0" algn="l" defTabSz="932290" rtl="0" eaLnBrk="1" fontAlgn="base" latinLnBrk="0" hangingPunct="1">
              <a:lnSpc>
                <a:spcPct val="100000"/>
              </a:lnSpc>
              <a:spcBef>
                <a:spcPct val="0"/>
              </a:spcBef>
              <a:spcAft>
                <a:spcPct val="0"/>
              </a:spcAft>
              <a:buClrTx/>
              <a:buSzTx/>
              <a:buFontTx/>
              <a:buNone/>
              <a:tabLst/>
              <a:defRPr/>
            </a:pPr>
            <a:r>
              <a:rPr kumimoji="0" lang="en-US" sz="1428" b="0" i="0" u="none" strike="noStrike" kern="1200" cap="none" spc="-51" normalizeH="0" baseline="0" noProof="0" dirty="0">
                <a:ln>
                  <a:noFill/>
                </a:ln>
                <a:solidFill>
                  <a:schemeClr val="tx1"/>
                </a:solidFill>
                <a:effectLst/>
                <a:uLnTx/>
                <a:uFillTx/>
                <a:latin typeface="Segoe UI" pitchFamily="34" charset="0"/>
                <a:ea typeface="Segoe UI" pitchFamily="34" charset="0"/>
                <a:cs typeface="Segoe UI" pitchFamily="34" charset="0"/>
              </a:rPr>
              <a:t>Upgrade Domain #1</a:t>
            </a:r>
          </a:p>
        </p:txBody>
      </p:sp>
      <p:sp>
        <p:nvSpPr>
          <p:cNvPr id="46" name="Rectangle 45"/>
          <p:cNvSpPr/>
          <p:nvPr/>
        </p:nvSpPr>
        <p:spPr bwMode="auto">
          <a:xfrm>
            <a:off x="6035832" y="1450845"/>
            <a:ext cx="3059794" cy="465089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marL="0" marR="0" lvl="0" indent="0" algn="l" defTabSz="932290" rtl="0" eaLnBrk="1" fontAlgn="base" latinLnBrk="0" hangingPunct="1">
              <a:lnSpc>
                <a:spcPct val="100000"/>
              </a:lnSpc>
              <a:spcBef>
                <a:spcPct val="0"/>
              </a:spcBef>
              <a:spcAft>
                <a:spcPct val="0"/>
              </a:spcAft>
              <a:buClrTx/>
              <a:buSzTx/>
              <a:buFontTx/>
              <a:buNone/>
              <a:tabLst/>
              <a:defRPr/>
            </a:pPr>
            <a:r>
              <a:rPr kumimoji="0" lang="en-US" sz="1428" b="0" i="0" u="none" strike="noStrike" kern="1200" cap="none" spc="-51" normalizeH="0" baseline="0" noProof="0" dirty="0">
                <a:ln>
                  <a:noFill/>
                </a:ln>
                <a:solidFill>
                  <a:schemeClr val="tx1"/>
                </a:solidFill>
                <a:effectLst/>
                <a:uLnTx/>
                <a:uFillTx/>
                <a:latin typeface="Segoe UI" pitchFamily="34" charset="0"/>
                <a:ea typeface="Segoe UI" pitchFamily="34" charset="0"/>
                <a:cs typeface="Segoe UI" pitchFamily="34" charset="0"/>
              </a:rPr>
              <a:t>Upgrade Domain #2</a:t>
            </a:r>
          </a:p>
        </p:txBody>
      </p:sp>
      <p:sp>
        <p:nvSpPr>
          <p:cNvPr id="47" name="Rectangle 46"/>
          <p:cNvSpPr/>
          <p:nvPr/>
        </p:nvSpPr>
        <p:spPr bwMode="auto">
          <a:xfrm>
            <a:off x="9190037" y="1439862"/>
            <a:ext cx="3059794" cy="465089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marL="0" marR="0" lvl="0" indent="0" algn="l" defTabSz="932290" rtl="0" eaLnBrk="1" fontAlgn="base" latinLnBrk="0" hangingPunct="1">
              <a:lnSpc>
                <a:spcPct val="100000"/>
              </a:lnSpc>
              <a:spcBef>
                <a:spcPct val="0"/>
              </a:spcBef>
              <a:spcAft>
                <a:spcPct val="0"/>
              </a:spcAft>
              <a:buClrTx/>
              <a:buSzTx/>
              <a:buFontTx/>
              <a:buNone/>
              <a:tabLst/>
              <a:defRPr/>
            </a:pPr>
            <a:r>
              <a:rPr kumimoji="0" lang="en-US" sz="1428" b="0" i="0" u="none" strike="noStrike" kern="1200" cap="none" spc="-51" normalizeH="0" baseline="0" noProof="0" dirty="0">
                <a:ln>
                  <a:noFill/>
                </a:ln>
                <a:solidFill>
                  <a:schemeClr val="tx1"/>
                </a:solidFill>
                <a:effectLst/>
                <a:uLnTx/>
                <a:uFillTx/>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585494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41" grpId="0" animBg="1"/>
      <p:bldP spid="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app upgrade</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3194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049792"/>
          </a:xfrm>
        </p:spPr>
        <p:txBody>
          <a:bodyPr/>
          <a:lstStyle/>
          <a:p>
            <a:r>
              <a:rPr lang="en-US" sz="3200" dirty="0" smtClean="0"/>
              <a:t>Azure service and .NET SDK for Windows is GA</a:t>
            </a:r>
          </a:p>
          <a:p>
            <a:r>
              <a:rPr lang="en-US" sz="3200" dirty="0" smtClean="0"/>
              <a:t>Azure standalone installer is GA</a:t>
            </a:r>
          </a:p>
          <a:p>
            <a:r>
              <a:rPr lang="en-US" sz="3200" dirty="0" smtClean="0"/>
              <a:t>Azure service for Linux and Java SDK is in preview</a:t>
            </a:r>
          </a:p>
          <a:p>
            <a:pPr lvl="1"/>
            <a:r>
              <a:rPr lang="en-US" sz="1800" dirty="0" smtClean="0"/>
              <a:t>GA planned for next year</a:t>
            </a:r>
            <a:endParaRPr lang="en-US" sz="1800" dirty="0"/>
          </a:p>
        </p:txBody>
      </p:sp>
      <p:sp>
        <p:nvSpPr>
          <p:cNvPr id="5" name="Title 4"/>
          <p:cNvSpPr>
            <a:spLocks noGrp="1"/>
          </p:cNvSpPr>
          <p:nvPr>
            <p:ph type="title"/>
          </p:nvPr>
        </p:nvSpPr>
        <p:spPr/>
        <p:txBody>
          <a:bodyPr/>
          <a:lstStyle/>
          <a:p>
            <a:r>
              <a:rPr lang="en-US" dirty="0" smtClean="0"/>
              <a:t>Status and roadmap</a:t>
            </a:r>
            <a:endParaRPr lang="en-US" dirty="0"/>
          </a:p>
        </p:txBody>
      </p:sp>
    </p:spTree>
    <p:extLst>
      <p:ext uri="{BB962C8B-B14F-4D97-AF65-F5344CB8AC3E}">
        <p14:creationId xmlns:p14="http://schemas.microsoft.com/office/powerpoint/2010/main" val="52273453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trouble with monoliths</a:t>
            </a:r>
            <a:r>
              <a:rPr lang="is-IS" dirty="0" smtClean="0"/>
              <a:t>…</a:t>
            </a:r>
            <a:endParaRPr lang="en-US" dirty="0"/>
          </a:p>
        </p:txBody>
      </p:sp>
    </p:spTree>
    <p:extLst>
      <p:ext uri="{BB962C8B-B14F-4D97-AF65-F5344CB8AC3E}">
        <p14:creationId xmlns:p14="http://schemas.microsoft.com/office/powerpoint/2010/main" val="36584214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28302"/>
          </a:xfrm>
        </p:spPr>
        <p:txBody>
          <a:bodyPr/>
          <a:lstStyle/>
          <a:p>
            <a:endParaRPr lang="en-US" dirty="0" smtClean="0"/>
          </a:p>
          <a:p>
            <a:r>
              <a:rPr lang="en-US" dirty="0" smtClean="0"/>
              <a:t>Tightly coupled components</a:t>
            </a:r>
          </a:p>
          <a:p>
            <a:pPr lvl="1"/>
            <a:r>
              <a:rPr lang="en-US" dirty="0" smtClean="0"/>
              <a:t>All components updated together</a:t>
            </a:r>
          </a:p>
          <a:p>
            <a:pPr lvl="1"/>
            <a:r>
              <a:rPr lang="en-US" dirty="0" smtClean="0">
                <a:sym typeface="Wingdings"/>
              </a:rPr>
              <a:t>Not agile, time to market suffers</a:t>
            </a:r>
            <a:endParaRPr lang="en-US" dirty="0" smtClean="0"/>
          </a:p>
        </p:txBody>
      </p:sp>
      <p:sp>
        <p:nvSpPr>
          <p:cNvPr id="3" name="Title 2"/>
          <p:cNvSpPr>
            <a:spLocks noGrp="1"/>
          </p:cNvSpPr>
          <p:nvPr>
            <p:ph type="title"/>
          </p:nvPr>
        </p:nvSpPr>
        <p:spPr/>
        <p:txBody>
          <a:bodyPr/>
          <a:lstStyle/>
          <a:p>
            <a:r>
              <a:rPr lang="en-US" dirty="0" smtClean="0"/>
              <a:t>The trouble with monoliths</a:t>
            </a:r>
            <a:r>
              <a:rPr lang="is-IS" dirty="0" smtClean="0"/>
              <a:t>…</a:t>
            </a:r>
            <a:endParaRPr lang="en-US" dirty="0"/>
          </a:p>
        </p:txBody>
      </p:sp>
    </p:spTree>
    <p:extLst>
      <p:ext uri="{BB962C8B-B14F-4D97-AF65-F5344CB8AC3E}">
        <p14:creationId xmlns:p14="http://schemas.microsoft.com/office/powerpoint/2010/main" val="119313031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28302"/>
          </a:xfrm>
        </p:spPr>
        <p:txBody>
          <a:bodyPr/>
          <a:lstStyle/>
          <a:p>
            <a:endParaRPr lang="en-US" dirty="0" smtClean="0"/>
          </a:p>
          <a:p>
            <a:r>
              <a:rPr lang="en-US" dirty="0" smtClean="0"/>
              <a:t>Tightly coupled components</a:t>
            </a:r>
          </a:p>
          <a:p>
            <a:pPr lvl="1"/>
            <a:r>
              <a:rPr lang="en-US" dirty="0" smtClean="0"/>
              <a:t>All components updated together</a:t>
            </a:r>
          </a:p>
          <a:p>
            <a:pPr lvl="1"/>
            <a:r>
              <a:rPr lang="en-US" dirty="0" smtClean="0">
                <a:sym typeface="Wingdings"/>
              </a:rPr>
              <a:t>Not agile, time to market suffers</a:t>
            </a:r>
            <a:endParaRPr lang="en-US" dirty="0" smtClean="0"/>
          </a:p>
        </p:txBody>
      </p:sp>
      <p:sp>
        <p:nvSpPr>
          <p:cNvPr id="3" name="Title 2"/>
          <p:cNvSpPr>
            <a:spLocks noGrp="1"/>
          </p:cNvSpPr>
          <p:nvPr>
            <p:ph type="title"/>
          </p:nvPr>
        </p:nvSpPr>
        <p:spPr/>
        <p:txBody>
          <a:bodyPr/>
          <a:lstStyle/>
          <a:p>
            <a:r>
              <a:rPr lang="en-US" dirty="0" smtClean="0"/>
              <a:t>The trouble with monoliths</a:t>
            </a:r>
            <a:r>
              <a:rPr lang="is-I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767514" y="2681652"/>
            <a:ext cx="1185377" cy="2596359"/>
          </a:xfrm>
          <a:prstGeom prst="rect">
            <a:avLst/>
          </a:prstGeom>
        </p:spPr>
      </p:pic>
    </p:spTree>
    <p:extLst>
      <p:ext uri="{BB962C8B-B14F-4D97-AF65-F5344CB8AC3E}">
        <p14:creationId xmlns:p14="http://schemas.microsoft.com/office/powerpoint/2010/main" val="26949894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endParaRPr lang="en-US" dirty="0" smtClean="0"/>
          </a:p>
          <a:p>
            <a:r>
              <a:rPr lang="en-US" dirty="0" smtClean="0"/>
              <a:t>Tightly coupled components</a:t>
            </a:r>
          </a:p>
          <a:p>
            <a:pPr lvl="1"/>
            <a:r>
              <a:rPr lang="en-US" dirty="0" smtClean="0"/>
              <a:t>All components updated together</a:t>
            </a:r>
          </a:p>
          <a:p>
            <a:pPr lvl="1"/>
            <a:r>
              <a:rPr lang="en-US" dirty="0" smtClean="0">
                <a:sym typeface="Wingdings"/>
              </a:rPr>
              <a:t>Not agile, time to market suffers</a:t>
            </a:r>
          </a:p>
          <a:p>
            <a:pPr lvl="1"/>
            <a:endParaRPr lang="en-US" dirty="0">
              <a:sym typeface="Wingdings"/>
            </a:endParaRPr>
          </a:p>
          <a:p>
            <a:pPr lvl="1"/>
            <a:endParaRPr lang="en-US" dirty="0" smtClean="0">
              <a:sym typeface="Wingdings"/>
            </a:endParaRPr>
          </a:p>
          <a:p>
            <a:r>
              <a:rPr lang="en-US" dirty="0"/>
              <a:t>Scale by cloning entire apps</a:t>
            </a:r>
          </a:p>
          <a:p>
            <a:pPr lvl="1"/>
            <a:r>
              <a:rPr lang="en-US" dirty="0"/>
              <a:t>All components scaled similarly </a:t>
            </a:r>
            <a:r>
              <a:rPr lang="en-US" dirty="0">
                <a:sym typeface="Wingdings"/>
              </a:rPr>
              <a:t> expensive</a:t>
            </a:r>
            <a:endParaRPr lang="en-US" dirty="0"/>
          </a:p>
          <a:p>
            <a:pPr lvl="1"/>
            <a:endParaRPr lang="en-US" dirty="0" smtClean="0"/>
          </a:p>
        </p:txBody>
      </p:sp>
      <p:sp>
        <p:nvSpPr>
          <p:cNvPr id="3" name="Title 2"/>
          <p:cNvSpPr>
            <a:spLocks noGrp="1"/>
          </p:cNvSpPr>
          <p:nvPr>
            <p:ph type="title"/>
          </p:nvPr>
        </p:nvSpPr>
        <p:spPr/>
        <p:txBody>
          <a:bodyPr/>
          <a:lstStyle/>
          <a:p>
            <a:r>
              <a:rPr lang="en-US" dirty="0" smtClean="0"/>
              <a:t>The trouble with monoliths</a:t>
            </a:r>
            <a:r>
              <a:rPr lang="is-I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767514" y="2681652"/>
            <a:ext cx="1185377" cy="2596359"/>
          </a:xfrm>
          <a:prstGeom prst="rect">
            <a:avLst/>
          </a:prstGeom>
        </p:spPr>
      </p:pic>
    </p:spTree>
    <p:extLst>
      <p:ext uri="{BB962C8B-B14F-4D97-AF65-F5344CB8AC3E}">
        <p14:creationId xmlns:p14="http://schemas.microsoft.com/office/powerpoint/2010/main" val="18920242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endParaRPr lang="en-US" dirty="0" smtClean="0"/>
          </a:p>
          <a:p>
            <a:r>
              <a:rPr lang="en-US" dirty="0" smtClean="0"/>
              <a:t>Tightly coupled components</a:t>
            </a:r>
          </a:p>
          <a:p>
            <a:pPr lvl="1"/>
            <a:r>
              <a:rPr lang="en-US" dirty="0" smtClean="0"/>
              <a:t>All components updated together</a:t>
            </a:r>
          </a:p>
          <a:p>
            <a:pPr lvl="1"/>
            <a:r>
              <a:rPr lang="en-US" dirty="0" smtClean="0">
                <a:sym typeface="Wingdings"/>
              </a:rPr>
              <a:t>Not agile, time to market suffers</a:t>
            </a:r>
          </a:p>
          <a:p>
            <a:pPr lvl="1"/>
            <a:endParaRPr lang="en-US" dirty="0">
              <a:sym typeface="Wingdings"/>
            </a:endParaRPr>
          </a:p>
          <a:p>
            <a:pPr lvl="1"/>
            <a:endParaRPr lang="en-US" dirty="0" smtClean="0">
              <a:sym typeface="Wingdings"/>
            </a:endParaRPr>
          </a:p>
          <a:p>
            <a:r>
              <a:rPr lang="en-US" dirty="0"/>
              <a:t>Scale by cloning entire apps</a:t>
            </a:r>
          </a:p>
          <a:p>
            <a:pPr lvl="1"/>
            <a:r>
              <a:rPr lang="en-US" dirty="0"/>
              <a:t>All components scaled similarly </a:t>
            </a:r>
            <a:r>
              <a:rPr lang="en-US" dirty="0">
                <a:sym typeface="Wingdings"/>
              </a:rPr>
              <a:t> expensive</a:t>
            </a:r>
            <a:endParaRPr lang="en-US" dirty="0"/>
          </a:p>
          <a:p>
            <a:pPr lvl="1"/>
            <a:endParaRPr lang="en-US" dirty="0" smtClean="0"/>
          </a:p>
        </p:txBody>
      </p:sp>
      <p:sp>
        <p:nvSpPr>
          <p:cNvPr id="3" name="Title 2"/>
          <p:cNvSpPr>
            <a:spLocks noGrp="1"/>
          </p:cNvSpPr>
          <p:nvPr>
            <p:ph type="title"/>
          </p:nvPr>
        </p:nvSpPr>
        <p:spPr/>
        <p:txBody>
          <a:bodyPr/>
          <a:lstStyle/>
          <a:p>
            <a:r>
              <a:rPr lang="en-US" dirty="0" smtClean="0"/>
              <a:t>The trouble with monoliths</a:t>
            </a:r>
            <a:r>
              <a:rPr lang="is-I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767514" y="2681652"/>
            <a:ext cx="1185377" cy="2596359"/>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247552" y="2681652"/>
            <a:ext cx="1185377" cy="2596359"/>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287476" y="2681651"/>
            <a:ext cx="1185377" cy="2596359"/>
          </a:xfrm>
          <a:prstGeom prst="rect">
            <a:avLst/>
          </a:prstGeom>
        </p:spPr>
      </p:pic>
    </p:spTree>
    <p:extLst>
      <p:ext uri="{BB962C8B-B14F-4D97-AF65-F5344CB8AC3E}">
        <p14:creationId xmlns:p14="http://schemas.microsoft.com/office/powerpoint/2010/main" val="20487329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xfrm>
            <a:off x="274638" y="1212850"/>
            <a:ext cx="11887200" cy="5332412"/>
          </a:xfrm>
          <a:prstGeom prst="rect">
            <a:avLst/>
          </a:prstGeom>
        </p:spPr>
        <p:txBody>
          <a:bodyPr vert="horz" wrap="square" lIns="146304" tIns="91440" rIns="146304" bIns="91440" rtlCol="0" anchor="t">
            <a:normAutofit/>
          </a:bodyPr>
          <a:lstStyle/>
          <a:p>
            <a:r>
              <a:rPr lang="en-US" sz="3500" dirty="0"/>
              <a:t>D</a:t>
            </a:r>
            <a:r>
              <a:rPr lang="en-US" sz="3500" dirty="0" smtClean="0"/>
              <a:t>o </a:t>
            </a:r>
            <a:r>
              <a:rPr lang="x-none" sz="3500" dirty="0" smtClean="0"/>
              <a:t>one thing well</a:t>
            </a:r>
            <a:endParaRPr lang="en-US" sz="3500" dirty="0" smtClean="0"/>
          </a:p>
          <a:p>
            <a:pPr lvl="1"/>
            <a:r>
              <a:rPr lang="x-none" sz="2000" dirty="0" smtClean="0"/>
              <a:t>Manage </a:t>
            </a:r>
            <a:r>
              <a:rPr lang="x-none" sz="2000" dirty="0"/>
              <a:t>independent code and </a:t>
            </a:r>
            <a:r>
              <a:rPr lang="x-none" sz="2000" dirty="0" smtClean="0"/>
              <a:t>state</a:t>
            </a:r>
            <a:endParaRPr lang="en-US" sz="2000" dirty="0" smtClean="0"/>
          </a:p>
          <a:p>
            <a:pPr lvl="1"/>
            <a:r>
              <a:rPr lang="en-US" sz="2000" dirty="0" smtClean="0">
                <a:solidFill>
                  <a:schemeClr val="tx1"/>
                </a:solidFill>
              </a:rPr>
              <a:t>Are generally </a:t>
            </a:r>
            <a:r>
              <a:rPr lang="en-US" sz="2000" dirty="0">
                <a:solidFill>
                  <a:schemeClr val="tx1"/>
                </a:solidFill>
              </a:rPr>
              <a:t>developed by a small cross-functional team </a:t>
            </a:r>
            <a:endParaRPr lang="en-US" sz="2000" dirty="0" smtClean="0">
              <a:solidFill>
                <a:schemeClr val="tx1"/>
              </a:solidFill>
            </a:endParaRPr>
          </a:p>
          <a:p>
            <a:pPr lvl="1"/>
            <a:r>
              <a:rPr lang="en-US" sz="2000" dirty="0"/>
              <a:t>Are </a:t>
            </a:r>
            <a:r>
              <a:rPr lang="x-none" sz="2000" dirty="0"/>
              <a:t>built with task-appropriate languages/frameworks </a:t>
            </a:r>
          </a:p>
          <a:p>
            <a:pPr lvl="1"/>
            <a:endParaRPr lang="en-US" sz="2000" dirty="0" smtClean="0"/>
          </a:p>
          <a:p>
            <a:endParaRPr lang="en-US" dirty="0">
              <a:solidFill>
                <a:schemeClr val="tx1"/>
              </a:solidFill>
            </a:endParaRPr>
          </a:p>
        </p:txBody>
      </p:sp>
      <p:sp>
        <p:nvSpPr>
          <p:cNvPr id="3" name="Title 2"/>
          <p:cNvSpPr>
            <a:spLocks noGrp="1"/>
          </p:cNvSpPr>
          <p:nvPr>
            <p:ph type="title"/>
          </p:nvPr>
        </p:nvSpPr>
        <p:spPr/>
        <p:txBody>
          <a:bodyPr>
            <a:normAutofit/>
          </a:bodyPr>
          <a:lstStyle/>
          <a:p>
            <a:r>
              <a:rPr lang="en-US" dirty="0" smtClean="0"/>
              <a:t>Microservices…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3404" y="2013439"/>
            <a:ext cx="1651309" cy="2013439"/>
          </a:xfrm>
          <a:prstGeom prst="rect">
            <a:avLst/>
          </a:prstGeom>
        </p:spPr>
      </p:pic>
    </p:spTree>
    <p:extLst>
      <p:ext uri="{BB962C8B-B14F-4D97-AF65-F5344CB8AC3E}">
        <p14:creationId xmlns:p14="http://schemas.microsoft.com/office/powerpoint/2010/main" val="15597666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xfrm>
            <a:off x="274638" y="1212850"/>
            <a:ext cx="11887200" cy="5332412"/>
          </a:xfrm>
          <a:prstGeom prst="rect">
            <a:avLst/>
          </a:prstGeom>
        </p:spPr>
        <p:txBody>
          <a:bodyPr vert="horz" wrap="square" lIns="146304" tIns="91440" rIns="146304" bIns="91440" rtlCol="0" anchor="t">
            <a:normAutofit/>
          </a:bodyPr>
          <a:lstStyle/>
          <a:p>
            <a:r>
              <a:rPr lang="en-US" sz="3500" dirty="0"/>
              <a:t>D</a:t>
            </a:r>
            <a:r>
              <a:rPr lang="en-US" sz="3500" dirty="0" smtClean="0"/>
              <a:t>o </a:t>
            </a:r>
            <a:r>
              <a:rPr lang="x-none" sz="3500" dirty="0" smtClean="0"/>
              <a:t>one thing well</a:t>
            </a:r>
            <a:endParaRPr lang="en-US" sz="3500" dirty="0" smtClean="0"/>
          </a:p>
          <a:p>
            <a:pPr lvl="1"/>
            <a:r>
              <a:rPr lang="x-none" sz="2000" dirty="0" smtClean="0"/>
              <a:t>Manage </a:t>
            </a:r>
            <a:r>
              <a:rPr lang="x-none" sz="2000" dirty="0"/>
              <a:t>independent code and </a:t>
            </a:r>
            <a:r>
              <a:rPr lang="x-none" sz="2000" dirty="0" smtClean="0"/>
              <a:t>state</a:t>
            </a:r>
            <a:endParaRPr lang="en-US" sz="2000" dirty="0" smtClean="0"/>
          </a:p>
          <a:p>
            <a:pPr lvl="1"/>
            <a:r>
              <a:rPr lang="en-US" sz="2000" dirty="0" smtClean="0">
                <a:solidFill>
                  <a:schemeClr val="tx1"/>
                </a:solidFill>
              </a:rPr>
              <a:t>Are generally </a:t>
            </a:r>
            <a:r>
              <a:rPr lang="en-US" sz="2000" dirty="0">
                <a:solidFill>
                  <a:schemeClr val="tx1"/>
                </a:solidFill>
              </a:rPr>
              <a:t>developed by a small cross-functional team </a:t>
            </a:r>
            <a:endParaRPr lang="en-US" sz="2000" dirty="0" smtClean="0">
              <a:solidFill>
                <a:schemeClr val="tx1"/>
              </a:solidFill>
            </a:endParaRPr>
          </a:p>
          <a:p>
            <a:pPr lvl="1"/>
            <a:r>
              <a:rPr lang="en-US" sz="2000" dirty="0"/>
              <a:t>Are </a:t>
            </a:r>
            <a:r>
              <a:rPr lang="x-none" sz="2000" dirty="0"/>
              <a:t>built with task-appropriate languages/frameworks </a:t>
            </a:r>
          </a:p>
          <a:p>
            <a:pPr lvl="1"/>
            <a:endParaRPr lang="en-US" sz="2000" dirty="0" smtClean="0"/>
          </a:p>
          <a:p>
            <a:r>
              <a:rPr lang="en-US" sz="3600" dirty="0" smtClean="0"/>
              <a:t>Are loosely coupled</a:t>
            </a:r>
          </a:p>
          <a:p>
            <a:pPr lvl="1"/>
            <a:r>
              <a:rPr lang="x-none" sz="2000" dirty="0" smtClean="0"/>
              <a:t>Communicate </a:t>
            </a:r>
            <a:r>
              <a:rPr lang="x-none" sz="2000" dirty="0"/>
              <a:t>over well-defined </a:t>
            </a:r>
            <a:r>
              <a:rPr lang="x-none" sz="2000" dirty="0" smtClean="0"/>
              <a:t>interfaces/protocol</a:t>
            </a:r>
            <a:r>
              <a:rPr lang="en-US" sz="2000" dirty="0" smtClean="0"/>
              <a:t>s</a:t>
            </a:r>
          </a:p>
          <a:p>
            <a:pPr lvl="1"/>
            <a:r>
              <a:rPr lang="en-US" sz="2000" dirty="0"/>
              <a:t>Have</a:t>
            </a:r>
            <a:r>
              <a:rPr lang="x-none" sz="2000" dirty="0"/>
              <a:t> unique name</a:t>
            </a:r>
            <a:r>
              <a:rPr lang="en-US" sz="2000" dirty="0"/>
              <a:t>s</a:t>
            </a:r>
            <a:r>
              <a:rPr lang="x-none" sz="2000" dirty="0"/>
              <a:t> (URI) that can be </a:t>
            </a:r>
            <a:r>
              <a:rPr lang="x-none" sz="2000" dirty="0" smtClean="0"/>
              <a:t>resolved</a:t>
            </a:r>
            <a:endParaRPr lang="en-US" sz="2000" dirty="0" smtClean="0"/>
          </a:p>
          <a:p>
            <a:pPr lvl="1"/>
            <a:r>
              <a:rPr lang="en-US" sz="2000" dirty="0" smtClean="0"/>
              <a:t>Are independently updated</a:t>
            </a:r>
          </a:p>
          <a:p>
            <a:pPr lvl="1"/>
            <a:r>
              <a:rPr lang="en-US" sz="2000" dirty="0" smtClean="0"/>
              <a:t>Are independently scaled</a:t>
            </a:r>
            <a:endParaRPr lang="x-none" sz="1900" dirty="0"/>
          </a:p>
          <a:p>
            <a:endParaRPr lang="en-US" dirty="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normAutofit/>
          </a:bodyPr>
          <a:lstStyle/>
          <a:p>
            <a:r>
              <a:rPr lang="en-US" dirty="0" smtClean="0"/>
              <a:t>Microservices…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462" y="1951892"/>
            <a:ext cx="3537437" cy="3217886"/>
          </a:xfrm>
          <a:prstGeom prst="rect">
            <a:avLst/>
          </a:prstGeom>
        </p:spPr>
      </p:pic>
    </p:spTree>
    <p:extLst>
      <p:ext uri="{BB962C8B-B14F-4D97-AF65-F5344CB8AC3E}">
        <p14:creationId xmlns:p14="http://schemas.microsoft.com/office/powerpoint/2010/main" val="10827721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2C5385DD-25CC-4B4A-8E83-9D91F0EF820F}"/>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D0C2E7D0-5C17-430B-90AA-64EE87CAC54C}"/>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F00BE584-C693-46FD-AC24-CA0B4C734830}"/>
    </a:ext>
  </a:extLst>
</a:theme>
</file>

<file path=ppt/theme/theme4.xml><?xml version="1.0" encoding="utf-8"?>
<a:theme xmlns:a="http://schemas.openxmlformats.org/drawingml/2006/main" name="EFS Slide Master">
  <a:themeElements>
    <a:clrScheme name="MSC_1">
      <a:dk1>
        <a:srgbClr val="373A3C"/>
      </a:dk1>
      <a:lt1>
        <a:sysClr val="window" lastClr="FFFFFF"/>
      </a:lt1>
      <a:dk2>
        <a:srgbClr val="002050"/>
      </a:dk2>
      <a:lt2>
        <a:srgbClr val="E6E7E8"/>
      </a:lt2>
      <a:accent1>
        <a:srgbClr val="0072C6"/>
      </a:accent1>
      <a:accent2>
        <a:srgbClr val="00BCF2"/>
      </a:accent2>
      <a:accent3>
        <a:srgbClr val="00B294"/>
      </a:accent3>
      <a:accent4>
        <a:srgbClr val="68217A"/>
      </a:accent4>
      <a:accent5>
        <a:srgbClr val="646569"/>
      </a:accent5>
      <a:accent6>
        <a:srgbClr val="E6E7E8"/>
      </a:accent6>
      <a:hlink>
        <a:srgbClr val="00BCF2"/>
      </a:hlink>
      <a:folHlink>
        <a:srgbClr val="00BCF2"/>
      </a:folHlink>
    </a:clrScheme>
    <a:fontScheme name="MS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109728" rIns="137160" bIns="109728" rtlCol="0" anchor="t" anchorCtr="0"/>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Windows1">
      <a:srgbClr val="68217A"/>
    </a:custClr>
    <a:custClr name="Outlook1">
      <a:srgbClr val="0072C6"/>
    </a:custClr>
    <a:custClr name="MSN1">
      <a:srgbClr val="4668C5"/>
    </a:custClr>
    <a:custClr name="Skype1">
      <a:srgbClr val="00BCF2"/>
    </a:custClr>
    <a:custClr name="Xbox1">
      <a:srgbClr val="008A00"/>
    </a:custClr>
    <a:custClr name="Bing1">
      <a:srgbClr val="FFA615"/>
    </a:custClr>
    <a:custClr>
      <a:srgbClr val="FFFFFF"/>
    </a:custClr>
    <a:custClr>
      <a:srgbClr val="FFFFFF"/>
    </a:custClr>
    <a:custClr>
      <a:srgbClr val="FFFFFF"/>
    </a:custClr>
    <a:custClr>
      <a:srgbClr val="FFFFFF"/>
    </a:custClr>
    <a:custClr name="Windows2">
      <a:srgbClr val="9B4F96"/>
    </a:custClr>
    <a:custClr name="Outlook2">
      <a:srgbClr val="6DC2E9"/>
    </a:custClr>
    <a:custClr name="MSN2">
      <a:srgbClr val="00188F"/>
    </a:custClr>
    <a:custClr name="Skype2">
      <a:srgbClr val="6DC2E9"/>
    </a:custClr>
    <a:custClr name="Xbox2">
      <a:srgbClr val="BAD80A"/>
    </a:custClr>
    <a:custClr name="Bing2">
      <a:srgbClr val="006DD4"/>
    </a:custClr>
    <a:custClr>
      <a:srgbClr val="666666"/>
    </a:custClr>
    <a:custClr>
      <a:srgbClr val="666666"/>
    </a:custClr>
    <a:custClr>
      <a:srgbClr val="666666"/>
    </a:custClr>
    <a:custClr>
      <a:srgbClr val="666666"/>
    </a:custClr>
    <a:custClr name="Windows3">
      <a:srgbClr val="442359"/>
    </a:custClr>
    <a:custClr name="Outlook3">
      <a:srgbClr val="00BCF2"/>
    </a:custClr>
    <a:custClr name="MSN3">
      <a:srgbClr val="002050"/>
    </a:custClr>
    <a:custClr name="Skype3">
      <a:srgbClr val="0072C6"/>
    </a:custClr>
    <a:custClr name="Xbox3">
      <a:srgbClr val="7FBA00"/>
    </a:custClr>
    <a:custClr name="Bing3">
      <a:srgbClr val="A1A1A1"/>
    </a:custClr>
    <a:custClr>
      <a:srgbClr val="000000"/>
    </a:custClr>
    <a:custClr>
      <a:srgbClr val="000000"/>
    </a:custClr>
    <a:custClr>
      <a:srgbClr val="000000"/>
    </a:custClr>
    <a:custClr>
      <a:srgbClr val="000000"/>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61B92A575F624CA2C0B762796A4DAB" ma:contentTypeVersion="5" ma:contentTypeDescription="Create a new document." ma:contentTypeScope="" ma:versionID="bfc36a6e7490270a74d30109cef31f31">
  <xsd:schema xmlns:xsd="http://www.w3.org/2001/XMLSchema" xmlns:xs="http://www.w3.org/2001/XMLSchema" xmlns:p="http://schemas.microsoft.com/office/2006/metadata/properties" xmlns:ns2="5f34145a-c132-4643-8e06-c422bc1c3651" targetNamespace="http://schemas.microsoft.com/office/2006/metadata/properties" ma:root="true" ma:fieldsID="588424b4e4878dbb74f8befc81c6cac0" ns2:_="">
    <xsd:import namespace="5f34145a-c132-4643-8e06-c422bc1c3651"/>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34145a-c132-4643-8e06-c422bc1c36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906154-69F2-455B-9C88-080D2D1482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34145a-c132-4643-8e06-c422bc1c36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purl.org/dc/terms/"/>
    <ds:schemaRef ds:uri="http://www.w3.org/XML/1998/namespace"/>
    <ds:schemaRef ds:uri="5f34145a-c132-4643-8e06-c422bc1c365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3475</TotalTime>
  <Words>2571</Words>
  <Application>Microsoft Macintosh PowerPoint</Application>
  <PresentationFormat>Custom</PresentationFormat>
  <Paragraphs>420</Paragraphs>
  <Slides>26</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26</vt:i4>
      </vt:variant>
    </vt:vector>
  </HeadingPairs>
  <TitlesOfParts>
    <vt:vector size="39" baseType="lpstr">
      <vt:lpstr>Calibri</vt:lpstr>
      <vt:lpstr>Consolas</vt:lpstr>
      <vt:lpstr>MS PGothic</vt:lpstr>
      <vt:lpstr>Segoe UI</vt:lpstr>
      <vt:lpstr>Segoe UI Light</vt:lpstr>
      <vt:lpstr>Times New Roman</vt:lpstr>
      <vt:lpstr>Wingdings</vt:lpstr>
      <vt:lpstr>Arial</vt:lpstr>
      <vt:lpstr>Arial</vt:lpstr>
      <vt:lpstr>5-50002_Ignite_Breakout_Template</vt:lpstr>
      <vt:lpstr>6-30537_Envision 2016 Concurrent Template_Dark</vt:lpstr>
      <vt:lpstr>1_5-50002_Ignite_Breakout_Template</vt:lpstr>
      <vt:lpstr>EFS Slide Master</vt:lpstr>
      <vt:lpstr>Microsoft Azure Service Fabric</vt:lpstr>
      <vt:lpstr>Microservices 101</vt:lpstr>
      <vt:lpstr>The trouble with monoliths…</vt:lpstr>
      <vt:lpstr>The trouble with monoliths…</vt:lpstr>
      <vt:lpstr>The trouble with monoliths…</vt:lpstr>
      <vt:lpstr>The trouble with monoliths…</vt:lpstr>
      <vt:lpstr>The trouble with monoliths…</vt:lpstr>
      <vt:lpstr>Microservices…</vt:lpstr>
      <vt:lpstr>Microservices…</vt:lpstr>
      <vt:lpstr>PowerPoint Presentation</vt:lpstr>
      <vt:lpstr>PowerPoint Presentation</vt:lpstr>
      <vt:lpstr>Goodness…</vt:lpstr>
      <vt:lpstr>However, devs now need to code for…</vt:lpstr>
      <vt:lpstr>However, devs now need to code for…</vt:lpstr>
      <vt:lpstr>Microsoft Azure Service Fabric A platform for reliable, hyperscale, microservice-based applications</vt:lpstr>
      <vt:lpstr>Service Fabric intro for developers</vt:lpstr>
      <vt:lpstr>Service Fabric Cluster</vt:lpstr>
      <vt:lpstr>Service type</vt:lpstr>
      <vt:lpstr>Application type</vt:lpstr>
      <vt:lpstr>Categories of services</vt:lpstr>
      <vt:lpstr>Service Fabric frameworks</vt:lpstr>
      <vt:lpstr>Service partitioning</vt:lpstr>
      <vt:lpstr>Application upgrades</vt:lpstr>
      <vt:lpstr>Application upgrade example</vt:lpstr>
      <vt:lpstr>Demo: app upgrade</vt:lpstr>
      <vt:lpstr>Status and roadmap</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Sean McKenna</cp:lastModifiedBy>
  <cp:revision>51</cp:revision>
  <dcterms:modified xsi:type="dcterms:W3CDTF">2016-09-30T14:33:14Z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0x0101000E61B92A575F624CA2C0B762796A4DAB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ies>
</file>