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2.png" ContentType="image/png"/>
  <Override PartName="/ppt/media/image1.wmf" ContentType="image/x-wmf"/>
  <Override PartName="/ppt/media/image3.png" ContentType="image/png"/>
  <Override PartName="/ppt/media/image4.png" ContentType="image/png"/>
  <Override PartName="/ppt/media/image5.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42" name="PlaceHolder 2"/>
          <p:cNvSpPr>
            <a:spLocks noGrp="1"/>
          </p:cNvSpPr>
          <p:nvPr>
            <p:ph type="body"/>
          </p:nvPr>
        </p:nvSpPr>
        <p:spPr>
          <a:xfrm>
            <a:off x="12304800" y="9976320"/>
            <a:ext cx="1924344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43" name="PlaceHolder 3"/>
          <p:cNvSpPr>
            <a:spLocks noGrp="1"/>
          </p:cNvSpPr>
          <p:nvPr>
            <p:ph type="body"/>
          </p:nvPr>
        </p:nvSpPr>
        <p:spPr>
          <a:xfrm>
            <a:off x="12304800" y="16267680"/>
            <a:ext cx="1924344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45" name="PlaceHolder 2"/>
          <p:cNvSpPr>
            <a:spLocks noGrp="1"/>
          </p:cNvSpPr>
          <p:nvPr>
            <p:ph type="body"/>
          </p:nvPr>
        </p:nvSpPr>
        <p:spPr>
          <a:xfrm>
            <a:off x="123048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46" name="PlaceHolder 3"/>
          <p:cNvSpPr>
            <a:spLocks noGrp="1"/>
          </p:cNvSpPr>
          <p:nvPr>
            <p:ph type="body"/>
          </p:nvPr>
        </p:nvSpPr>
        <p:spPr>
          <a:xfrm>
            <a:off x="221652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47" name="PlaceHolder 4"/>
          <p:cNvSpPr>
            <a:spLocks noGrp="1"/>
          </p:cNvSpPr>
          <p:nvPr>
            <p:ph type="body"/>
          </p:nvPr>
        </p:nvSpPr>
        <p:spPr>
          <a:xfrm>
            <a:off x="12304800" y="1626768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48" name="PlaceHolder 5"/>
          <p:cNvSpPr>
            <a:spLocks noGrp="1"/>
          </p:cNvSpPr>
          <p:nvPr>
            <p:ph type="body"/>
          </p:nvPr>
        </p:nvSpPr>
        <p:spPr>
          <a:xfrm>
            <a:off x="22165200" y="1626768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50" name="PlaceHolder 2"/>
          <p:cNvSpPr>
            <a:spLocks noGrp="1"/>
          </p:cNvSpPr>
          <p:nvPr>
            <p:ph type="body"/>
          </p:nvPr>
        </p:nvSpPr>
        <p:spPr>
          <a:xfrm>
            <a:off x="12304800" y="997632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51" name="PlaceHolder 3"/>
          <p:cNvSpPr>
            <a:spLocks noGrp="1"/>
          </p:cNvSpPr>
          <p:nvPr>
            <p:ph type="body"/>
          </p:nvPr>
        </p:nvSpPr>
        <p:spPr>
          <a:xfrm>
            <a:off x="18811440" y="997632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52" name="PlaceHolder 4"/>
          <p:cNvSpPr>
            <a:spLocks noGrp="1"/>
          </p:cNvSpPr>
          <p:nvPr>
            <p:ph type="body"/>
          </p:nvPr>
        </p:nvSpPr>
        <p:spPr>
          <a:xfrm>
            <a:off x="25317720" y="997632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53" name="PlaceHolder 5"/>
          <p:cNvSpPr>
            <a:spLocks noGrp="1"/>
          </p:cNvSpPr>
          <p:nvPr>
            <p:ph type="body"/>
          </p:nvPr>
        </p:nvSpPr>
        <p:spPr>
          <a:xfrm>
            <a:off x="12304800" y="1626768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54" name="PlaceHolder 6"/>
          <p:cNvSpPr>
            <a:spLocks noGrp="1"/>
          </p:cNvSpPr>
          <p:nvPr>
            <p:ph type="body"/>
          </p:nvPr>
        </p:nvSpPr>
        <p:spPr>
          <a:xfrm>
            <a:off x="18811440" y="1626768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55" name="PlaceHolder 7"/>
          <p:cNvSpPr>
            <a:spLocks noGrp="1"/>
          </p:cNvSpPr>
          <p:nvPr>
            <p:ph type="body"/>
          </p:nvPr>
        </p:nvSpPr>
        <p:spPr>
          <a:xfrm>
            <a:off x="25317720" y="16267680"/>
            <a:ext cx="619632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21" name="PlaceHolder 2"/>
          <p:cNvSpPr>
            <a:spLocks noGrp="1"/>
          </p:cNvSpPr>
          <p:nvPr>
            <p:ph type="subTitle"/>
          </p:nvPr>
        </p:nvSpPr>
        <p:spPr>
          <a:xfrm>
            <a:off x="12304800" y="9976320"/>
            <a:ext cx="19243440" cy="1204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23" name="PlaceHolder 2"/>
          <p:cNvSpPr>
            <a:spLocks noGrp="1"/>
          </p:cNvSpPr>
          <p:nvPr>
            <p:ph type="body"/>
          </p:nvPr>
        </p:nvSpPr>
        <p:spPr>
          <a:xfrm>
            <a:off x="12304800" y="9976320"/>
            <a:ext cx="19243440" cy="120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25" name="PlaceHolder 2"/>
          <p:cNvSpPr>
            <a:spLocks noGrp="1"/>
          </p:cNvSpPr>
          <p:nvPr>
            <p:ph type="body"/>
          </p:nvPr>
        </p:nvSpPr>
        <p:spPr>
          <a:xfrm>
            <a:off x="12304800" y="9976320"/>
            <a:ext cx="9390600" cy="120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26" name="PlaceHolder 3"/>
          <p:cNvSpPr>
            <a:spLocks noGrp="1"/>
          </p:cNvSpPr>
          <p:nvPr>
            <p:ph type="body"/>
          </p:nvPr>
        </p:nvSpPr>
        <p:spPr>
          <a:xfrm>
            <a:off x="22165200" y="9976320"/>
            <a:ext cx="9390600" cy="120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30" name="PlaceHolder 2"/>
          <p:cNvSpPr>
            <a:spLocks noGrp="1"/>
          </p:cNvSpPr>
          <p:nvPr>
            <p:ph type="body"/>
          </p:nvPr>
        </p:nvSpPr>
        <p:spPr>
          <a:xfrm>
            <a:off x="123048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31" name="PlaceHolder 3"/>
          <p:cNvSpPr>
            <a:spLocks noGrp="1"/>
          </p:cNvSpPr>
          <p:nvPr>
            <p:ph type="body"/>
          </p:nvPr>
        </p:nvSpPr>
        <p:spPr>
          <a:xfrm>
            <a:off x="22165200" y="9976320"/>
            <a:ext cx="9390600" cy="120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32" name="PlaceHolder 4"/>
          <p:cNvSpPr>
            <a:spLocks noGrp="1"/>
          </p:cNvSpPr>
          <p:nvPr>
            <p:ph type="body"/>
          </p:nvPr>
        </p:nvSpPr>
        <p:spPr>
          <a:xfrm>
            <a:off x="12304800" y="1626768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34" name="PlaceHolder 2"/>
          <p:cNvSpPr>
            <a:spLocks noGrp="1"/>
          </p:cNvSpPr>
          <p:nvPr>
            <p:ph type="body"/>
          </p:nvPr>
        </p:nvSpPr>
        <p:spPr>
          <a:xfrm>
            <a:off x="12304800" y="9976320"/>
            <a:ext cx="9390600" cy="120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35" name="PlaceHolder 3"/>
          <p:cNvSpPr>
            <a:spLocks noGrp="1"/>
          </p:cNvSpPr>
          <p:nvPr>
            <p:ph type="body"/>
          </p:nvPr>
        </p:nvSpPr>
        <p:spPr>
          <a:xfrm>
            <a:off x="221652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36" name="PlaceHolder 4"/>
          <p:cNvSpPr>
            <a:spLocks noGrp="1"/>
          </p:cNvSpPr>
          <p:nvPr>
            <p:ph type="body"/>
          </p:nvPr>
        </p:nvSpPr>
        <p:spPr>
          <a:xfrm>
            <a:off x="22165200" y="1626768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6840"/>
          </a:xfrm>
          <a:prstGeom prst="rect">
            <a:avLst/>
          </a:prstGeom>
        </p:spPr>
        <p:txBody>
          <a:bodyPr lIns="0" rIns="0" tIns="0" bIns="0" anchor="ctr"/>
          <a:p>
            <a:endParaRPr b="0" lang="en-US" sz="7000" spc="-1" strike="noStrike">
              <a:solidFill>
                <a:srgbClr val="000000"/>
              </a:solidFill>
              <a:latin typeface="Calibri"/>
            </a:endParaRPr>
          </a:p>
        </p:txBody>
      </p:sp>
      <p:sp>
        <p:nvSpPr>
          <p:cNvPr id="38" name="PlaceHolder 2"/>
          <p:cNvSpPr>
            <a:spLocks noGrp="1"/>
          </p:cNvSpPr>
          <p:nvPr>
            <p:ph type="body"/>
          </p:nvPr>
        </p:nvSpPr>
        <p:spPr>
          <a:xfrm>
            <a:off x="123048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39" name="PlaceHolder 3"/>
          <p:cNvSpPr>
            <a:spLocks noGrp="1"/>
          </p:cNvSpPr>
          <p:nvPr>
            <p:ph type="body"/>
          </p:nvPr>
        </p:nvSpPr>
        <p:spPr>
          <a:xfrm>
            <a:off x="22165200" y="9976320"/>
            <a:ext cx="9390600" cy="5745240"/>
          </a:xfrm>
          <a:prstGeom prst="rect">
            <a:avLst/>
          </a:prstGeom>
        </p:spPr>
        <p:txBody>
          <a:bodyPr lIns="0" rIns="0" tIns="0" bIns="0">
            <a:normAutofit/>
          </a:bodyPr>
          <a:p>
            <a:endParaRPr b="0" lang="en-US" sz="13439" spc="-1" strike="noStrike">
              <a:solidFill>
                <a:srgbClr val="000000"/>
              </a:solidFill>
              <a:latin typeface="Calibri"/>
            </a:endParaRPr>
          </a:p>
        </p:txBody>
      </p:sp>
      <p:sp>
        <p:nvSpPr>
          <p:cNvPr id="40" name="PlaceHolder 4"/>
          <p:cNvSpPr>
            <a:spLocks noGrp="1"/>
          </p:cNvSpPr>
          <p:nvPr>
            <p:ph type="body"/>
          </p:nvPr>
        </p:nvSpPr>
        <p:spPr>
          <a:xfrm>
            <a:off x="12304800" y="16267680"/>
            <a:ext cx="19243440" cy="5745240"/>
          </a:xfrm>
          <a:prstGeom prst="rect">
            <a:avLst/>
          </a:prstGeom>
        </p:spPr>
        <p:txBody>
          <a:bodyPr lIns="0" rIns="0" tIns="0" bIns="0">
            <a:normAutofit/>
          </a:bodyPr>
          <a:p>
            <a:endParaRPr b="0" lang="en-US" sz="13439"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32600" y="1731960"/>
            <a:ext cx="42425280" cy="304912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32804640" y="1731960"/>
            <a:ext cx="10353600" cy="30491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988200" y="720360"/>
            <a:ext cx="33170040" cy="1828440"/>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279960" y="758520"/>
            <a:ext cx="30877920" cy="1790280"/>
          </a:xfrm>
          <a:prstGeom prst="rect">
            <a:avLst/>
          </a:prstGeom>
          <a:noFill/>
          <a:ln>
            <a:noFill/>
          </a:ln>
        </p:spPr>
        <p:style>
          <a:lnRef idx="0"/>
          <a:fillRef idx="0"/>
          <a:effectRef idx="0"/>
          <a:fontRef idx="minor"/>
        </p:style>
        <p:txBody>
          <a:bodyPr lIns="0" rIns="0" tIns="0" bIns="0" anchor="ctr"/>
          <a:p>
            <a:pPr>
              <a:lnSpc>
                <a:spcPct val="90000"/>
              </a:lnSpc>
            </a:pPr>
            <a:r>
              <a:rPr b="0" lang="en-US" sz="5400" spc="517" strike="noStrike">
                <a:solidFill>
                  <a:srgbClr val="ffffff"/>
                </a:solidFill>
                <a:latin typeface="Impact"/>
                <a:ea typeface="Impact"/>
              </a:rPr>
              <a:t>Electrical Engineering and Computer Science</a:t>
            </a:r>
            <a:endParaRPr b="0" lang="en-US" sz="5400" spc="-1" strike="noStrike">
              <a:latin typeface="Arial"/>
            </a:endParaRPr>
          </a:p>
        </p:txBody>
      </p:sp>
      <p:sp>
        <p:nvSpPr>
          <p:cNvPr id="4" name="CustomShape 5"/>
          <p:cNvSpPr/>
          <p:nvPr/>
        </p:nvSpPr>
        <p:spPr>
          <a:xfrm>
            <a:off x="732600" y="1731960"/>
            <a:ext cx="10353600" cy="30491280"/>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p:style>
      </p:sp>
      <p:pic>
        <p:nvPicPr>
          <p:cNvPr id="5" name="Picture 1" descr=""/>
          <p:cNvPicPr/>
          <p:nvPr/>
        </p:nvPicPr>
        <p:blipFill>
          <a:blip r:embed="rId2"/>
          <a:stretch/>
        </p:blipFill>
        <p:spPr>
          <a:xfrm>
            <a:off x="2400120" y="28559520"/>
            <a:ext cx="7046280" cy="2246760"/>
          </a:xfrm>
          <a:prstGeom prst="rect">
            <a:avLst/>
          </a:prstGeom>
          <a:ln>
            <a:noFill/>
          </a:ln>
        </p:spPr>
      </p:pic>
      <p:sp>
        <p:nvSpPr>
          <p:cNvPr id="6" name="Line 6"/>
          <p:cNvSpPr/>
          <p:nvPr/>
        </p:nvSpPr>
        <p:spPr>
          <a:xfrm flipV="1">
            <a:off x="1108656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7" name="CustomShape 7"/>
          <p:cNvSpPr/>
          <p:nvPr/>
        </p:nvSpPr>
        <p:spPr>
          <a:xfrm>
            <a:off x="9486360" y="-3200400"/>
            <a:ext cx="3200040" cy="1168200"/>
          </a:xfrm>
          <a:prstGeom prst="rect">
            <a:avLst/>
          </a:prstGeom>
          <a:noFill/>
          <a:ln>
            <a:noFill/>
          </a:ln>
        </p:spPr>
        <p:style>
          <a:lnRef idx="0"/>
          <a:fillRef idx="0"/>
          <a:effectRef idx="0"/>
          <a:fontRef idx="minor"/>
        </p:style>
        <p:txBody>
          <a:bodyPr lIns="0" rIns="0" tIns="0" bIns="0" anchor="ctr"/>
          <a:p>
            <a:pPr algn="ctr">
              <a:lnSpc>
                <a:spcPct val="90000"/>
              </a:lnSpc>
            </a:pPr>
            <a:r>
              <a:rPr b="0" lang="en-US" sz="5400" spc="168" strike="noStrike">
                <a:solidFill>
                  <a:srgbClr val="000000"/>
                </a:solidFill>
                <a:latin typeface="Verdana Regular"/>
              </a:rPr>
              <a:t>FOLD</a:t>
            </a:r>
            <a:endParaRPr b="0" lang="en-US" sz="5400" spc="-1" strike="noStrike">
              <a:latin typeface="Arial"/>
            </a:endParaRPr>
          </a:p>
        </p:txBody>
      </p:sp>
      <p:sp>
        <p:nvSpPr>
          <p:cNvPr id="8" name="Line 8"/>
          <p:cNvSpPr/>
          <p:nvPr/>
        </p:nvSpPr>
        <p:spPr>
          <a:xfrm flipV="1">
            <a:off x="3280428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9" name="CustomShape 9"/>
          <p:cNvSpPr/>
          <p:nvPr/>
        </p:nvSpPr>
        <p:spPr>
          <a:xfrm>
            <a:off x="31204440" y="-3200400"/>
            <a:ext cx="3200040" cy="1168200"/>
          </a:xfrm>
          <a:prstGeom prst="rect">
            <a:avLst/>
          </a:prstGeom>
          <a:noFill/>
          <a:ln>
            <a:noFill/>
          </a:ln>
        </p:spPr>
        <p:style>
          <a:lnRef idx="0"/>
          <a:fillRef idx="0"/>
          <a:effectRef idx="0"/>
          <a:fontRef idx="minor"/>
        </p:style>
        <p:txBody>
          <a:bodyPr lIns="0" rIns="0" tIns="0" bIns="0" anchor="ctr"/>
          <a:p>
            <a:pPr algn="ctr">
              <a:lnSpc>
                <a:spcPct val="90000"/>
              </a:lnSpc>
            </a:pPr>
            <a:r>
              <a:rPr b="0" lang="en-US" sz="5400" spc="168" strike="noStrike">
                <a:solidFill>
                  <a:srgbClr val="000000"/>
                </a:solidFill>
                <a:latin typeface="Verdana Regular"/>
              </a:rPr>
              <a:t>FOLD</a:t>
            </a:r>
            <a:endParaRPr b="0" lang="en-US" sz="5400" spc="-1" strike="noStrike">
              <a:latin typeface="Arial"/>
            </a:endParaRPr>
          </a:p>
        </p:txBody>
      </p:sp>
      <p:sp>
        <p:nvSpPr>
          <p:cNvPr id="10" name="Line 10"/>
          <p:cNvSpPr/>
          <p:nvPr/>
        </p:nvSpPr>
        <p:spPr>
          <a:xfrm flipV="1">
            <a:off x="1104804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1" name="CustomShape 11"/>
          <p:cNvSpPr/>
          <p:nvPr/>
        </p:nvSpPr>
        <p:spPr>
          <a:xfrm>
            <a:off x="9446760" y="34899480"/>
            <a:ext cx="3200040" cy="1168200"/>
          </a:xfrm>
          <a:prstGeom prst="rect">
            <a:avLst/>
          </a:prstGeom>
          <a:noFill/>
          <a:ln>
            <a:noFill/>
          </a:ln>
        </p:spPr>
        <p:style>
          <a:lnRef idx="0"/>
          <a:fillRef idx="0"/>
          <a:effectRef idx="0"/>
          <a:fontRef idx="minor"/>
        </p:style>
        <p:txBody>
          <a:bodyPr lIns="0" rIns="0" tIns="0" bIns="0" anchor="ctr"/>
          <a:p>
            <a:pPr algn="ctr">
              <a:lnSpc>
                <a:spcPct val="90000"/>
              </a:lnSpc>
            </a:pPr>
            <a:r>
              <a:rPr b="0" lang="en-US" sz="5400" spc="168" strike="noStrike">
                <a:solidFill>
                  <a:srgbClr val="000000"/>
                </a:solidFill>
                <a:latin typeface="Verdana Regular"/>
              </a:rPr>
              <a:t>FOLD</a:t>
            </a:r>
            <a:endParaRPr b="0" lang="en-US" sz="5400" spc="-1" strike="noStrike">
              <a:latin typeface="Arial"/>
            </a:endParaRPr>
          </a:p>
        </p:txBody>
      </p:sp>
      <p:sp>
        <p:nvSpPr>
          <p:cNvPr id="12" name="Line 12"/>
          <p:cNvSpPr/>
          <p:nvPr/>
        </p:nvSpPr>
        <p:spPr>
          <a:xfrm flipV="1">
            <a:off x="3280572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3" name="CustomShape 13"/>
          <p:cNvSpPr/>
          <p:nvPr/>
        </p:nvSpPr>
        <p:spPr>
          <a:xfrm>
            <a:off x="31204440" y="34899480"/>
            <a:ext cx="3200040" cy="1168200"/>
          </a:xfrm>
          <a:prstGeom prst="rect">
            <a:avLst/>
          </a:prstGeom>
          <a:noFill/>
          <a:ln>
            <a:noFill/>
          </a:ln>
        </p:spPr>
        <p:style>
          <a:lnRef idx="0"/>
          <a:fillRef idx="0"/>
          <a:effectRef idx="0"/>
          <a:fontRef idx="minor"/>
        </p:style>
        <p:txBody>
          <a:bodyPr lIns="0" rIns="0" tIns="0" bIns="0" anchor="ctr"/>
          <a:p>
            <a:pPr algn="ctr">
              <a:lnSpc>
                <a:spcPct val="90000"/>
              </a:lnSpc>
            </a:pPr>
            <a:r>
              <a:rPr b="0" lang="en-US" sz="5400" spc="168" strike="noStrike">
                <a:solidFill>
                  <a:srgbClr val="000000"/>
                </a:solidFill>
                <a:latin typeface="Verdana Regular"/>
              </a:rPr>
              <a:t>FOLD</a:t>
            </a:r>
            <a:endParaRPr b="0" lang="en-US" sz="5400" spc="-1" strike="noStrike">
              <a:latin typeface="Arial"/>
            </a:endParaRPr>
          </a:p>
        </p:txBody>
      </p:sp>
      <p:sp>
        <p:nvSpPr>
          <p:cNvPr id="14" name="Line 14"/>
          <p:cNvSpPr/>
          <p:nvPr/>
        </p:nvSpPr>
        <p:spPr>
          <a:xfrm flipH="1">
            <a:off x="-1930320" y="26312040"/>
            <a:ext cx="1676520" cy="36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5" name="CustomShape 15"/>
          <p:cNvSpPr/>
          <p:nvPr/>
        </p:nvSpPr>
        <p:spPr>
          <a:xfrm>
            <a:off x="-6807240" y="25040880"/>
            <a:ext cx="4876560" cy="2541960"/>
          </a:xfrm>
          <a:prstGeom prst="rect">
            <a:avLst/>
          </a:prstGeom>
          <a:noFill/>
          <a:ln>
            <a:noFill/>
          </a:ln>
        </p:spPr>
        <p:style>
          <a:lnRef idx="0"/>
          <a:fillRef idx="0"/>
          <a:effectRef idx="0"/>
          <a:fontRef idx="minor"/>
        </p:style>
        <p:txBody>
          <a:bodyPr lIns="0" rIns="0" tIns="0" bIns="0" anchor="ctr"/>
          <a:p>
            <a:pPr algn="ctr">
              <a:lnSpc>
                <a:spcPct val="120000"/>
              </a:lnSpc>
            </a:pPr>
            <a:r>
              <a:rPr b="0" lang="en-US" sz="5400" spc="168" strike="noStrike">
                <a:solidFill>
                  <a:srgbClr val="000000"/>
                </a:solidFill>
                <a:latin typeface="Verdana Regular"/>
              </a:rPr>
              <a:t>NO TEXT </a:t>
            </a:r>
            <a:endParaRPr b="0" lang="en-US" sz="5400" spc="-1" strike="noStrike">
              <a:latin typeface="Arial"/>
            </a:endParaRPr>
          </a:p>
          <a:p>
            <a:pPr algn="ctr">
              <a:lnSpc>
                <a:spcPct val="120000"/>
              </a:lnSpc>
            </a:pPr>
            <a:r>
              <a:rPr b="0" lang="en-US" sz="5400" spc="168" strike="noStrike">
                <a:solidFill>
                  <a:srgbClr val="000000"/>
                </a:solidFill>
                <a:latin typeface="Verdana Regular"/>
              </a:rPr>
              <a:t>IN ORANGE BOX BELOW THIS LINE</a:t>
            </a:r>
            <a:endParaRPr b="0" lang="en-US" sz="5400" spc="-1" strike="noStrike">
              <a:latin typeface="Arial"/>
            </a:endParaRPr>
          </a:p>
        </p:txBody>
      </p:sp>
      <p:sp>
        <p:nvSpPr>
          <p:cNvPr id="16" name="CustomShape 16"/>
          <p:cNvSpPr/>
          <p:nvPr/>
        </p:nvSpPr>
        <p:spPr>
          <a:xfrm>
            <a:off x="732600" y="720360"/>
            <a:ext cx="10353600" cy="182844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p:style>
      </p:sp>
      <p:sp>
        <p:nvSpPr>
          <p:cNvPr id="17" name="CustomShape 17"/>
          <p:cNvSpPr/>
          <p:nvPr/>
        </p:nvSpPr>
        <p:spPr>
          <a:xfrm>
            <a:off x="1920240" y="758520"/>
            <a:ext cx="11896920" cy="1790280"/>
          </a:xfrm>
          <a:prstGeom prst="rect">
            <a:avLst/>
          </a:prstGeom>
          <a:noFill/>
          <a:ln>
            <a:noFill/>
          </a:ln>
        </p:spPr>
        <p:style>
          <a:lnRef idx="0"/>
          <a:fillRef idx="0"/>
          <a:effectRef idx="0"/>
          <a:fontRef idx="minor"/>
        </p:style>
        <p:txBody>
          <a:bodyPr lIns="0" rIns="0" tIns="0" bIns="0" anchor="ctr"/>
          <a:p>
            <a:pPr>
              <a:lnSpc>
                <a:spcPct val="90000"/>
              </a:lnSpc>
            </a:pPr>
            <a:r>
              <a:rPr b="0" lang="en-US" sz="5400" spc="517" strike="noStrike" cap="all">
                <a:solidFill>
                  <a:srgbClr val="ffffff"/>
                </a:solidFill>
                <a:latin typeface="Impact"/>
                <a:ea typeface="Impact"/>
              </a:rPr>
              <a:t>COLLEGE OF ENGINEERING</a:t>
            </a:r>
            <a:endParaRPr b="0" lang="en-US" sz="5400" spc="-1" strike="noStrike">
              <a:latin typeface="Arial"/>
            </a:endParaRPr>
          </a:p>
        </p:txBody>
      </p:sp>
      <p:sp>
        <p:nvSpPr>
          <p:cNvPr id="18" name="PlaceHolder 18"/>
          <p:cNvSpPr>
            <a:spLocks noGrp="1"/>
          </p:cNvSpPr>
          <p:nvPr>
            <p:ph type="body"/>
          </p:nvPr>
        </p:nvSpPr>
        <p:spPr>
          <a:xfrm>
            <a:off x="12304800" y="9976320"/>
            <a:ext cx="19243440" cy="12045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9600" spc="-1" strike="noStrike">
                <a:solidFill>
                  <a:srgbClr val="000000"/>
                </a:solidFill>
                <a:latin typeface="Calibri"/>
              </a:rPr>
              <a:t>Click to edit the outline text format</a:t>
            </a:r>
            <a:endParaRPr b="0" lang="en-US" sz="9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9600" spc="-1" strike="noStrike">
                <a:solidFill>
                  <a:srgbClr val="000000"/>
                </a:solidFill>
                <a:latin typeface="Calibri"/>
              </a:rPr>
              <a:t>Second Outline Level</a:t>
            </a:r>
            <a:endParaRPr b="0" lang="en-US" sz="96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9600" spc="-1" strike="noStrike">
                <a:solidFill>
                  <a:srgbClr val="000000"/>
                </a:solidFill>
                <a:latin typeface="Calibri"/>
              </a:rPr>
              <a:t>Third Outline Level</a:t>
            </a:r>
            <a:endParaRPr b="0" lang="en-US" sz="9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9600" spc="-1" strike="noStrike">
                <a:solidFill>
                  <a:srgbClr val="000000"/>
                </a:solidFill>
                <a:latin typeface="Calibri"/>
              </a:rPr>
              <a:t>Fourth Outline Level</a:t>
            </a:r>
            <a:endParaRPr b="0" lang="en-US" sz="9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9600" spc="-1" strike="noStrike">
                <a:solidFill>
                  <a:srgbClr val="000000"/>
                </a:solidFill>
                <a:latin typeface="Calibri"/>
              </a:rPr>
              <a:t>Fifth Outline Level</a:t>
            </a:r>
            <a:endParaRPr b="0" lang="en-US" sz="96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9600" spc="-1" strike="noStrike">
                <a:solidFill>
                  <a:srgbClr val="000000"/>
                </a:solidFill>
                <a:latin typeface="Calibri"/>
              </a:rPr>
              <a:t>Sixth Outline Level</a:t>
            </a:r>
            <a:endParaRPr b="0" lang="en-US" sz="96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9600" spc="-1" strike="noStrike">
                <a:solidFill>
                  <a:srgbClr val="000000"/>
                </a:solidFill>
                <a:latin typeface="Calibri"/>
              </a:rPr>
              <a:t>Seventh Outline Level</a:t>
            </a:r>
            <a:endParaRPr b="0" lang="en-US" sz="9600" spc="-1" strike="noStrike">
              <a:solidFill>
                <a:srgbClr val="000000"/>
              </a:solidFill>
              <a:latin typeface="Calibri"/>
            </a:endParaRPr>
          </a:p>
        </p:txBody>
      </p:sp>
      <p:sp>
        <p:nvSpPr>
          <p:cNvPr id="19" name="PlaceHolder 19"/>
          <p:cNvSpPr>
            <a:spLocks noGrp="1"/>
          </p:cNvSpPr>
          <p:nvPr>
            <p:ph type="body"/>
          </p:nvPr>
        </p:nvSpPr>
        <p:spPr>
          <a:xfrm>
            <a:off x="33934320" y="22022280"/>
            <a:ext cx="7994160" cy="910080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9600" spc="-1" strike="noStrike">
                <a:solidFill>
                  <a:srgbClr val="000000"/>
                </a:solidFill>
                <a:latin typeface="Calibri"/>
              </a:rPr>
              <a:t>Click to edit the outline text format</a:t>
            </a:r>
            <a:endParaRPr b="0" lang="en-US" sz="9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9600" spc="-1" strike="noStrike">
                <a:solidFill>
                  <a:srgbClr val="000000"/>
                </a:solidFill>
                <a:latin typeface="Calibri"/>
              </a:rPr>
              <a:t>Second Outline Level</a:t>
            </a:r>
            <a:endParaRPr b="0" lang="en-US" sz="96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9600" spc="-1" strike="noStrike">
                <a:solidFill>
                  <a:srgbClr val="000000"/>
                </a:solidFill>
                <a:latin typeface="Calibri"/>
              </a:rPr>
              <a:t>Third Outline Level</a:t>
            </a:r>
            <a:endParaRPr b="0" lang="en-US" sz="9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9600" spc="-1" strike="noStrike">
                <a:solidFill>
                  <a:srgbClr val="000000"/>
                </a:solidFill>
                <a:latin typeface="Calibri"/>
              </a:rPr>
              <a:t>Fourth Outline Level</a:t>
            </a:r>
            <a:endParaRPr b="0" lang="en-US" sz="9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9600" spc="-1" strike="noStrike">
                <a:solidFill>
                  <a:srgbClr val="000000"/>
                </a:solidFill>
                <a:latin typeface="Calibri"/>
              </a:rPr>
              <a:t>Fifth Outline Level</a:t>
            </a:r>
            <a:endParaRPr b="0" lang="en-US" sz="96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9600" spc="-1" strike="noStrike">
                <a:solidFill>
                  <a:srgbClr val="000000"/>
                </a:solidFill>
                <a:latin typeface="Calibri"/>
              </a:rPr>
              <a:t>Sixth Outline Level</a:t>
            </a:r>
            <a:endParaRPr b="0" lang="en-US" sz="96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9600" spc="-1" strike="noStrike">
                <a:solidFill>
                  <a:srgbClr val="000000"/>
                </a:solidFill>
                <a:latin typeface="Calibri"/>
              </a:rPr>
              <a:t>Seventh Outline Level</a:t>
            </a:r>
            <a:endParaRPr b="0" lang="en-US" sz="9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2049200" y="22410720"/>
            <a:ext cx="9417960" cy="658080"/>
          </a:xfrm>
          <a:prstGeom prst="rect">
            <a:avLst/>
          </a:prstGeom>
          <a:noFill/>
          <a:ln>
            <a:noFill/>
          </a:ln>
        </p:spPr>
        <p:style>
          <a:lnRef idx="0"/>
          <a:fillRef idx="0"/>
          <a:effectRef idx="0"/>
          <a:fontRef idx="minor"/>
        </p:style>
        <p:txBody>
          <a:bodyPr lIns="0" rIns="0" tIns="0" bIns="0"/>
          <a:p>
            <a:pPr>
              <a:lnSpc>
                <a:spcPct val="90000"/>
              </a:lnSpc>
              <a:spcBef>
                <a:spcPts val="4799"/>
              </a:spcBef>
            </a:pPr>
            <a:r>
              <a:rPr b="0" lang="en-US" sz="4800" spc="-1" strike="noStrike" cap="all">
                <a:solidFill>
                  <a:srgbClr val="e05529"/>
                </a:solidFill>
                <a:latin typeface="Verdana Regular"/>
              </a:rPr>
              <a:t>Design and planning</a:t>
            </a:r>
            <a:endParaRPr b="0" lang="en-US" sz="4800" spc="-1" strike="noStrike">
              <a:latin typeface="Arial"/>
            </a:endParaRPr>
          </a:p>
        </p:txBody>
      </p:sp>
      <p:sp>
        <p:nvSpPr>
          <p:cNvPr id="57" name="CustomShape 2"/>
          <p:cNvSpPr/>
          <p:nvPr/>
        </p:nvSpPr>
        <p:spPr>
          <a:xfrm>
            <a:off x="12049200" y="23370120"/>
            <a:ext cx="9417960" cy="7293240"/>
          </a:xfrm>
          <a:prstGeom prst="rect">
            <a:avLst/>
          </a:prstGeom>
          <a:noFill/>
          <a:ln>
            <a:noFill/>
          </a:ln>
        </p:spPr>
        <p:style>
          <a:lnRef idx="0"/>
          <a:fillRef idx="0"/>
          <a:effectRef idx="0"/>
          <a:fontRef idx="minor"/>
        </p:style>
        <p:txBody>
          <a:bodyPr lIns="0" rIns="0" tIns="0" bIns="0"/>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Our team of five took on our customer – Jacob Carter’s vision and worked collaboratively on the design and planning of the Education For All web application. </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Our team identified a web application as the best platform for the stated goals. </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The design/planning phase was performed under the water model.</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We chose a three-tier architecture for our program (presentation tier: front-end, logic tier: back-end, data tier: database).</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Mapped out an entity relationship diagram for our database. Created dataflow diagrams for the high-level architecture and message sequence charts for critical use cases.</a:t>
            </a:r>
            <a:endParaRPr b="0" lang="en-US" sz="2800" spc="-1" strike="noStrike">
              <a:latin typeface="Arial"/>
            </a:endParaRPr>
          </a:p>
        </p:txBody>
      </p:sp>
      <p:sp>
        <p:nvSpPr>
          <p:cNvPr id="58" name="CustomShape 3"/>
          <p:cNvSpPr/>
          <p:nvPr/>
        </p:nvSpPr>
        <p:spPr>
          <a:xfrm>
            <a:off x="22207320" y="22410720"/>
            <a:ext cx="10111680" cy="658080"/>
          </a:xfrm>
          <a:prstGeom prst="rect">
            <a:avLst/>
          </a:prstGeom>
          <a:noFill/>
          <a:ln>
            <a:noFill/>
          </a:ln>
        </p:spPr>
        <p:style>
          <a:lnRef idx="0"/>
          <a:fillRef idx="0"/>
          <a:effectRef idx="0"/>
          <a:fontRef idx="minor"/>
        </p:style>
        <p:txBody>
          <a:bodyPr lIns="0" rIns="0" tIns="0" bIns="0"/>
          <a:p>
            <a:pPr>
              <a:lnSpc>
                <a:spcPct val="90000"/>
              </a:lnSpc>
              <a:spcBef>
                <a:spcPts val="4799"/>
              </a:spcBef>
            </a:pPr>
            <a:r>
              <a:rPr b="0" lang="en-US" sz="4800" spc="-1" strike="noStrike" cap="all">
                <a:solidFill>
                  <a:srgbClr val="e05529"/>
                </a:solidFill>
                <a:latin typeface="Verdana Regular"/>
              </a:rPr>
              <a:t>Implementation and Testing</a:t>
            </a:r>
            <a:endParaRPr b="0" lang="en-US" sz="4800" spc="-1" strike="noStrike">
              <a:latin typeface="Arial"/>
            </a:endParaRPr>
          </a:p>
        </p:txBody>
      </p:sp>
      <p:sp>
        <p:nvSpPr>
          <p:cNvPr id="59" name="CustomShape 4"/>
          <p:cNvSpPr/>
          <p:nvPr/>
        </p:nvSpPr>
        <p:spPr>
          <a:xfrm>
            <a:off x="22207320" y="23370120"/>
            <a:ext cx="9883440" cy="7719840"/>
          </a:xfrm>
          <a:prstGeom prst="rect">
            <a:avLst/>
          </a:prstGeom>
          <a:noFill/>
          <a:ln>
            <a:noFill/>
          </a:ln>
        </p:spPr>
        <p:style>
          <a:lnRef idx="0"/>
          <a:fillRef idx="0"/>
          <a:effectRef idx="0"/>
          <a:fontRef idx="minor"/>
        </p:style>
        <p:txBody>
          <a:bodyPr lIns="0" rIns="0" tIns="0" bIns="0"/>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Due to each function building off the other, we approached development in an incremental fashion. We began by estimating effort values for each user story and then chose from the bottom-up which ones to implement in the given two week window.</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Before each function’s implementation, we wrote simple unit tests. After implementation, we performed, integration testing and acceptance testing to meet quality targets.</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Agile’s rapid feedback cycle allows us to identify problems/issues and resolve them quickly. Our customer, Jacob, was included in discussions at all stages of the development cycle.</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Weekly meetings enabled us to analyze code for any possible faults, or areas that would benefit from refactoring.</a:t>
            </a:r>
            <a:endParaRPr b="0" lang="en-US" sz="2800" spc="-1" strike="noStrike">
              <a:latin typeface="Arial"/>
            </a:endParaRPr>
          </a:p>
          <a:p>
            <a:pPr>
              <a:lnSpc>
                <a:spcPts val="3359"/>
              </a:lnSpc>
              <a:spcAft>
                <a:spcPts val="2599"/>
              </a:spcAft>
            </a:pPr>
            <a:endParaRPr b="0" lang="en-US" sz="2800" spc="-1" strike="noStrike">
              <a:latin typeface="Arial"/>
            </a:endParaRPr>
          </a:p>
        </p:txBody>
      </p:sp>
      <p:sp>
        <p:nvSpPr>
          <p:cNvPr id="60" name="CustomShape 5"/>
          <p:cNvSpPr/>
          <p:nvPr/>
        </p:nvSpPr>
        <p:spPr>
          <a:xfrm>
            <a:off x="1792440" y="5433120"/>
            <a:ext cx="8158320" cy="658080"/>
          </a:xfrm>
          <a:prstGeom prst="rect">
            <a:avLst/>
          </a:prstGeom>
          <a:noFill/>
          <a:ln>
            <a:noFill/>
          </a:ln>
        </p:spPr>
        <p:style>
          <a:lnRef idx="0"/>
          <a:fillRef idx="0"/>
          <a:effectRef idx="0"/>
          <a:fontRef idx="minor"/>
        </p:style>
        <p:txBody>
          <a:bodyPr lIns="0" rIns="0" tIns="0" bIns="0"/>
          <a:p>
            <a:pPr>
              <a:lnSpc>
                <a:spcPct val="90000"/>
              </a:lnSpc>
              <a:spcBef>
                <a:spcPts val="4799"/>
              </a:spcBef>
            </a:pPr>
            <a:r>
              <a:rPr b="0" lang="en-US" sz="4800" spc="-1" strike="noStrike" cap="all">
                <a:solidFill>
                  <a:srgbClr val="ffffff"/>
                </a:solidFill>
                <a:latin typeface="Verdana Regular"/>
              </a:rPr>
              <a:t>Background</a:t>
            </a:r>
            <a:endParaRPr b="0" lang="en-US" sz="4800" spc="-1" strike="noStrike">
              <a:latin typeface="Arial"/>
            </a:endParaRPr>
          </a:p>
        </p:txBody>
      </p:sp>
      <p:sp>
        <p:nvSpPr>
          <p:cNvPr id="61" name="CustomShape 6"/>
          <p:cNvSpPr/>
          <p:nvPr/>
        </p:nvSpPr>
        <p:spPr>
          <a:xfrm>
            <a:off x="1792440" y="6477120"/>
            <a:ext cx="8125920" cy="19471680"/>
          </a:xfrm>
          <a:prstGeom prst="rect">
            <a:avLst/>
          </a:prstGeom>
          <a:noFill/>
          <a:ln>
            <a:noFill/>
          </a:ln>
        </p:spPr>
        <p:style>
          <a:lnRef idx="0"/>
          <a:fillRef idx="0"/>
          <a:effectRef idx="0"/>
          <a:fontRef idx="minor"/>
        </p:style>
        <p:txBody>
          <a:bodyPr lIns="0" rIns="0" tIns="0" bIns="0"/>
          <a:p>
            <a:pPr marL="457200" indent="-456840">
              <a:lnSpc>
                <a:spcPts val="3359"/>
              </a:lnSpc>
              <a:spcAft>
                <a:spcPts val="2599"/>
              </a:spcAft>
              <a:buClr>
                <a:srgbClr val="ffffff"/>
              </a:buClr>
              <a:buFont typeface="Arial"/>
              <a:buChar char="•"/>
            </a:pPr>
            <a:r>
              <a:rPr b="0" lang="en-US" sz="2800" spc="-1" strike="noStrike">
                <a:solidFill>
                  <a:srgbClr val="ffffff"/>
                </a:solidFill>
                <a:latin typeface="Verdana"/>
                <a:ea typeface="Verdana"/>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so.</a:t>
            </a:r>
            <a:endParaRPr b="0" lang="en-US" sz="2800" spc="-1" strike="noStrike">
              <a:latin typeface="Arial"/>
            </a:endParaRPr>
          </a:p>
          <a:p>
            <a:pPr marL="457200" indent="-456840">
              <a:lnSpc>
                <a:spcPts val="3359"/>
              </a:lnSpc>
              <a:spcAft>
                <a:spcPts val="2599"/>
              </a:spcAft>
              <a:buClr>
                <a:srgbClr val="ffffff"/>
              </a:buClr>
              <a:buFont typeface="Arial"/>
              <a:buChar char="•"/>
            </a:pPr>
            <a:r>
              <a:rPr b="0" lang="en-US" sz="2800" spc="-1" strike="noStrike">
                <a:solidFill>
                  <a:srgbClr val="ffffff"/>
                </a:solidFill>
                <a:latin typeface="Verdana"/>
                <a:ea typeface="Verdana"/>
              </a:rPr>
              <a:t>In 2003 Eric Holder, the RAND corporation, and the Departments of Justice and Education released a nationwide study in 2013 that says in-prison education reduced the risk of an individual recidivating by 43%.</a:t>
            </a:r>
            <a:endParaRPr b="0" lang="en-US" sz="2800" spc="-1" strike="noStrike">
              <a:latin typeface="Arial"/>
            </a:endParaRPr>
          </a:p>
          <a:p>
            <a:pPr marL="457200" indent="-456840">
              <a:lnSpc>
                <a:spcPts val="3359"/>
              </a:lnSpc>
              <a:spcAft>
                <a:spcPts val="2599"/>
              </a:spcAft>
              <a:buClr>
                <a:srgbClr val="ffffff"/>
              </a:buClr>
              <a:buFont typeface="Arial"/>
              <a:buChar char="•"/>
            </a:pPr>
            <a:r>
              <a:rPr b="0" lang="en-US" sz="2800" spc="-1" strike="noStrike">
                <a:solidFill>
                  <a:srgbClr val="ffffff"/>
                </a:solidFill>
                <a:latin typeface="Verdana"/>
                <a:ea typeface="Verdana"/>
              </a:rPr>
              <a:t>This study also concluded that it costs only $5 a day to educate someone in prison vs. $105 per day to house and fulfill their basic needs, if they recidivate.</a:t>
            </a:r>
            <a:endParaRPr b="0" lang="en-US" sz="2800" spc="-1" strike="noStrike">
              <a:latin typeface="Arial"/>
            </a:endParaRPr>
          </a:p>
          <a:p>
            <a:pPr marL="457200" indent="-456840">
              <a:lnSpc>
                <a:spcPts val="3359"/>
              </a:lnSpc>
              <a:spcAft>
                <a:spcPts val="2599"/>
              </a:spcAft>
              <a:buClr>
                <a:srgbClr val="ffffff"/>
              </a:buClr>
              <a:buFont typeface="Arial"/>
              <a:buChar char="•"/>
            </a:pPr>
            <a:r>
              <a:rPr b="0" lang="en-US" sz="2800" spc="-1" strike="noStrike">
                <a:solidFill>
                  <a:srgbClr val="ffffff"/>
                </a:solidFill>
                <a:latin typeface="Verdana"/>
                <a:ea typeface="Verdana"/>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endParaRPr b="0" lang="en-US" sz="2800" spc="-1" strike="noStrike">
              <a:latin typeface="Arial"/>
            </a:endParaRPr>
          </a:p>
          <a:p>
            <a:pPr marL="457200" indent="-456840">
              <a:lnSpc>
                <a:spcPts val="3359"/>
              </a:lnSpc>
              <a:spcAft>
                <a:spcPts val="2599"/>
              </a:spcAft>
              <a:buClr>
                <a:srgbClr val="ffffff"/>
              </a:buClr>
              <a:buFont typeface="Arial"/>
              <a:buChar char="•"/>
            </a:pPr>
            <a:r>
              <a:rPr b="0" lang="en-US" sz="2800" spc="-1" strike="noStrike">
                <a:solidFill>
                  <a:srgbClr val="ffffff"/>
                </a:solidFill>
                <a:latin typeface="Verdana"/>
                <a:ea typeface="Verdana"/>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endParaRPr b="0" lang="en-US" sz="2800" spc="-1" strike="noStrike">
              <a:latin typeface="Arial"/>
            </a:endParaRPr>
          </a:p>
          <a:p>
            <a:pPr>
              <a:lnSpc>
                <a:spcPts val="3359"/>
              </a:lnSpc>
              <a:spcAft>
                <a:spcPts val="2599"/>
              </a:spcAft>
            </a:pPr>
            <a:r>
              <a:rPr b="0" lang="en-US" sz="2800" spc="-1" strike="noStrike">
                <a:solidFill>
                  <a:srgbClr val="ffffff"/>
                </a:solidFill>
                <a:latin typeface="Verdana"/>
                <a:ea typeface="Verdana"/>
              </a:rPr>
              <a:t>Vision Statement by Jacob Carter</a:t>
            </a:r>
            <a:endParaRPr b="0" lang="en-US" sz="2800" spc="-1" strike="noStrike">
              <a:latin typeface="Arial"/>
            </a:endParaRPr>
          </a:p>
          <a:p>
            <a:pPr>
              <a:lnSpc>
                <a:spcPts val="3359"/>
              </a:lnSpc>
              <a:spcAft>
                <a:spcPts val="2599"/>
              </a:spcAft>
            </a:pPr>
            <a:endParaRPr b="0" lang="en-US" sz="2800" spc="-1" strike="noStrike">
              <a:latin typeface="Arial"/>
            </a:endParaRPr>
          </a:p>
        </p:txBody>
      </p:sp>
      <p:sp>
        <p:nvSpPr>
          <p:cNvPr id="62" name="CustomShape 7"/>
          <p:cNvSpPr/>
          <p:nvPr/>
        </p:nvSpPr>
        <p:spPr>
          <a:xfrm>
            <a:off x="12291840" y="3463920"/>
            <a:ext cx="19543680" cy="1542240"/>
          </a:xfrm>
          <a:prstGeom prst="rect">
            <a:avLst/>
          </a:prstGeom>
          <a:noFill/>
          <a:ln>
            <a:noFill/>
          </a:ln>
        </p:spPr>
        <p:style>
          <a:lnRef idx="0"/>
          <a:fillRef idx="0"/>
          <a:effectRef idx="0"/>
          <a:fontRef idx="minor"/>
        </p:style>
        <p:txBody>
          <a:bodyPr lIns="0" rIns="0" tIns="0" bIns="0"/>
          <a:p>
            <a:pPr>
              <a:lnSpc>
                <a:spcPct val="90000"/>
              </a:lnSpc>
            </a:pPr>
            <a:r>
              <a:rPr b="0" lang="en-US" sz="12500" spc="97" strike="noStrike" cap="all">
                <a:solidFill>
                  <a:srgbClr val="e05529"/>
                </a:solidFill>
                <a:latin typeface="Impact"/>
                <a:ea typeface="Impact"/>
              </a:rPr>
              <a:t>Education for all</a:t>
            </a:r>
            <a:endParaRPr b="0" lang="en-US" sz="12500" spc="-1" strike="noStrike">
              <a:latin typeface="Arial"/>
            </a:endParaRPr>
          </a:p>
        </p:txBody>
      </p:sp>
      <p:sp>
        <p:nvSpPr>
          <p:cNvPr id="63" name="CustomShape 8"/>
          <p:cNvSpPr/>
          <p:nvPr/>
        </p:nvSpPr>
        <p:spPr>
          <a:xfrm>
            <a:off x="12291840" y="4768920"/>
            <a:ext cx="19543680" cy="2124720"/>
          </a:xfrm>
          <a:prstGeom prst="rect">
            <a:avLst/>
          </a:prstGeom>
          <a:noFill/>
          <a:ln>
            <a:noFill/>
          </a:ln>
        </p:spPr>
        <p:style>
          <a:lnRef idx="0"/>
          <a:fillRef idx="0"/>
          <a:effectRef idx="0"/>
          <a:fontRef idx="minor"/>
        </p:style>
        <p:txBody>
          <a:bodyPr lIns="0" rIns="0" tIns="0" bIns="0"/>
          <a:p>
            <a:pPr>
              <a:lnSpc>
                <a:spcPts val="8640"/>
              </a:lnSpc>
              <a:spcBef>
                <a:spcPts val="4799"/>
              </a:spcBef>
            </a:pPr>
            <a:r>
              <a:rPr b="1" lang="en-US" sz="3200" spc="199" strike="noStrike">
                <a:solidFill>
                  <a:srgbClr val="000000"/>
                </a:solidFill>
                <a:latin typeface="Georgia"/>
                <a:ea typeface="Georgia"/>
              </a:rPr>
              <a:t>An online program to provide opportunities for individuals who are incarcerated to obtain their GED and to gain skill that will help them adjust to the larger world upon release. </a:t>
            </a:r>
            <a:endParaRPr b="0" lang="en-US" sz="3200" spc="-1" strike="noStrike">
              <a:latin typeface="Arial"/>
            </a:endParaRPr>
          </a:p>
        </p:txBody>
      </p:sp>
      <p:sp>
        <p:nvSpPr>
          <p:cNvPr id="64" name="CustomShape 9"/>
          <p:cNvSpPr/>
          <p:nvPr/>
        </p:nvSpPr>
        <p:spPr>
          <a:xfrm>
            <a:off x="33902280" y="5433120"/>
            <a:ext cx="8158320" cy="658080"/>
          </a:xfrm>
          <a:prstGeom prst="rect">
            <a:avLst/>
          </a:prstGeom>
          <a:noFill/>
          <a:ln>
            <a:noFill/>
          </a:ln>
        </p:spPr>
        <p:style>
          <a:lnRef idx="0"/>
          <a:fillRef idx="0"/>
          <a:effectRef idx="0"/>
          <a:fontRef idx="minor"/>
        </p:style>
        <p:txBody>
          <a:bodyPr lIns="0" rIns="0" tIns="0" bIns="0"/>
          <a:p>
            <a:pPr>
              <a:lnSpc>
                <a:spcPct val="90000"/>
              </a:lnSpc>
              <a:spcBef>
                <a:spcPts val="4799"/>
              </a:spcBef>
            </a:pPr>
            <a:r>
              <a:rPr b="0" lang="en-US" sz="4800" spc="-1" strike="noStrike" cap="all">
                <a:solidFill>
                  <a:srgbClr val="ffffff"/>
                </a:solidFill>
                <a:latin typeface="Verdana Regular"/>
              </a:rPr>
              <a:t>Features</a:t>
            </a:r>
            <a:endParaRPr b="0" lang="en-US" sz="4800" spc="-1" strike="noStrike">
              <a:latin typeface="Arial"/>
            </a:endParaRPr>
          </a:p>
        </p:txBody>
      </p:sp>
      <p:sp>
        <p:nvSpPr>
          <p:cNvPr id="65" name="CustomShape 10"/>
          <p:cNvSpPr/>
          <p:nvPr/>
        </p:nvSpPr>
        <p:spPr>
          <a:xfrm>
            <a:off x="33934320" y="6477120"/>
            <a:ext cx="8125920" cy="15053400"/>
          </a:xfrm>
          <a:prstGeom prst="rect">
            <a:avLst/>
          </a:prstGeom>
          <a:noFill/>
          <a:ln>
            <a:noFill/>
          </a:ln>
        </p:spPr>
        <p:style>
          <a:lnRef idx="0"/>
          <a:fillRef idx="0"/>
          <a:effectRef idx="0"/>
          <a:fontRef idx="minor"/>
        </p:style>
        <p:txBody>
          <a:bodyPr lIns="0" rIns="0" tIns="0" bIns="0"/>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Students, Instructors and Administrators can login to the system by having their username/password combination authenticated.</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Students and Instructors can view their dashboard, which displays all courses which they are enrolled in.</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Students and Instructors can view the contents of lectures and assignments that are provided by a specific course.</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Students can complete assignments by answering questions and submitting their work for grading.</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Administrators can create new users by providing the correct fields for database entry.</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Handle user authentication through state management. Prevent users from accessing pages they do not have permission to (e.g. students accessing lectures in a course they are not enrolled in).</a:t>
            </a: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p:txBody>
      </p:sp>
      <p:sp>
        <p:nvSpPr>
          <p:cNvPr id="66" name="CustomShape 11"/>
          <p:cNvSpPr/>
          <p:nvPr/>
        </p:nvSpPr>
        <p:spPr>
          <a:xfrm>
            <a:off x="38032200" y="754200"/>
            <a:ext cx="3810600" cy="1790280"/>
          </a:xfrm>
          <a:prstGeom prst="rect">
            <a:avLst/>
          </a:prstGeom>
          <a:noFill/>
          <a:ln>
            <a:noFill/>
          </a:ln>
        </p:spPr>
        <p:style>
          <a:lnRef idx="0"/>
          <a:fillRef idx="0"/>
          <a:effectRef idx="0"/>
          <a:fontRef idx="minor"/>
        </p:style>
      </p:sp>
      <p:sp>
        <p:nvSpPr>
          <p:cNvPr id="67" name="CustomShape 12"/>
          <p:cNvSpPr/>
          <p:nvPr/>
        </p:nvSpPr>
        <p:spPr>
          <a:xfrm>
            <a:off x="27503280" y="7216560"/>
            <a:ext cx="5202720" cy="54532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e05529"/>
                </a:solidFill>
                <a:latin typeface="Verdana Regular"/>
              </a:rPr>
              <a:t>Front-End</a:t>
            </a:r>
            <a:endParaRPr b="0" lang="en-US" sz="4400" spc="-1" strike="noStrike">
              <a:latin typeface="Arial"/>
            </a:endParaRPr>
          </a:p>
          <a:p>
            <a:pPr>
              <a:lnSpc>
                <a:spcPct val="100000"/>
              </a:lnSpc>
            </a:pPr>
            <a:r>
              <a:rPr b="1" lang="en-US" sz="2800" spc="-1" strike="noStrike">
                <a:solidFill>
                  <a:srgbClr val="000000"/>
                </a:solidFill>
                <a:latin typeface="Verdana Regular"/>
              </a:rPr>
              <a:t>Handlebars.js, Javascript, HTML/CSS</a:t>
            </a:r>
            <a:endParaRPr b="0" lang="en-US"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Verdana Regular"/>
              </a:rPr>
              <a:t>Handlebars is a key framework which enabled us to dynamically render data which is queried from our back-end.</a:t>
            </a:r>
            <a:endParaRPr b="0" lang="en-US"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Verdana Regular"/>
              </a:rPr>
              <a:t>Templates and partials drastically reduced the amount of HTML  elements we had to code. </a:t>
            </a:r>
            <a:endParaRPr b="0" lang="en-US" sz="2800" spc="-1" strike="noStrike">
              <a:latin typeface="Arial"/>
            </a:endParaRPr>
          </a:p>
        </p:txBody>
      </p:sp>
      <p:sp>
        <p:nvSpPr>
          <p:cNvPr id="68" name="CustomShape 13"/>
          <p:cNvSpPr/>
          <p:nvPr/>
        </p:nvSpPr>
        <p:spPr>
          <a:xfrm>
            <a:off x="16487640" y="1468188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69" name="Picture 25" descr=""/>
          <p:cNvPicPr/>
          <p:nvPr/>
        </p:nvPicPr>
        <p:blipFill>
          <a:blip r:embed="rId1"/>
          <a:stretch/>
        </p:blipFill>
        <p:spPr>
          <a:xfrm>
            <a:off x="16672680" y="14884920"/>
            <a:ext cx="9587160" cy="6770520"/>
          </a:xfrm>
          <a:prstGeom prst="rect">
            <a:avLst/>
          </a:prstGeom>
          <a:ln>
            <a:noFill/>
          </a:ln>
        </p:spPr>
      </p:pic>
      <p:pic>
        <p:nvPicPr>
          <p:cNvPr id="70" name="Picture 26" descr=""/>
          <p:cNvPicPr/>
          <p:nvPr/>
        </p:nvPicPr>
        <p:blipFill>
          <a:blip r:embed="rId2"/>
          <a:stretch/>
        </p:blipFill>
        <p:spPr>
          <a:xfrm>
            <a:off x="26444160" y="14857920"/>
            <a:ext cx="6000840" cy="6797520"/>
          </a:xfrm>
          <a:prstGeom prst="rect">
            <a:avLst/>
          </a:prstGeom>
          <a:ln>
            <a:noFill/>
          </a:ln>
        </p:spPr>
      </p:pic>
      <p:sp>
        <p:nvSpPr>
          <p:cNvPr id="71" name="CustomShape 14"/>
          <p:cNvSpPr/>
          <p:nvPr/>
        </p:nvSpPr>
        <p:spPr>
          <a:xfrm>
            <a:off x="11242800" y="14681880"/>
            <a:ext cx="5330160" cy="63064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e05529"/>
                </a:solidFill>
                <a:latin typeface="Verdana Regular"/>
              </a:rPr>
              <a:t>Back-end</a:t>
            </a:r>
            <a:endParaRPr b="0" lang="en-US" sz="4400" spc="-1" strike="noStrike">
              <a:latin typeface="Arial"/>
            </a:endParaRPr>
          </a:p>
          <a:p>
            <a:pPr>
              <a:lnSpc>
                <a:spcPct val="100000"/>
              </a:lnSpc>
            </a:pPr>
            <a:r>
              <a:rPr b="1" lang="en-US" sz="2800" spc="-1" strike="noStrike">
                <a:solidFill>
                  <a:srgbClr val="000000"/>
                </a:solidFill>
                <a:latin typeface="Verdana Regular"/>
              </a:rPr>
              <a:t>Node.js, Javascript, MySQL</a:t>
            </a:r>
            <a:endParaRPr b="0" lang="en-US"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Verdana Regular"/>
              </a:rPr>
              <a:t>All data is stored in a MySQL database and structured to be in 1NF (2NF easily obtainable).</a:t>
            </a:r>
            <a:endParaRPr b="0" lang="en-US"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Verdana Regular"/>
              </a:rPr>
              <a:t>Node-Express handles routing, querying, and compiling objects to be sent to the front-end for rendering.</a:t>
            </a:r>
            <a:endParaRPr b="0" lang="en-US"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Verdana Regular"/>
              </a:rPr>
              <a:t>Express-Sessions and middleware functions allows us to handle user authentication via state.</a:t>
            </a:r>
            <a:endParaRPr b="0" lang="en-US" sz="2800" spc="-1" strike="noStrike">
              <a:latin typeface="Arial"/>
            </a:endParaRPr>
          </a:p>
        </p:txBody>
      </p:sp>
      <p:sp>
        <p:nvSpPr>
          <p:cNvPr id="72" name="CustomShape 15"/>
          <p:cNvSpPr/>
          <p:nvPr/>
        </p:nvSpPr>
        <p:spPr>
          <a:xfrm>
            <a:off x="11285280" y="721656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73" name="Picture 31" descr=""/>
          <p:cNvPicPr/>
          <p:nvPr/>
        </p:nvPicPr>
        <p:blipFill>
          <a:blip r:embed="rId3"/>
          <a:stretch/>
        </p:blipFill>
        <p:spPr>
          <a:xfrm>
            <a:off x="11418480" y="7353720"/>
            <a:ext cx="9840960" cy="6888960"/>
          </a:xfrm>
          <a:prstGeom prst="rect">
            <a:avLst/>
          </a:prstGeom>
          <a:ln>
            <a:noFill/>
          </a:ln>
        </p:spPr>
      </p:pic>
      <p:pic>
        <p:nvPicPr>
          <p:cNvPr id="74" name="Picture 32" descr=""/>
          <p:cNvPicPr/>
          <p:nvPr/>
        </p:nvPicPr>
        <p:blipFill>
          <a:blip r:embed="rId4"/>
          <a:stretch/>
        </p:blipFill>
        <p:spPr>
          <a:xfrm>
            <a:off x="21372480" y="7347240"/>
            <a:ext cx="5889600" cy="6888960"/>
          </a:xfrm>
          <a:prstGeom prst="rect">
            <a:avLst/>
          </a:prstGeom>
          <a:ln>
            <a:noFill/>
          </a:ln>
        </p:spPr>
      </p:pic>
      <p:sp>
        <p:nvSpPr>
          <p:cNvPr id="75" name="CustomShape 16"/>
          <p:cNvSpPr/>
          <p:nvPr/>
        </p:nvSpPr>
        <p:spPr>
          <a:xfrm>
            <a:off x="33969240" y="18862560"/>
            <a:ext cx="8125920" cy="10650240"/>
          </a:xfrm>
          <a:prstGeom prst="rect">
            <a:avLst/>
          </a:prstGeom>
          <a:noFill/>
          <a:ln>
            <a:noFill/>
          </a:ln>
        </p:spPr>
        <p:style>
          <a:lnRef idx="0"/>
          <a:fillRef idx="0"/>
          <a:effectRef idx="0"/>
          <a:fontRef idx="minor"/>
        </p:style>
        <p:txBody>
          <a:bodyPr lIns="0" rIns="0" tIns="0" bIns="0"/>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Instructors can create lectures and assignments to be submitted into the database for integration with a chosen course.</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Education Planner for students which enables them to plan which courses they study ahead of time. </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Education progress page which provides students with a road map of the courses they have completed.</a:t>
            </a:r>
            <a:endParaRPr b="0" lang="en-US" sz="2800" spc="-1" strike="noStrike">
              <a:latin typeface="Arial"/>
            </a:endParaRPr>
          </a:p>
          <a:p>
            <a:pPr marL="457200" indent="-456840">
              <a:lnSpc>
                <a:spcPts val="3359"/>
              </a:lnSpc>
              <a:spcAft>
                <a:spcPts val="2599"/>
              </a:spcAft>
              <a:buClr>
                <a:srgbClr val="000000"/>
              </a:buClr>
              <a:buFont typeface="Arial"/>
              <a:buChar char="•"/>
            </a:pPr>
            <a:r>
              <a:rPr b="0" lang="en-US" sz="2800" spc="-1" strike="noStrike">
                <a:solidFill>
                  <a:srgbClr val="000000"/>
                </a:solidFill>
                <a:latin typeface="Verdana Regular"/>
              </a:rPr>
              <a:t>Message board for each course which gives students and instructors a method of interacting and collaborating with each other.</a:t>
            </a: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p:txBody>
      </p:sp>
      <p:sp>
        <p:nvSpPr>
          <p:cNvPr id="76" name="CustomShape 17"/>
          <p:cNvSpPr/>
          <p:nvPr/>
        </p:nvSpPr>
        <p:spPr>
          <a:xfrm>
            <a:off x="33902280" y="17917920"/>
            <a:ext cx="8158320" cy="658080"/>
          </a:xfrm>
          <a:prstGeom prst="rect">
            <a:avLst/>
          </a:prstGeom>
          <a:noFill/>
          <a:ln>
            <a:noFill/>
          </a:ln>
        </p:spPr>
        <p:style>
          <a:lnRef idx="0"/>
          <a:fillRef idx="0"/>
          <a:effectRef idx="0"/>
          <a:fontRef idx="minor"/>
        </p:style>
        <p:txBody>
          <a:bodyPr lIns="0" rIns="0" tIns="0" bIns="0"/>
          <a:p>
            <a:pPr>
              <a:lnSpc>
                <a:spcPct val="90000"/>
              </a:lnSpc>
              <a:spcBef>
                <a:spcPts val="4799"/>
              </a:spcBef>
            </a:pPr>
            <a:r>
              <a:rPr b="0" lang="en-US" sz="4800" spc="-1" strike="noStrike" cap="all">
                <a:solidFill>
                  <a:srgbClr val="ffffff"/>
                </a:solidFill>
                <a:latin typeface="Verdana Regular"/>
              </a:rPr>
              <a:t>IN-PROGRESS</a:t>
            </a:r>
            <a:endParaRPr b="0" lang="en-US" sz="4800" spc="-1" strike="noStrike">
              <a:latin typeface="Arial"/>
            </a:endParaRPr>
          </a:p>
        </p:txBody>
      </p:sp>
      <p:sp>
        <p:nvSpPr>
          <p:cNvPr id="77" name="CustomShape 18"/>
          <p:cNvSpPr/>
          <p:nvPr/>
        </p:nvSpPr>
        <p:spPr>
          <a:xfrm>
            <a:off x="33934320" y="26354160"/>
            <a:ext cx="8125920" cy="8380080"/>
          </a:xfrm>
          <a:prstGeom prst="rect">
            <a:avLst/>
          </a:prstGeom>
          <a:noFill/>
          <a:ln>
            <a:noFill/>
          </a:ln>
        </p:spPr>
        <p:style>
          <a:lnRef idx="0"/>
          <a:fillRef idx="0"/>
          <a:effectRef idx="0"/>
          <a:fontRef idx="minor"/>
        </p:style>
        <p:txBody>
          <a:bodyPr lIns="0" rIns="0" tIns="0" bIns="0"/>
          <a:p>
            <a:pPr>
              <a:lnSpc>
                <a:spcPts val="3359"/>
              </a:lnSpc>
              <a:spcAft>
                <a:spcPts val="2599"/>
              </a:spcAft>
            </a:pPr>
            <a:r>
              <a:rPr b="0" lang="en-US" sz="2800" spc="-1" strike="noStrike">
                <a:solidFill>
                  <a:srgbClr val="000000"/>
                </a:solidFill>
                <a:latin typeface="Verdana Regular"/>
              </a:rPr>
              <a:t>Design and Implementation by:</a:t>
            </a:r>
            <a:br/>
            <a:r>
              <a:rPr b="0" lang="en-US" sz="2800" spc="-1" strike="noStrike">
                <a:solidFill>
                  <a:srgbClr val="000000"/>
                </a:solidFill>
                <a:latin typeface="Verdana Regular"/>
              </a:rPr>
              <a:t>Jason Anderson</a:t>
            </a:r>
            <a:br/>
            <a:r>
              <a:rPr b="0" lang="en-US" sz="2800" spc="-1" strike="noStrike">
                <a:solidFill>
                  <a:srgbClr val="000000"/>
                </a:solidFill>
                <a:latin typeface="Verdana Regular"/>
              </a:rPr>
              <a:t>Sean Cortes</a:t>
            </a:r>
            <a:br/>
            <a:r>
              <a:rPr b="0" lang="en-US" sz="2800" spc="-1" strike="noStrike">
                <a:solidFill>
                  <a:srgbClr val="000000"/>
                </a:solidFill>
                <a:latin typeface="Verdana Regular"/>
              </a:rPr>
              <a:t>Joel Huffman</a:t>
            </a:r>
            <a:br/>
            <a:r>
              <a:rPr b="0" lang="en-US" sz="2800" spc="-1" strike="noStrike">
                <a:solidFill>
                  <a:srgbClr val="000000"/>
                </a:solidFill>
                <a:latin typeface="Verdana Regular"/>
              </a:rPr>
              <a:t>Tingting Lin</a:t>
            </a:r>
            <a:br/>
            <a:r>
              <a:rPr b="0" lang="en-US" sz="2800" spc="-1" strike="noStrike">
                <a:solidFill>
                  <a:srgbClr val="000000"/>
                </a:solidFill>
                <a:latin typeface="Verdana Regular"/>
              </a:rPr>
              <a:t>Ting Sheppy</a:t>
            </a:r>
            <a:br/>
            <a:br/>
            <a:r>
              <a:rPr b="0" lang="en-US" sz="2800" spc="-1" strike="noStrike">
                <a:solidFill>
                  <a:srgbClr val="000000"/>
                </a:solidFill>
                <a:latin typeface="Verdana Regular"/>
              </a:rPr>
              <a:t>Customer:</a:t>
            </a:r>
            <a:br/>
            <a:r>
              <a:rPr b="0" lang="en-US" sz="2800" spc="-1" strike="noStrike">
                <a:solidFill>
                  <a:srgbClr val="000000"/>
                </a:solidFill>
                <a:latin typeface="Verdana Regular"/>
              </a:rPr>
              <a:t>Jacob Carter</a:t>
            </a: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a:p>
            <a:pPr>
              <a:lnSpc>
                <a:spcPts val="3359"/>
              </a:lnSpc>
              <a:spcAft>
                <a:spcPts val="2599"/>
              </a:spcAft>
            </a:pP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611</TotalTime>
  <Application>LibreOffice/6.0.3.2$Windows_X86_64 LibreOffice_project/8f48d515416608e3a835360314dac7e47fd0b821</Application>
  <Words>826</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2017-04-19T21:01:26Z</dcterms:created>
  <dc:creator>Microsoft Office User</dc:creator>
  <dc:description/>
  <dc:language>en-US</dc:language>
  <cp:lastModifiedBy/>
  <dcterms:modified xsi:type="dcterms:W3CDTF">2018-12-02T20:41:34Z</dcterms:modified>
  <cp:revision>75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