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43891200" cy="3291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295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42" name="PlaceHolder 2"/>
          <p:cNvSpPr>
            <a:spLocks noGrp="1"/>
          </p:cNvSpPr>
          <p:nvPr>
            <p:ph type="body"/>
          </p:nvPr>
        </p:nvSpPr>
        <p:spPr>
          <a:xfrm>
            <a:off x="12304800" y="9976320"/>
            <a:ext cx="1924344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43" name="PlaceHolder 3"/>
          <p:cNvSpPr>
            <a:spLocks noGrp="1"/>
          </p:cNvSpPr>
          <p:nvPr>
            <p:ph type="body"/>
          </p:nvPr>
        </p:nvSpPr>
        <p:spPr>
          <a:xfrm>
            <a:off x="12304800" y="16267680"/>
            <a:ext cx="1924344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45" name="PlaceHolder 2"/>
          <p:cNvSpPr>
            <a:spLocks noGrp="1"/>
          </p:cNvSpPr>
          <p:nvPr>
            <p:ph type="body"/>
          </p:nvPr>
        </p:nvSpPr>
        <p:spPr>
          <a:xfrm>
            <a:off x="123048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46" name="PlaceHolder 3"/>
          <p:cNvSpPr>
            <a:spLocks noGrp="1"/>
          </p:cNvSpPr>
          <p:nvPr>
            <p:ph type="body"/>
          </p:nvPr>
        </p:nvSpPr>
        <p:spPr>
          <a:xfrm>
            <a:off x="221652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47" name="PlaceHolder 4"/>
          <p:cNvSpPr>
            <a:spLocks noGrp="1"/>
          </p:cNvSpPr>
          <p:nvPr>
            <p:ph type="body"/>
          </p:nvPr>
        </p:nvSpPr>
        <p:spPr>
          <a:xfrm>
            <a:off x="12304800" y="1626768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48" name="PlaceHolder 5"/>
          <p:cNvSpPr>
            <a:spLocks noGrp="1"/>
          </p:cNvSpPr>
          <p:nvPr>
            <p:ph type="body"/>
          </p:nvPr>
        </p:nvSpPr>
        <p:spPr>
          <a:xfrm>
            <a:off x="22165200" y="1626768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50" name="PlaceHolder 2"/>
          <p:cNvSpPr>
            <a:spLocks noGrp="1"/>
          </p:cNvSpPr>
          <p:nvPr>
            <p:ph type="body"/>
          </p:nvPr>
        </p:nvSpPr>
        <p:spPr>
          <a:xfrm>
            <a:off x="12304800" y="997632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51" name="PlaceHolder 3"/>
          <p:cNvSpPr>
            <a:spLocks noGrp="1"/>
          </p:cNvSpPr>
          <p:nvPr>
            <p:ph type="body"/>
          </p:nvPr>
        </p:nvSpPr>
        <p:spPr>
          <a:xfrm>
            <a:off x="18811440" y="997632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52" name="PlaceHolder 4"/>
          <p:cNvSpPr>
            <a:spLocks noGrp="1"/>
          </p:cNvSpPr>
          <p:nvPr>
            <p:ph type="body"/>
          </p:nvPr>
        </p:nvSpPr>
        <p:spPr>
          <a:xfrm>
            <a:off x="25317720" y="997632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53" name="PlaceHolder 5"/>
          <p:cNvSpPr>
            <a:spLocks noGrp="1"/>
          </p:cNvSpPr>
          <p:nvPr>
            <p:ph type="body"/>
          </p:nvPr>
        </p:nvSpPr>
        <p:spPr>
          <a:xfrm>
            <a:off x="12304800" y="1626768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54" name="PlaceHolder 6"/>
          <p:cNvSpPr>
            <a:spLocks noGrp="1"/>
          </p:cNvSpPr>
          <p:nvPr>
            <p:ph type="body"/>
          </p:nvPr>
        </p:nvSpPr>
        <p:spPr>
          <a:xfrm>
            <a:off x="18811440" y="1626768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55" name="PlaceHolder 7"/>
          <p:cNvSpPr>
            <a:spLocks noGrp="1"/>
          </p:cNvSpPr>
          <p:nvPr>
            <p:ph type="body"/>
          </p:nvPr>
        </p:nvSpPr>
        <p:spPr>
          <a:xfrm>
            <a:off x="25317720" y="1626768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21" name="PlaceHolder 2"/>
          <p:cNvSpPr>
            <a:spLocks noGrp="1"/>
          </p:cNvSpPr>
          <p:nvPr>
            <p:ph type="subTitle"/>
          </p:nvPr>
        </p:nvSpPr>
        <p:spPr>
          <a:xfrm>
            <a:off x="12304800" y="9976320"/>
            <a:ext cx="19243440" cy="12045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23" name="PlaceHolder 2"/>
          <p:cNvSpPr>
            <a:spLocks noGrp="1"/>
          </p:cNvSpPr>
          <p:nvPr>
            <p:ph type="body"/>
          </p:nvPr>
        </p:nvSpPr>
        <p:spPr>
          <a:xfrm>
            <a:off x="12304800" y="9976320"/>
            <a:ext cx="19243440" cy="120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25" name="PlaceHolder 2"/>
          <p:cNvSpPr>
            <a:spLocks noGrp="1"/>
          </p:cNvSpPr>
          <p:nvPr>
            <p:ph type="body"/>
          </p:nvPr>
        </p:nvSpPr>
        <p:spPr>
          <a:xfrm>
            <a:off x="12304800" y="9976320"/>
            <a:ext cx="9390600" cy="120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26" name="PlaceHolder 3"/>
          <p:cNvSpPr>
            <a:spLocks noGrp="1"/>
          </p:cNvSpPr>
          <p:nvPr>
            <p:ph type="body"/>
          </p:nvPr>
        </p:nvSpPr>
        <p:spPr>
          <a:xfrm>
            <a:off x="22165200" y="9976320"/>
            <a:ext cx="9390600" cy="120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30" name="PlaceHolder 2"/>
          <p:cNvSpPr>
            <a:spLocks noGrp="1"/>
          </p:cNvSpPr>
          <p:nvPr>
            <p:ph type="body"/>
          </p:nvPr>
        </p:nvSpPr>
        <p:spPr>
          <a:xfrm>
            <a:off x="123048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31" name="PlaceHolder 3"/>
          <p:cNvSpPr>
            <a:spLocks noGrp="1"/>
          </p:cNvSpPr>
          <p:nvPr>
            <p:ph type="body"/>
          </p:nvPr>
        </p:nvSpPr>
        <p:spPr>
          <a:xfrm>
            <a:off x="22165200" y="9976320"/>
            <a:ext cx="9390600" cy="120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32" name="PlaceHolder 4"/>
          <p:cNvSpPr>
            <a:spLocks noGrp="1"/>
          </p:cNvSpPr>
          <p:nvPr>
            <p:ph type="body"/>
          </p:nvPr>
        </p:nvSpPr>
        <p:spPr>
          <a:xfrm>
            <a:off x="12304800" y="1626768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34" name="PlaceHolder 2"/>
          <p:cNvSpPr>
            <a:spLocks noGrp="1"/>
          </p:cNvSpPr>
          <p:nvPr>
            <p:ph type="body"/>
          </p:nvPr>
        </p:nvSpPr>
        <p:spPr>
          <a:xfrm>
            <a:off x="12304800" y="9976320"/>
            <a:ext cx="9390600" cy="120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35" name="PlaceHolder 3"/>
          <p:cNvSpPr>
            <a:spLocks noGrp="1"/>
          </p:cNvSpPr>
          <p:nvPr>
            <p:ph type="body"/>
          </p:nvPr>
        </p:nvSpPr>
        <p:spPr>
          <a:xfrm>
            <a:off x="221652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36" name="PlaceHolder 4"/>
          <p:cNvSpPr>
            <a:spLocks noGrp="1"/>
          </p:cNvSpPr>
          <p:nvPr>
            <p:ph type="body"/>
          </p:nvPr>
        </p:nvSpPr>
        <p:spPr>
          <a:xfrm>
            <a:off x="22165200" y="1626768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38" name="PlaceHolder 2"/>
          <p:cNvSpPr>
            <a:spLocks noGrp="1"/>
          </p:cNvSpPr>
          <p:nvPr>
            <p:ph type="body"/>
          </p:nvPr>
        </p:nvSpPr>
        <p:spPr>
          <a:xfrm>
            <a:off x="123048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39" name="PlaceHolder 3"/>
          <p:cNvSpPr>
            <a:spLocks noGrp="1"/>
          </p:cNvSpPr>
          <p:nvPr>
            <p:ph type="body"/>
          </p:nvPr>
        </p:nvSpPr>
        <p:spPr>
          <a:xfrm>
            <a:off x="221652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40" name="PlaceHolder 4"/>
          <p:cNvSpPr>
            <a:spLocks noGrp="1"/>
          </p:cNvSpPr>
          <p:nvPr>
            <p:ph type="body"/>
          </p:nvPr>
        </p:nvSpPr>
        <p:spPr>
          <a:xfrm>
            <a:off x="12304800" y="16267680"/>
            <a:ext cx="1924344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732600" y="1731960"/>
            <a:ext cx="42425280" cy="3049128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p:style>
      </p:sp>
      <p:sp>
        <p:nvSpPr>
          <p:cNvPr id="21" name="CustomShape 2"/>
          <p:cNvSpPr/>
          <p:nvPr/>
        </p:nvSpPr>
        <p:spPr>
          <a:xfrm>
            <a:off x="32804640" y="1731960"/>
            <a:ext cx="10353600" cy="30491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9988200" y="720360"/>
            <a:ext cx="33170040" cy="1828440"/>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12279960" y="758520"/>
            <a:ext cx="30877920" cy="1790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5400" b="0" strike="noStrike" spc="517">
                <a:solidFill>
                  <a:srgbClr val="FFFFFF"/>
                </a:solidFill>
                <a:latin typeface="Impact"/>
                <a:ea typeface="Impact"/>
              </a:rPr>
              <a:t>Electrical Engineering and Computer Science</a:t>
            </a:r>
            <a:endParaRPr lang="en-US" sz="5400" b="0" strike="noStrike" spc="-1">
              <a:latin typeface="Arial"/>
            </a:endParaRPr>
          </a:p>
        </p:txBody>
      </p:sp>
      <p:sp>
        <p:nvSpPr>
          <p:cNvPr id="4" name="CustomShape 5"/>
          <p:cNvSpPr/>
          <p:nvPr/>
        </p:nvSpPr>
        <p:spPr>
          <a:xfrm>
            <a:off x="732600" y="1731960"/>
            <a:ext cx="10353600" cy="30491280"/>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p:style>
      </p:sp>
      <p:pic>
        <p:nvPicPr>
          <p:cNvPr id="5" name="Picture 1"/>
          <p:cNvPicPr/>
          <p:nvPr/>
        </p:nvPicPr>
        <p:blipFill>
          <a:blip r:embed="rId14"/>
          <a:stretch/>
        </p:blipFill>
        <p:spPr>
          <a:xfrm>
            <a:off x="2400120" y="28559520"/>
            <a:ext cx="7046280" cy="2246760"/>
          </a:xfrm>
          <a:prstGeom prst="rect">
            <a:avLst/>
          </a:prstGeom>
          <a:ln>
            <a:noFill/>
          </a:ln>
        </p:spPr>
      </p:pic>
      <p:sp>
        <p:nvSpPr>
          <p:cNvPr id="6" name="Line 6"/>
          <p:cNvSpPr/>
          <p:nvPr/>
        </p:nvSpPr>
        <p:spPr>
          <a:xfrm flipV="1">
            <a:off x="11086560" y="-193032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7" name="CustomShape 7"/>
          <p:cNvSpPr/>
          <p:nvPr/>
        </p:nvSpPr>
        <p:spPr>
          <a:xfrm>
            <a:off x="9486360" y="-3200400"/>
            <a:ext cx="3200040" cy="116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5400" b="0" strike="noStrike" spc="168">
                <a:solidFill>
                  <a:srgbClr val="000000"/>
                </a:solidFill>
                <a:latin typeface="Verdana Regular"/>
              </a:rPr>
              <a:t>FOLD</a:t>
            </a:r>
            <a:endParaRPr lang="en-US" sz="5400" b="0" strike="noStrike" spc="-1">
              <a:latin typeface="Arial"/>
            </a:endParaRPr>
          </a:p>
        </p:txBody>
      </p:sp>
      <p:sp>
        <p:nvSpPr>
          <p:cNvPr id="8" name="Line 8"/>
          <p:cNvSpPr/>
          <p:nvPr/>
        </p:nvSpPr>
        <p:spPr>
          <a:xfrm flipV="1">
            <a:off x="32804280" y="-193032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9" name="CustomShape 9"/>
          <p:cNvSpPr/>
          <p:nvPr/>
        </p:nvSpPr>
        <p:spPr>
          <a:xfrm>
            <a:off x="31204440" y="-3200400"/>
            <a:ext cx="3200040" cy="116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5400" b="0" strike="noStrike" spc="168">
                <a:solidFill>
                  <a:srgbClr val="000000"/>
                </a:solidFill>
                <a:latin typeface="Verdana Regular"/>
              </a:rPr>
              <a:t>FOLD</a:t>
            </a:r>
            <a:endParaRPr lang="en-US" sz="5400" b="0" strike="noStrike" spc="-1">
              <a:latin typeface="Arial"/>
            </a:endParaRPr>
          </a:p>
        </p:txBody>
      </p:sp>
      <p:sp>
        <p:nvSpPr>
          <p:cNvPr id="10" name="Line 10"/>
          <p:cNvSpPr/>
          <p:nvPr/>
        </p:nvSpPr>
        <p:spPr>
          <a:xfrm flipV="1">
            <a:off x="11048040" y="3317220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11" name="CustomShape 11"/>
          <p:cNvSpPr/>
          <p:nvPr/>
        </p:nvSpPr>
        <p:spPr>
          <a:xfrm>
            <a:off x="9446760" y="34899480"/>
            <a:ext cx="3200040" cy="116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5400" b="0" strike="noStrike" spc="168">
                <a:solidFill>
                  <a:srgbClr val="000000"/>
                </a:solidFill>
                <a:latin typeface="Verdana Regular"/>
              </a:rPr>
              <a:t>FOLD</a:t>
            </a:r>
            <a:endParaRPr lang="en-US" sz="5400" b="0" strike="noStrike" spc="-1">
              <a:latin typeface="Arial"/>
            </a:endParaRPr>
          </a:p>
        </p:txBody>
      </p:sp>
      <p:sp>
        <p:nvSpPr>
          <p:cNvPr id="12" name="Line 12"/>
          <p:cNvSpPr/>
          <p:nvPr/>
        </p:nvSpPr>
        <p:spPr>
          <a:xfrm flipV="1">
            <a:off x="32805720" y="3317220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13" name="CustomShape 13"/>
          <p:cNvSpPr/>
          <p:nvPr/>
        </p:nvSpPr>
        <p:spPr>
          <a:xfrm>
            <a:off x="31204440" y="34899480"/>
            <a:ext cx="3200040" cy="116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5400" b="0" strike="noStrike" spc="168">
                <a:solidFill>
                  <a:srgbClr val="000000"/>
                </a:solidFill>
                <a:latin typeface="Verdana Regular"/>
              </a:rPr>
              <a:t>FOLD</a:t>
            </a:r>
            <a:endParaRPr lang="en-US" sz="5400" b="0" strike="noStrike" spc="-1">
              <a:latin typeface="Arial"/>
            </a:endParaRPr>
          </a:p>
        </p:txBody>
      </p:sp>
      <p:sp>
        <p:nvSpPr>
          <p:cNvPr id="14" name="Line 14"/>
          <p:cNvSpPr/>
          <p:nvPr/>
        </p:nvSpPr>
        <p:spPr>
          <a:xfrm flipH="1">
            <a:off x="-1930320" y="26312040"/>
            <a:ext cx="1676520" cy="36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15" name="CustomShape 15"/>
          <p:cNvSpPr/>
          <p:nvPr/>
        </p:nvSpPr>
        <p:spPr>
          <a:xfrm>
            <a:off x="-6807240" y="25040880"/>
            <a:ext cx="4876560" cy="2541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20000"/>
              </a:lnSpc>
            </a:pPr>
            <a:r>
              <a:rPr lang="en-US" sz="5400" b="0" strike="noStrike" spc="168">
                <a:solidFill>
                  <a:srgbClr val="000000"/>
                </a:solidFill>
                <a:latin typeface="Verdana Regular"/>
              </a:rPr>
              <a:t>NO TEXT </a:t>
            </a:r>
            <a:endParaRPr lang="en-US" sz="5400" b="0" strike="noStrike" spc="-1">
              <a:latin typeface="Arial"/>
            </a:endParaRPr>
          </a:p>
          <a:p>
            <a:pPr algn="ctr">
              <a:lnSpc>
                <a:spcPct val="120000"/>
              </a:lnSpc>
            </a:pPr>
            <a:r>
              <a:rPr lang="en-US" sz="5400" b="0" strike="noStrike" spc="168">
                <a:solidFill>
                  <a:srgbClr val="000000"/>
                </a:solidFill>
                <a:latin typeface="Verdana Regular"/>
              </a:rPr>
              <a:t>IN ORANGE BOX BELOW THIS LINE</a:t>
            </a:r>
            <a:endParaRPr lang="en-US" sz="5400" b="0" strike="noStrike" spc="-1">
              <a:latin typeface="Arial"/>
            </a:endParaRPr>
          </a:p>
        </p:txBody>
      </p:sp>
      <p:sp>
        <p:nvSpPr>
          <p:cNvPr id="16" name="CustomShape 16"/>
          <p:cNvSpPr/>
          <p:nvPr/>
        </p:nvSpPr>
        <p:spPr>
          <a:xfrm>
            <a:off x="732600" y="720360"/>
            <a:ext cx="10353600" cy="182844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p:style>
      </p:sp>
      <p:sp>
        <p:nvSpPr>
          <p:cNvPr id="17" name="CustomShape 17"/>
          <p:cNvSpPr/>
          <p:nvPr/>
        </p:nvSpPr>
        <p:spPr>
          <a:xfrm>
            <a:off x="1920240" y="758520"/>
            <a:ext cx="11896920" cy="1790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5400" b="0" strike="noStrike" cap="all" spc="517">
                <a:solidFill>
                  <a:srgbClr val="FFFFFF"/>
                </a:solidFill>
                <a:latin typeface="Impact"/>
                <a:ea typeface="Impact"/>
              </a:rPr>
              <a:t>COLLEGE OF ENGINEERING</a:t>
            </a:r>
            <a:endParaRPr lang="en-US" sz="5400" b="0" strike="noStrike" spc="-1">
              <a:latin typeface="Arial"/>
            </a:endParaRPr>
          </a:p>
        </p:txBody>
      </p:sp>
      <p:sp>
        <p:nvSpPr>
          <p:cNvPr id="18" name="PlaceHolder 18"/>
          <p:cNvSpPr>
            <a:spLocks noGrp="1"/>
          </p:cNvSpPr>
          <p:nvPr>
            <p:ph type="body"/>
          </p:nvPr>
        </p:nvSpPr>
        <p:spPr>
          <a:xfrm>
            <a:off x="12304800" y="9976320"/>
            <a:ext cx="19243440" cy="12045240"/>
          </a:xfrm>
          <a:prstGeom prst="rect">
            <a:avLst/>
          </a:prstGeom>
        </p:spPr>
        <p:txBody>
          <a:bodyPr lIns="0" tIns="0" rIns="0" bIns="0" anchor="ctr"/>
          <a:lstStyle/>
          <a:p>
            <a:pPr marL="432000" indent="-324000">
              <a:spcBef>
                <a:spcPts val="1417"/>
              </a:spcBef>
              <a:buClr>
                <a:srgbClr val="000000"/>
              </a:buClr>
              <a:buSzPct val="45000"/>
              <a:buFont typeface="Wingdings" charset="2"/>
              <a:buChar char=""/>
            </a:pPr>
            <a:r>
              <a:rPr lang="en-US" sz="96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96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96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96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96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96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9600" b="0" strike="noStrike" spc="-1">
                <a:solidFill>
                  <a:srgbClr val="000000"/>
                </a:solidFill>
                <a:latin typeface="Calibri"/>
              </a:rPr>
              <a:t>Seventh Outline Level</a:t>
            </a:r>
          </a:p>
        </p:txBody>
      </p:sp>
      <p:sp>
        <p:nvSpPr>
          <p:cNvPr id="19" name="PlaceHolder 19"/>
          <p:cNvSpPr>
            <a:spLocks noGrp="1"/>
          </p:cNvSpPr>
          <p:nvPr>
            <p:ph type="body"/>
          </p:nvPr>
        </p:nvSpPr>
        <p:spPr>
          <a:xfrm>
            <a:off x="33934320" y="22022280"/>
            <a:ext cx="7994160" cy="9100800"/>
          </a:xfrm>
          <a:prstGeom prst="rect">
            <a:avLst/>
          </a:prstGeom>
        </p:spPr>
        <p:txBody>
          <a:bodyPr lIns="0" tIns="0" rIns="0" bIns="0" anchor="ctr"/>
          <a:lstStyle/>
          <a:p>
            <a:pPr marL="432000" indent="-324000">
              <a:spcBef>
                <a:spcPts val="1417"/>
              </a:spcBef>
              <a:buClr>
                <a:srgbClr val="000000"/>
              </a:buClr>
              <a:buSzPct val="45000"/>
              <a:buFont typeface="Wingdings" charset="2"/>
              <a:buChar char=""/>
            </a:pPr>
            <a:r>
              <a:rPr lang="en-US" sz="96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96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96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96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96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96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96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12049200" y="22410720"/>
            <a:ext cx="9417960" cy="65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spcBef>
                <a:spcPts val="4799"/>
              </a:spcBef>
            </a:pPr>
            <a:r>
              <a:rPr lang="en-US" sz="4800" b="0" strike="noStrike" cap="all" spc="-1">
                <a:solidFill>
                  <a:srgbClr val="E05529"/>
                </a:solidFill>
                <a:latin typeface="Verdana Regular"/>
              </a:rPr>
              <a:t>Design and planning</a:t>
            </a:r>
            <a:endParaRPr lang="en-US" sz="4800" b="0" strike="noStrike" spc="-1">
              <a:latin typeface="Arial"/>
            </a:endParaRPr>
          </a:p>
        </p:txBody>
      </p:sp>
      <p:sp>
        <p:nvSpPr>
          <p:cNvPr id="57" name="CustomShape 2"/>
          <p:cNvSpPr/>
          <p:nvPr/>
        </p:nvSpPr>
        <p:spPr>
          <a:xfrm>
            <a:off x="12049200" y="23370120"/>
            <a:ext cx="9417960" cy="7293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Our team of five took on our customer – Jacob Carter’s vision and worked collaboratively on the design and planning of the Education For All application. </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Our team identified a web application as the best platform for the stated goals. </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The design/planning phase was performed using the water model.</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We chose a three-tier architecture for our program (presentation tier: front-end, logic tier: back-end, data tier: database).</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Mapped out an entity relationship diagram for our database. Created dataflow diagrams for the high-level architecture and message sequence charts for critical use cases.</a:t>
            </a:r>
            <a:endParaRPr lang="en-US" sz="2800" b="0" strike="noStrike" spc="-1" dirty="0">
              <a:latin typeface="Arial"/>
            </a:endParaRPr>
          </a:p>
        </p:txBody>
      </p:sp>
      <p:sp>
        <p:nvSpPr>
          <p:cNvPr id="58" name="CustomShape 3"/>
          <p:cNvSpPr/>
          <p:nvPr/>
        </p:nvSpPr>
        <p:spPr>
          <a:xfrm>
            <a:off x="22207320" y="22410720"/>
            <a:ext cx="10111680" cy="65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spcBef>
                <a:spcPts val="4799"/>
              </a:spcBef>
            </a:pPr>
            <a:r>
              <a:rPr lang="en-US" sz="4800" b="0" strike="noStrike" cap="all" spc="-1">
                <a:solidFill>
                  <a:srgbClr val="E05529"/>
                </a:solidFill>
                <a:latin typeface="Verdana Regular"/>
              </a:rPr>
              <a:t>Implementation and Testing</a:t>
            </a:r>
            <a:endParaRPr lang="en-US" sz="4800" b="0" strike="noStrike" spc="-1">
              <a:latin typeface="Arial"/>
            </a:endParaRPr>
          </a:p>
        </p:txBody>
      </p:sp>
      <p:sp>
        <p:nvSpPr>
          <p:cNvPr id="59" name="CustomShape 4"/>
          <p:cNvSpPr/>
          <p:nvPr/>
        </p:nvSpPr>
        <p:spPr>
          <a:xfrm>
            <a:off x="22207320" y="23370120"/>
            <a:ext cx="9883440" cy="7719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Due to each function building off the other, we approached development in an incremental fashion. We began by estimating effort values for each user story and then chose from the bottom-up which ones to implement in the given two week window.</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Before each function’s implementation, we wrote simple unit tests. After implementation, we performed integration and acceptance testing to meet quality targets.</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err="1">
                <a:solidFill>
                  <a:srgbClr val="000000"/>
                </a:solidFill>
                <a:latin typeface="Verdana Regular"/>
              </a:rPr>
              <a:t>Agile’s</a:t>
            </a:r>
            <a:r>
              <a:rPr lang="en-US" sz="2800" b="0" strike="noStrike" spc="-1" dirty="0">
                <a:solidFill>
                  <a:srgbClr val="000000"/>
                </a:solidFill>
                <a:latin typeface="Verdana Regular"/>
              </a:rPr>
              <a:t> rapid feedback cycle allowed us to identify problems/issues and resolve them quickly. Our customer, Jacob, was included in discussions at all stages of the development cycle.</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Weekly meetings enabled us to analyze code for any possible faults, or areas that would benefit from refactoring.</a:t>
            </a:r>
            <a:endParaRPr lang="en-US" sz="2800" b="0" strike="noStrike" spc="-1" dirty="0">
              <a:latin typeface="Arial"/>
            </a:endParaRPr>
          </a:p>
          <a:p>
            <a:pPr>
              <a:lnSpc>
                <a:spcPts val="3359"/>
              </a:lnSpc>
              <a:spcAft>
                <a:spcPts val="2599"/>
              </a:spcAft>
            </a:pPr>
            <a:endParaRPr lang="en-US" sz="2800" b="0" strike="noStrike" spc="-1" dirty="0">
              <a:latin typeface="Arial"/>
            </a:endParaRPr>
          </a:p>
        </p:txBody>
      </p:sp>
      <p:sp>
        <p:nvSpPr>
          <p:cNvPr id="60" name="CustomShape 5"/>
          <p:cNvSpPr/>
          <p:nvPr/>
        </p:nvSpPr>
        <p:spPr>
          <a:xfrm>
            <a:off x="1792440" y="5433120"/>
            <a:ext cx="8158320" cy="65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spcBef>
                <a:spcPts val="4799"/>
              </a:spcBef>
            </a:pPr>
            <a:r>
              <a:rPr lang="en-US" sz="4800" b="0" strike="noStrike" cap="all" spc="-1">
                <a:solidFill>
                  <a:srgbClr val="FFFFFF"/>
                </a:solidFill>
                <a:latin typeface="Verdana Regular"/>
              </a:rPr>
              <a:t>Background</a:t>
            </a:r>
            <a:endParaRPr lang="en-US" sz="4800" b="0" strike="noStrike" spc="-1">
              <a:latin typeface="Arial"/>
            </a:endParaRPr>
          </a:p>
        </p:txBody>
      </p:sp>
      <p:sp>
        <p:nvSpPr>
          <p:cNvPr id="61" name="CustomShape 6"/>
          <p:cNvSpPr/>
          <p:nvPr/>
        </p:nvSpPr>
        <p:spPr>
          <a:xfrm>
            <a:off x="1792440" y="6477120"/>
            <a:ext cx="8125920" cy="19471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6840">
              <a:lnSpc>
                <a:spcPts val="3359"/>
              </a:lnSpc>
              <a:spcAft>
                <a:spcPts val="2599"/>
              </a:spcAft>
              <a:buClr>
                <a:srgbClr val="FFFFFF"/>
              </a:buClr>
              <a:buFont typeface="Arial"/>
              <a:buChar char="•"/>
            </a:pPr>
            <a:r>
              <a:rPr lang="en-US" sz="2800" b="0" strike="noStrike" spc="-1">
                <a:solidFill>
                  <a:srgbClr val="FFFFFF"/>
                </a:solidFill>
                <a:latin typeface="Verdana"/>
                <a:ea typeface="Verdana"/>
              </a:rPr>
              <a:t>Millions of individuals are incarcerated in the United States and the number continues to trend upwards. Much of this is due to the lack of any rehabilitative programs, especially in the realm of education, which has resulted in a “warehousing crisis”. Quite often incarcerated individuals have a desire to enroll in educational programs, but are unable to do so.</a:t>
            </a:r>
            <a:endParaRPr lang="en-US" sz="2800" b="0" strike="noStrike" spc="-1">
              <a:latin typeface="Arial"/>
            </a:endParaRPr>
          </a:p>
          <a:p>
            <a:pPr marL="457200" indent="-456840">
              <a:lnSpc>
                <a:spcPts val="3359"/>
              </a:lnSpc>
              <a:spcAft>
                <a:spcPts val="2599"/>
              </a:spcAft>
              <a:buClr>
                <a:srgbClr val="FFFFFF"/>
              </a:buClr>
              <a:buFont typeface="Arial"/>
              <a:buChar char="•"/>
            </a:pPr>
            <a:r>
              <a:rPr lang="en-US" sz="2800" b="0" strike="noStrike" spc="-1">
                <a:solidFill>
                  <a:srgbClr val="FFFFFF"/>
                </a:solidFill>
                <a:latin typeface="Verdana"/>
                <a:ea typeface="Verdana"/>
              </a:rPr>
              <a:t>In 2003 Eric Holder, the RAND corporation, and the Departments of Justice and Education released a nationwide study in 2013 that says in-prison education reduced the risk of an individual recidivating by 43%.</a:t>
            </a:r>
            <a:endParaRPr lang="en-US" sz="2800" b="0" strike="noStrike" spc="-1">
              <a:latin typeface="Arial"/>
            </a:endParaRPr>
          </a:p>
          <a:p>
            <a:pPr marL="457200" indent="-456840">
              <a:lnSpc>
                <a:spcPts val="3359"/>
              </a:lnSpc>
              <a:spcAft>
                <a:spcPts val="2599"/>
              </a:spcAft>
              <a:buClr>
                <a:srgbClr val="FFFFFF"/>
              </a:buClr>
              <a:buFont typeface="Arial"/>
              <a:buChar char="•"/>
            </a:pPr>
            <a:r>
              <a:rPr lang="en-US" sz="2800" b="0" strike="noStrike" spc="-1">
                <a:solidFill>
                  <a:srgbClr val="FFFFFF"/>
                </a:solidFill>
                <a:latin typeface="Verdana"/>
                <a:ea typeface="Verdana"/>
              </a:rPr>
              <a:t>This study also concluded that it costs only $5 a day to educate someone in prison vs. $105 per day to house and fulfill their basic needs, if they recidivate.</a:t>
            </a:r>
            <a:endParaRPr lang="en-US" sz="2800" b="0" strike="noStrike" spc="-1">
              <a:latin typeface="Arial"/>
            </a:endParaRPr>
          </a:p>
          <a:p>
            <a:pPr marL="457200" indent="-456840">
              <a:lnSpc>
                <a:spcPts val="3359"/>
              </a:lnSpc>
              <a:spcAft>
                <a:spcPts val="2599"/>
              </a:spcAft>
              <a:buClr>
                <a:srgbClr val="FFFFFF"/>
              </a:buClr>
              <a:buFont typeface="Arial"/>
              <a:buChar char="•"/>
            </a:pPr>
            <a:r>
              <a:rPr lang="en-US" sz="2800" b="0" strike="noStrike" spc="-1">
                <a:solidFill>
                  <a:srgbClr val="FFFFFF"/>
                </a:solidFill>
                <a:latin typeface="Verdana"/>
                <a:ea typeface="Verdana"/>
              </a:rPr>
              <a:t>Focusing on the state of Illinois as an example, there were 22,747 people in prison in Illinois without a GED or 12th grade education in 2015, which accounts for 46% of the total prison population. Additionally, In 2014, 5,814 people in prison participated in GED classes, but only 1,872 were offered the test (Illinois Department of Corrections Office of Constituent Services, 2014).</a:t>
            </a:r>
            <a:endParaRPr lang="en-US" sz="2800" b="0" strike="noStrike" spc="-1">
              <a:latin typeface="Arial"/>
            </a:endParaRPr>
          </a:p>
          <a:p>
            <a:pPr marL="457200" indent="-456840">
              <a:lnSpc>
                <a:spcPts val="3359"/>
              </a:lnSpc>
              <a:spcAft>
                <a:spcPts val="2599"/>
              </a:spcAft>
              <a:buClr>
                <a:srgbClr val="FFFFFF"/>
              </a:buClr>
              <a:buFont typeface="Arial"/>
              <a:buChar char="•"/>
            </a:pPr>
            <a:r>
              <a:rPr lang="en-US" sz="2800" b="0" strike="noStrike" spc="-1">
                <a:solidFill>
                  <a:srgbClr val="FFFFFF"/>
                </a:solidFill>
                <a:latin typeface="Verdana"/>
                <a:ea typeface="Verdana"/>
              </a:rPr>
              <a:t>In 2017 the Department of Education proposed the National Education Technology Plan which states that “Moving forward, increasingly sophisticated technology-driven assessments will enable more powerful personalized learning, likely accelerating the shift from time-based learning to competency-based learning.“</a:t>
            </a:r>
            <a:endParaRPr lang="en-US" sz="2800" b="0" strike="noStrike" spc="-1">
              <a:latin typeface="Arial"/>
            </a:endParaRPr>
          </a:p>
          <a:p>
            <a:pPr>
              <a:lnSpc>
                <a:spcPts val="3359"/>
              </a:lnSpc>
              <a:spcAft>
                <a:spcPts val="2599"/>
              </a:spcAft>
            </a:pPr>
            <a:r>
              <a:rPr lang="en-US" sz="2800" b="0" strike="noStrike" spc="-1">
                <a:solidFill>
                  <a:srgbClr val="FFFFFF"/>
                </a:solidFill>
                <a:latin typeface="Verdana"/>
                <a:ea typeface="Verdana"/>
              </a:rPr>
              <a:t>Vision Statement by Jacob Carter</a:t>
            </a:r>
            <a:endParaRPr lang="en-US" sz="2800" b="0" strike="noStrike" spc="-1">
              <a:latin typeface="Arial"/>
            </a:endParaRPr>
          </a:p>
          <a:p>
            <a:pPr>
              <a:lnSpc>
                <a:spcPts val="3359"/>
              </a:lnSpc>
              <a:spcAft>
                <a:spcPts val="2599"/>
              </a:spcAft>
            </a:pPr>
            <a:endParaRPr lang="en-US" sz="2800" b="0" strike="noStrike" spc="-1">
              <a:latin typeface="Arial"/>
            </a:endParaRPr>
          </a:p>
        </p:txBody>
      </p:sp>
      <p:sp>
        <p:nvSpPr>
          <p:cNvPr id="62" name="CustomShape 7"/>
          <p:cNvSpPr/>
          <p:nvPr/>
        </p:nvSpPr>
        <p:spPr>
          <a:xfrm>
            <a:off x="12291840" y="3463920"/>
            <a:ext cx="19543680" cy="1542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12500" b="0" strike="noStrike" cap="all" spc="97">
                <a:solidFill>
                  <a:srgbClr val="E05529"/>
                </a:solidFill>
                <a:latin typeface="Impact"/>
                <a:ea typeface="Impact"/>
              </a:rPr>
              <a:t>Education for all</a:t>
            </a:r>
            <a:endParaRPr lang="en-US" sz="12500" b="0" strike="noStrike" spc="-1">
              <a:latin typeface="Arial"/>
            </a:endParaRPr>
          </a:p>
        </p:txBody>
      </p:sp>
      <p:sp>
        <p:nvSpPr>
          <p:cNvPr id="63" name="CustomShape 8"/>
          <p:cNvSpPr/>
          <p:nvPr/>
        </p:nvSpPr>
        <p:spPr>
          <a:xfrm>
            <a:off x="12291840" y="4768920"/>
            <a:ext cx="19543680" cy="2124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8640"/>
              </a:lnSpc>
              <a:spcBef>
                <a:spcPts val="4799"/>
              </a:spcBef>
            </a:pPr>
            <a:r>
              <a:rPr lang="en-US" sz="3200" b="1" strike="noStrike" spc="199">
                <a:solidFill>
                  <a:srgbClr val="000000"/>
                </a:solidFill>
                <a:latin typeface="Georgia"/>
                <a:ea typeface="Georgia"/>
              </a:rPr>
              <a:t>An online program to provide opportunities for individuals who are incarcerated to obtain their GED and to gain skill that will help them adjust to the larger world upon release. </a:t>
            </a:r>
            <a:endParaRPr lang="en-US" sz="3200" b="0" strike="noStrike" spc="-1">
              <a:latin typeface="Arial"/>
            </a:endParaRPr>
          </a:p>
        </p:txBody>
      </p:sp>
      <p:sp>
        <p:nvSpPr>
          <p:cNvPr id="64" name="CustomShape 9"/>
          <p:cNvSpPr/>
          <p:nvPr/>
        </p:nvSpPr>
        <p:spPr>
          <a:xfrm>
            <a:off x="33902280" y="5433120"/>
            <a:ext cx="8158320" cy="65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spcBef>
                <a:spcPts val="4799"/>
              </a:spcBef>
            </a:pPr>
            <a:r>
              <a:rPr lang="en-US" sz="4800" b="0" strike="noStrike" cap="all" spc="-1">
                <a:solidFill>
                  <a:srgbClr val="FFFFFF"/>
                </a:solidFill>
                <a:latin typeface="Verdana Regular"/>
              </a:rPr>
              <a:t>Features</a:t>
            </a:r>
            <a:endParaRPr lang="en-US" sz="4800" b="0" strike="noStrike" spc="-1">
              <a:latin typeface="Arial"/>
            </a:endParaRPr>
          </a:p>
        </p:txBody>
      </p:sp>
      <p:sp>
        <p:nvSpPr>
          <p:cNvPr id="65" name="CustomShape 10"/>
          <p:cNvSpPr/>
          <p:nvPr/>
        </p:nvSpPr>
        <p:spPr>
          <a:xfrm>
            <a:off x="33934320" y="6477120"/>
            <a:ext cx="8125920" cy="15053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Students, instructors and administrators can log in to the system by having their username/password combination authenticated.</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Students and instructors can view their dashboard, which displays all courses which they are enrolled in.</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Students and instructors can view the contents of lectures and assignments that are provided by a specific course.</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Students can complete assignments by answering questions and submitting their work for grading.</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Administrators can create new users by providing the correct fields for database entry.</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Handle user authentication through state management. Prevent users from accessing pages they do not have permission to (e.g. students accessing lectures in a course they are not enrolled in).</a:t>
            </a: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p:txBody>
      </p:sp>
      <p:sp>
        <p:nvSpPr>
          <p:cNvPr id="66" name="CustomShape 11"/>
          <p:cNvSpPr/>
          <p:nvPr/>
        </p:nvSpPr>
        <p:spPr>
          <a:xfrm>
            <a:off x="38032200" y="754200"/>
            <a:ext cx="3810600" cy="1790280"/>
          </a:xfrm>
          <a:prstGeom prst="rect">
            <a:avLst/>
          </a:prstGeom>
          <a:noFill/>
          <a:ln>
            <a:noFill/>
          </a:ln>
        </p:spPr>
        <p:style>
          <a:lnRef idx="0">
            <a:scrgbClr r="0" g="0" b="0"/>
          </a:lnRef>
          <a:fillRef idx="0">
            <a:scrgbClr r="0" g="0" b="0"/>
          </a:fillRef>
          <a:effectRef idx="0">
            <a:scrgbClr r="0" g="0" b="0"/>
          </a:effectRef>
          <a:fontRef idx="minor"/>
        </p:style>
      </p:sp>
      <p:sp>
        <p:nvSpPr>
          <p:cNvPr id="67" name="CustomShape 12"/>
          <p:cNvSpPr/>
          <p:nvPr/>
        </p:nvSpPr>
        <p:spPr>
          <a:xfrm>
            <a:off x="27503280" y="7216560"/>
            <a:ext cx="5202720" cy="545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400" b="0" strike="noStrike" spc="-1">
                <a:solidFill>
                  <a:srgbClr val="E05529"/>
                </a:solidFill>
                <a:latin typeface="Verdana Regular"/>
              </a:rPr>
              <a:t>Front-End</a:t>
            </a:r>
            <a:endParaRPr lang="en-US" sz="4400" b="0" strike="noStrike" spc="-1">
              <a:latin typeface="Arial"/>
            </a:endParaRPr>
          </a:p>
          <a:p>
            <a:pPr>
              <a:lnSpc>
                <a:spcPct val="100000"/>
              </a:lnSpc>
            </a:pPr>
            <a:r>
              <a:rPr lang="en-US" sz="2800" b="1" strike="noStrike" spc="-1">
                <a:solidFill>
                  <a:srgbClr val="000000"/>
                </a:solidFill>
                <a:latin typeface="Verdana Regular"/>
              </a:rPr>
              <a:t>Handlebars.js, Javascript, HTML/CSS</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Verdana Regular"/>
              </a:rPr>
              <a:t>Handlebars is a key framework which enabled us to dynamically render data which is queried from our back-end.</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Verdana Regular"/>
              </a:rPr>
              <a:t>Templates and partials drastically reduced the amount of HTML  elements we had to code. </a:t>
            </a:r>
            <a:endParaRPr lang="en-US" sz="2800" b="0" strike="noStrike" spc="-1">
              <a:latin typeface="Arial"/>
            </a:endParaRPr>
          </a:p>
        </p:txBody>
      </p:sp>
      <p:sp>
        <p:nvSpPr>
          <p:cNvPr id="68" name="CustomShape 13"/>
          <p:cNvSpPr/>
          <p:nvPr/>
        </p:nvSpPr>
        <p:spPr>
          <a:xfrm>
            <a:off x="16487640" y="14681880"/>
            <a:ext cx="16075080" cy="7125480"/>
          </a:xfrm>
          <a:prstGeom prst="rect">
            <a:avLst/>
          </a:prstGeom>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pic>
        <p:nvPicPr>
          <p:cNvPr id="69" name="Picture 25"/>
          <p:cNvPicPr/>
          <p:nvPr/>
        </p:nvPicPr>
        <p:blipFill>
          <a:blip r:embed="rId2"/>
          <a:stretch/>
        </p:blipFill>
        <p:spPr>
          <a:xfrm>
            <a:off x="16672680" y="14884920"/>
            <a:ext cx="9587160" cy="6770520"/>
          </a:xfrm>
          <a:prstGeom prst="rect">
            <a:avLst/>
          </a:prstGeom>
          <a:ln>
            <a:noFill/>
          </a:ln>
        </p:spPr>
      </p:pic>
      <p:pic>
        <p:nvPicPr>
          <p:cNvPr id="70" name="Picture 26"/>
          <p:cNvPicPr/>
          <p:nvPr/>
        </p:nvPicPr>
        <p:blipFill>
          <a:blip r:embed="rId3"/>
          <a:stretch/>
        </p:blipFill>
        <p:spPr>
          <a:xfrm>
            <a:off x="26444160" y="14857920"/>
            <a:ext cx="6000840" cy="6797520"/>
          </a:xfrm>
          <a:prstGeom prst="rect">
            <a:avLst/>
          </a:prstGeom>
          <a:ln>
            <a:noFill/>
          </a:ln>
        </p:spPr>
      </p:pic>
      <p:sp>
        <p:nvSpPr>
          <p:cNvPr id="71" name="CustomShape 14"/>
          <p:cNvSpPr/>
          <p:nvPr/>
        </p:nvSpPr>
        <p:spPr>
          <a:xfrm>
            <a:off x="11242800" y="14681880"/>
            <a:ext cx="5330160" cy="630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400" b="0" strike="noStrike" spc="-1" dirty="0">
                <a:solidFill>
                  <a:srgbClr val="E05529"/>
                </a:solidFill>
                <a:latin typeface="Verdana Regular"/>
              </a:rPr>
              <a:t>Back-End</a:t>
            </a:r>
            <a:endParaRPr lang="en-US" sz="4400" b="0" strike="noStrike" spc="-1" dirty="0">
              <a:latin typeface="Arial"/>
            </a:endParaRPr>
          </a:p>
          <a:p>
            <a:pPr>
              <a:lnSpc>
                <a:spcPct val="100000"/>
              </a:lnSpc>
            </a:pPr>
            <a:r>
              <a:rPr lang="en-US" sz="2800" b="1" strike="noStrike" spc="-1" dirty="0">
                <a:solidFill>
                  <a:srgbClr val="000000"/>
                </a:solidFill>
                <a:latin typeface="Verdana Regular"/>
              </a:rPr>
              <a:t>Node.js, Javascript, MySQL</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Verdana Regular"/>
              </a:rPr>
              <a:t>All data is stored in a MySQL database and structured to be in 1NF (2NF easily obtainable).</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Verdana Regular"/>
              </a:rPr>
              <a:t>Node-Express handles routing, querying, and compiling objects to be sent to the front-end for rendering.</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Verdana Regular"/>
              </a:rPr>
              <a:t>Express-Sessions and middleware functions allows us to handle user authentication via state.</a:t>
            </a:r>
            <a:endParaRPr lang="en-US" sz="2800" b="0" strike="noStrike" spc="-1" dirty="0">
              <a:latin typeface="Arial"/>
            </a:endParaRPr>
          </a:p>
        </p:txBody>
      </p:sp>
      <p:sp>
        <p:nvSpPr>
          <p:cNvPr id="72" name="CustomShape 15"/>
          <p:cNvSpPr/>
          <p:nvPr/>
        </p:nvSpPr>
        <p:spPr>
          <a:xfrm>
            <a:off x="11285280" y="7216560"/>
            <a:ext cx="16075080" cy="7125480"/>
          </a:xfrm>
          <a:prstGeom prst="rect">
            <a:avLst/>
          </a:prstGeom>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pic>
        <p:nvPicPr>
          <p:cNvPr id="73" name="Picture 31"/>
          <p:cNvPicPr/>
          <p:nvPr/>
        </p:nvPicPr>
        <p:blipFill>
          <a:blip r:embed="rId4"/>
          <a:stretch/>
        </p:blipFill>
        <p:spPr>
          <a:xfrm>
            <a:off x="11418480" y="7353720"/>
            <a:ext cx="9840960" cy="6888960"/>
          </a:xfrm>
          <a:prstGeom prst="rect">
            <a:avLst/>
          </a:prstGeom>
          <a:ln>
            <a:noFill/>
          </a:ln>
        </p:spPr>
      </p:pic>
      <p:pic>
        <p:nvPicPr>
          <p:cNvPr id="74" name="Picture 32"/>
          <p:cNvPicPr/>
          <p:nvPr/>
        </p:nvPicPr>
        <p:blipFill>
          <a:blip r:embed="rId5"/>
          <a:stretch/>
        </p:blipFill>
        <p:spPr>
          <a:xfrm>
            <a:off x="21372480" y="7347240"/>
            <a:ext cx="5889600" cy="6888960"/>
          </a:xfrm>
          <a:prstGeom prst="rect">
            <a:avLst/>
          </a:prstGeom>
          <a:ln>
            <a:noFill/>
          </a:ln>
        </p:spPr>
      </p:pic>
      <p:sp>
        <p:nvSpPr>
          <p:cNvPr id="75" name="CustomShape 16"/>
          <p:cNvSpPr/>
          <p:nvPr/>
        </p:nvSpPr>
        <p:spPr>
          <a:xfrm>
            <a:off x="33969240" y="18862560"/>
            <a:ext cx="8125920" cy="1065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Instructors can create lectures and assignments to be submitted into the database for integration with a chosen course.</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Education Planner for students which enables them to plan which courses they study ahead of time. </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Education progress page which provides students with a road map of the courses they have completed.</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Message board for each course which gives students and instructors a method of interacting and collaborating with each other.</a:t>
            </a: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p:txBody>
      </p:sp>
      <p:sp>
        <p:nvSpPr>
          <p:cNvPr id="76" name="CustomShape 17"/>
          <p:cNvSpPr/>
          <p:nvPr/>
        </p:nvSpPr>
        <p:spPr>
          <a:xfrm>
            <a:off x="33902280" y="17917920"/>
            <a:ext cx="8158320" cy="65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spcBef>
                <a:spcPts val="4799"/>
              </a:spcBef>
            </a:pPr>
            <a:r>
              <a:rPr lang="en-US" sz="4800" b="0" strike="noStrike" cap="all" spc="-1" dirty="0">
                <a:solidFill>
                  <a:srgbClr val="FFFFFF"/>
                </a:solidFill>
                <a:latin typeface="Verdana Regular"/>
              </a:rPr>
              <a:t>IN-PROGRESS</a:t>
            </a:r>
            <a:endParaRPr lang="en-US" sz="4800" b="0" strike="noStrike" spc="-1" dirty="0">
              <a:latin typeface="Arial"/>
            </a:endParaRPr>
          </a:p>
        </p:txBody>
      </p:sp>
      <p:sp>
        <p:nvSpPr>
          <p:cNvPr id="77" name="CustomShape 18"/>
          <p:cNvSpPr/>
          <p:nvPr/>
        </p:nvSpPr>
        <p:spPr>
          <a:xfrm>
            <a:off x="33934320" y="26354160"/>
            <a:ext cx="8125920" cy="8380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359"/>
              </a:lnSpc>
              <a:spcAft>
                <a:spcPts val="2599"/>
              </a:spcAft>
            </a:pPr>
            <a:r>
              <a:rPr lang="en-US" sz="2800" b="0" strike="noStrike" spc="-1" dirty="0">
                <a:solidFill>
                  <a:srgbClr val="000000"/>
                </a:solidFill>
                <a:latin typeface="Verdana Regular"/>
              </a:rPr>
              <a:t>Design and Implementation by:</a:t>
            </a:r>
            <a:br>
              <a:rPr lang="en-US" sz="2800" b="0" strike="noStrike" spc="-1" dirty="0">
                <a:solidFill>
                  <a:srgbClr val="000000"/>
                </a:solidFill>
                <a:latin typeface="Verdana Regular"/>
              </a:rPr>
            </a:br>
            <a:br>
              <a:rPr dirty="0"/>
            </a:br>
            <a:endParaRPr lang="en-US" dirty="0"/>
          </a:p>
          <a:p>
            <a:pPr>
              <a:lnSpc>
                <a:spcPts val="3359"/>
              </a:lnSpc>
              <a:spcAft>
                <a:spcPts val="2599"/>
              </a:spcAft>
            </a:pPr>
            <a:endParaRPr lang="en-US" dirty="0"/>
          </a:p>
          <a:p>
            <a:pPr>
              <a:lnSpc>
                <a:spcPts val="3359"/>
              </a:lnSpc>
              <a:spcAft>
                <a:spcPts val="2599"/>
              </a:spcAft>
            </a:pPr>
            <a:br>
              <a:rPr lang="en-US" dirty="0"/>
            </a:br>
            <a:br>
              <a:rPr dirty="0"/>
            </a:br>
            <a:r>
              <a:rPr lang="en-US" sz="2800" b="0" strike="noStrike" spc="-1" dirty="0">
                <a:solidFill>
                  <a:srgbClr val="000000"/>
                </a:solidFill>
                <a:latin typeface="Verdana Regular"/>
              </a:rPr>
              <a:t>Customer:</a:t>
            </a:r>
            <a:br>
              <a:rPr dirty="0"/>
            </a:br>
            <a:br>
              <a:rPr lang="en-US" dirty="0"/>
            </a:br>
            <a:br>
              <a:rPr lang="en-US" dirty="0"/>
            </a:br>
            <a:r>
              <a:rPr lang="en-US" sz="2800" spc="-1" dirty="0"/>
              <a:t>https://github.com/seanmcortes/education-for-all</a:t>
            </a: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p:txBody>
      </p:sp>
      <p:graphicFrame>
        <p:nvGraphicFramePr>
          <p:cNvPr id="3" name="Table 2">
            <a:extLst>
              <a:ext uri="{FF2B5EF4-FFF2-40B4-BE49-F238E27FC236}">
                <a16:creationId xmlns:a16="http://schemas.microsoft.com/office/drawing/2014/main" id="{CE01ECCF-B51C-49FB-A2D3-2BE5DB410BA0}"/>
              </a:ext>
            </a:extLst>
          </p:cNvPr>
          <p:cNvGraphicFramePr>
            <a:graphicFrameLocks noGrp="1"/>
          </p:cNvGraphicFramePr>
          <p:nvPr>
            <p:extLst>
              <p:ext uri="{D42A27DB-BD31-4B8C-83A1-F6EECF244321}">
                <p14:modId xmlns:p14="http://schemas.microsoft.com/office/powerpoint/2010/main" val="3008874871"/>
              </p:ext>
            </p:extLst>
          </p:nvPr>
        </p:nvGraphicFramePr>
        <p:xfrm>
          <a:off x="33969240" y="26868883"/>
          <a:ext cx="8125920" cy="2286000"/>
        </p:xfrm>
        <a:graphic>
          <a:graphicData uri="http://schemas.openxmlformats.org/drawingml/2006/table">
            <a:tbl>
              <a:tblPr firstRow="1" bandRow="1">
                <a:tableStyleId>{073A0DAA-6AF3-43AB-8588-CEC1D06C72B9}</a:tableStyleId>
              </a:tblPr>
              <a:tblGrid>
                <a:gridCol w="2943071">
                  <a:extLst>
                    <a:ext uri="{9D8B030D-6E8A-4147-A177-3AD203B41FA5}">
                      <a16:colId xmlns:a16="http://schemas.microsoft.com/office/drawing/2014/main" val="2958231007"/>
                    </a:ext>
                  </a:extLst>
                </a:gridCol>
                <a:gridCol w="5182849">
                  <a:extLst>
                    <a:ext uri="{9D8B030D-6E8A-4147-A177-3AD203B41FA5}">
                      <a16:colId xmlns:a16="http://schemas.microsoft.com/office/drawing/2014/main" val="2948499139"/>
                    </a:ext>
                  </a:extLst>
                </a:gridCol>
              </a:tblGrid>
              <a:tr h="432663">
                <a:tc>
                  <a:txBody>
                    <a:bodyPr/>
                    <a:lstStyle/>
                    <a:p>
                      <a:r>
                        <a:rPr lang="en-US" sz="2400" b="0" dirty="0">
                          <a:solidFill>
                            <a:schemeClr val="tx1"/>
                          </a:solidFill>
                          <a:latin typeface="Verdana Regular"/>
                        </a:rPr>
                        <a:t>Jason Anderson</a:t>
                      </a:r>
                    </a:p>
                  </a:txBody>
                  <a:tcPr>
                    <a:solidFill>
                      <a:schemeClr val="bg2">
                        <a:lumMod val="40000"/>
                        <a:lumOff val="60000"/>
                      </a:schemeClr>
                    </a:solidFill>
                  </a:tcPr>
                </a:tc>
                <a:tc>
                  <a:txBody>
                    <a:bodyPr/>
                    <a:lstStyle/>
                    <a:p>
                      <a:r>
                        <a:rPr lang="en-US" sz="2400" b="0" dirty="0">
                          <a:solidFill>
                            <a:schemeClr val="tx1"/>
                          </a:solidFill>
                          <a:latin typeface="Verdana Regular"/>
                        </a:rPr>
                        <a:t>anderja6@oregonstate.edu</a:t>
                      </a:r>
                    </a:p>
                  </a:txBody>
                  <a:tcPr>
                    <a:solidFill>
                      <a:schemeClr val="bg2">
                        <a:lumMod val="40000"/>
                        <a:lumOff val="60000"/>
                      </a:schemeClr>
                    </a:solidFill>
                  </a:tcPr>
                </a:tc>
                <a:extLst>
                  <a:ext uri="{0D108BD9-81ED-4DB2-BD59-A6C34878D82A}">
                    <a16:rowId xmlns:a16="http://schemas.microsoft.com/office/drawing/2014/main" val="132441749"/>
                  </a:ext>
                </a:extLst>
              </a:tr>
              <a:tr h="432663">
                <a:tc>
                  <a:txBody>
                    <a:bodyPr/>
                    <a:lstStyle/>
                    <a:p>
                      <a:r>
                        <a:rPr lang="en-US" sz="2400" dirty="0">
                          <a:solidFill>
                            <a:schemeClr val="tx1"/>
                          </a:solidFill>
                          <a:latin typeface="Verdana Regular"/>
                        </a:rPr>
                        <a:t>Sean Cortes</a:t>
                      </a:r>
                    </a:p>
                  </a:txBody>
                  <a:tcPr/>
                </a:tc>
                <a:tc>
                  <a:txBody>
                    <a:bodyPr/>
                    <a:lstStyle/>
                    <a:p>
                      <a:r>
                        <a:rPr lang="en-US" sz="2400" dirty="0">
                          <a:solidFill>
                            <a:schemeClr val="tx1"/>
                          </a:solidFill>
                          <a:latin typeface="Verdana Regular"/>
                        </a:rPr>
                        <a:t>cortess@oregonstate.edu</a:t>
                      </a:r>
                    </a:p>
                  </a:txBody>
                  <a:tcPr/>
                </a:tc>
                <a:extLst>
                  <a:ext uri="{0D108BD9-81ED-4DB2-BD59-A6C34878D82A}">
                    <a16:rowId xmlns:a16="http://schemas.microsoft.com/office/drawing/2014/main" val="1898161965"/>
                  </a:ext>
                </a:extLst>
              </a:tr>
              <a:tr h="432663">
                <a:tc>
                  <a:txBody>
                    <a:bodyPr/>
                    <a:lstStyle/>
                    <a:p>
                      <a:r>
                        <a:rPr lang="en-US" sz="2400" dirty="0">
                          <a:solidFill>
                            <a:schemeClr val="tx1"/>
                          </a:solidFill>
                          <a:latin typeface="Verdana Regular"/>
                        </a:rPr>
                        <a:t>Joel Huffman</a:t>
                      </a:r>
                    </a:p>
                  </a:txBody>
                  <a:tcPr/>
                </a:tc>
                <a:tc>
                  <a:txBody>
                    <a:bodyPr/>
                    <a:lstStyle/>
                    <a:p>
                      <a:r>
                        <a:rPr lang="en-US" sz="2400" dirty="0">
                          <a:solidFill>
                            <a:schemeClr val="tx1"/>
                          </a:solidFill>
                          <a:latin typeface="Verdana Regular"/>
                        </a:rPr>
                        <a:t>huffmajo@oregonstate.edu</a:t>
                      </a:r>
                    </a:p>
                  </a:txBody>
                  <a:tcPr/>
                </a:tc>
                <a:extLst>
                  <a:ext uri="{0D108BD9-81ED-4DB2-BD59-A6C34878D82A}">
                    <a16:rowId xmlns:a16="http://schemas.microsoft.com/office/drawing/2014/main" val="1281208506"/>
                  </a:ext>
                </a:extLst>
              </a:tr>
              <a:tr h="432663">
                <a:tc>
                  <a:txBody>
                    <a:bodyPr/>
                    <a:lstStyle/>
                    <a:p>
                      <a:r>
                        <a:rPr lang="en-US" sz="2400" dirty="0" err="1">
                          <a:solidFill>
                            <a:schemeClr val="tx1"/>
                          </a:solidFill>
                          <a:latin typeface="Verdana Regular"/>
                        </a:rPr>
                        <a:t>Tingting</a:t>
                      </a:r>
                      <a:r>
                        <a:rPr lang="en-US" sz="2400" dirty="0">
                          <a:solidFill>
                            <a:schemeClr val="tx1"/>
                          </a:solidFill>
                          <a:latin typeface="Verdana Regular"/>
                        </a:rPr>
                        <a:t> Lin</a:t>
                      </a:r>
                    </a:p>
                  </a:txBody>
                  <a:tcPr/>
                </a:tc>
                <a:tc>
                  <a:txBody>
                    <a:bodyPr/>
                    <a:lstStyle/>
                    <a:p>
                      <a:r>
                        <a:rPr lang="en-US" sz="2400" dirty="0">
                          <a:solidFill>
                            <a:schemeClr val="tx1"/>
                          </a:solidFill>
                          <a:latin typeface="Verdana Regular"/>
                        </a:rPr>
                        <a:t>lintin@oregonstate.edu</a:t>
                      </a:r>
                    </a:p>
                  </a:txBody>
                  <a:tcPr/>
                </a:tc>
                <a:extLst>
                  <a:ext uri="{0D108BD9-81ED-4DB2-BD59-A6C34878D82A}">
                    <a16:rowId xmlns:a16="http://schemas.microsoft.com/office/drawing/2014/main" val="2921698633"/>
                  </a:ext>
                </a:extLst>
              </a:tr>
              <a:tr h="432663">
                <a:tc>
                  <a:txBody>
                    <a:bodyPr/>
                    <a:lstStyle/>
                    <a:p>
                      <a:r>
                        <a:rPr lang="en-US" sz="2400" dirty="0">
                          <a:solidFill>
                            <a:schemeClr val="tx1"/>
                          </a:solidFill>
                          <a:latin typeface="Verdana Regular"/>
                        </a:rPr>
                        <a:t>Ting </a:t>
                      </a:r>
                      <a:r>
                        <a:rPr lang="en-US" sz="2400" dirty="0" err="1">
                          <a:solidFill>
                            <a:schemeClr val="tx1"/>
                          </a:solidFill>
                          <a:latin typeface="Verdana Regular"/>
                        </a:rPr>
                        <a:t>Sheppy</a:t>
                      </a:r>
                      <a:endParaRPr lang="en-US" sz="2400" dirty="0">
                        <a:solidFill>
                          <a:schemeClr val="tx1"/>
                        </a:solidFill>
                        <a:latin typeface="Verdana Regular"/>
                      </a:endParaRPr>
                    </a:p>
                  </a:txBody>
                  <a:tcPr/>
                </a:tc>
                <a:tc>
                  <a:txBody>
                    <a:bodyPr/>
                    <a:lstStyle/>
                    <a:p>
                      <a:r>
                        <a:rPr lang="en-US" sz="2400" dirty="0">
                          <a:solidFill>
                            <a:schemeClr val="tx1"/>
                          </a:solidFill>
                          <a:latin typeface="Verdana Regular"/>
                        </a:rPr>
                        <a:t>chit@oregonstate.edu</a:t>
                      </a:r>
                    </a:p>
                  </a:txBody>
                  <a:tcPr/>
                </a:tc>
                <a:extLst>
                  <a:ext uri="{0D108BD9-81ED-4DB2-BD59-A6C34878D82A}">
                    <a16:rowId xmlns:a16="http://schemas.microsoft.com/office/drawing/2014/main" val="101695270"/>
                  </a:ext>
                </a:extLst>
              </a:tr>
            </a:tbl>
          </a:graphicData>
        </a:graphic>
      </p:graphicFrame>
      <p:graphicFrame>
        <p:nvGraphicFramePr>
          <p:cNvPr id="4" name="Table 3">
            <a:extLst>
              <a:ext uri="{FF2B5EF4-FFF2-40B4-BE49-F238E27FC236}">
                <a16:creationId xmlns:a16="http://schemas.microsoft.com/office/drawing/2014/main" id="{05A90D85-95F4-4C54-828B-043178295B51}"/>
              </a:ext>
            </a:extLst>
          </p:cNvPr>
          <p:cNvGraphicFramePr>
            <a:graphicFrameLocks noGrp="1"/>
          </p:cNvGraphicFramePr>
          <p:nvPr>
            <p:extLst>
              <p:ext uri="{D42A27DB-BD31-4B8C-83A1-F6EECF244321}">
                <p14:modId xmlns:p14="http://schemas.microsoft.com/office/powerpoint/2010/main" val="2179083433"/>
              </p:ext>
            </p:extLst>
          </p:nvPr>
        </p:nvGraphicFramePr>
        <p:xfrm>
          <a:off x="33969240" y="30087000"/>
          <a:ext cx="8125920" cy="457200"/>
        </p:xfrm>
        <a:graphic>
          <a:graphicData uri="http://schemas.openxmlformats.org/drawingml/2006/table">
            <a:tbl>
              <a:tblPr firstRow="1" bandRow="1">
                <a:tableStyleId>{073A0DAA-6AF3-43AB-8588-CEC1D06C72B9}</a:tableStyleId>
              </a:tblPr>
              <a:tblGrid>
                <a:gridCol w="2922033">
                  <a:extLst>
                    <a:ext uri="{9D8B030D-6E8A-4147-A177-3AD203B41FA5}">
                      <a16:colId xmlns:a16="http://schemas.microsoft.com/office/drawing/2014/main" val="2718533584"/>
                    </a:ext>
                  </a:extLst>
                </a:gridCol>
                <a:gridCol w="5203887">
                  <a:extLst>
                    <a:ext uri="{9D8B030D-6E8A-4147-A177-3AD203B41FA5}">
                      <a16:colId xmlns:a16="http://schemas.microsoft.com/office/drawing/2014/main" val="1915825123"/>
                    </a:ext>
                  </a:extLst>
                </a:gridCol>
              </a:tblGrid>
              <a:tr h="429767">
                <a:tc>
                  <a:txBody>
                    <a:bodyPr/>
                    <a:lstStyle/>
                    <a:p>
                      <a:r>
                        <a:rPr lang="en-US" sz="2400" b="0" dirty="0">
                          <a:solidFill>
                            <a:schemeClr val="tx1"/>
                          </a:solidFill>
                          <a:latin typeface="Verdana Regular"/>
                        </a:rPr>
                        <a:t>Jacob Carter</a:t>
                      </a:r>
                    </a:p>
                  </a:txBody>
                  <a:tcPr>
                    <a:solidFill>
                      <a:schemeClr val="bg2">
                        <a:lumMod val="40000"/>
                        <a:lumOff val="60000"/>
                      </a:schemeClr>
                    </a:solidFill>
                  </a:tcPr>
                </a:tc>
                <a:tc>
                  <a:txBody>
                    <a:bodyPr/>
                    <a:lstStyle/>
                    <a:p>
                      <a:r>
                        <a:rPr lang="en-US" sz="2400" b="0" dirty="0">
                          <a:solidFill>
                            <a:schemeClr val="tx1"/>
                          </a:solidFill>
                          <a:latin typeface="Verdana Regular"/>
                        </a:rPr>
                        <a:t>cartjaco@oregonstate.edu</a:t>
                      </a:r>
                    </a:p>
                  </a:txBody>
                  <a:tcPr>
                    <a:solidFill>
                      <a:schemeClr val="bg2">
                        <a:lumMod val="40000"/>
                        <a:lumOff val="60000"/>
                      </a:schemeClr>
                    </a:solidFill>
                  </a:tcPr>
                </a:tc>
                <a:extLst>
                  <a:ext uri="{0D108BD9-81ED-4DB2-BD59-A6C34878D82A}">
                    <a16:rowId xmlns:a16="http://schemas.microsoft.com/office/drawing/2014/main" val="176320649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630</TotalTime>
  <Words>866</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Georgia</vt:lpstr>
      <vt:lpstr>Impact</vt:lpstr>
      <vt:lpstr>Symbol</vt:lpstr>
      <vt:lpstr>Verdana</vt:lpstr>
      <vt:lpstr>Verdana Regular</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dc:description/>
  <cp:lastModifiedBy>Sean Cortes</cp:lastModifiedBy>
  <cp:revision>79</cp:revision>
  <dcterms:created xsi:type="dcterms:W3CDTF">2017-04-19T21:01:26Z</dcterms:created>
  <dcterms:modified xsi:type="dcterms:W3CDTF">2018-12-03T06:33:29Z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