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4759"/>
  </p:normalViewPr>
  <p:slideViewPr>
    <p:cSldViewPr snapToGrid="0" snapToObjects="1">
      <p:cViewPr>
        <p:scale>
          <a:sx n="50" d="100"/>
          <a:sy n="50" d="100"/>
        </p:scale>
        <p:origin x="72" y="-1572"/>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12/2/2018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6"/>
          <p:cNvSpPr txBox="1">
            <a:spLocks/>
          </p:cNvSpPr>
          <p:nvPr/>
        </p:nvSpPr>
        <p:spPr>
          <a:xfrm>
            <a:off x="12049167" y="21914142"/>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Design and planning</a:t>
            </a:r>
          </a:p>
        </p:txBody>
      </p:sp>
      <p:sp>
        <p:nvSpPr>
          <p:cNvPr id="7" name="Text Placeholder 18"/>
          <p:cNvSpPr txBox="1">
            <a:spLocks/>
          </p:cNvSpPr>
          <p:nvPr/>
        </p:nvSpPr>
        <p:spPr>
          <a:xfrm>
            <a:off x="12049167" y="22873260"/>
            <a:ext cx="9418320" cy="536044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457200" indent="-457200">
              <a:spcAft>
                <a:spcPts val="2600"/>
              </a:spcAft>
              <a:buFont typeface="Arial" panose="020B0604020202020204" pitchFamily="34" charset="0"/>
              <a:buChar char="•"/>
            </a:pPr>
            <a:r>
              <a:rPr lang="en-US" dirty="0">
                <a:latin typeface="Verdana Regular" charset="0"/>
              </a:rPr>
              <a:t>Our team of five took on our customer – Jacob Carter’s vision and worked collaboratively on the design and planning of the Education For All web application. </a:t>
            </a:r>
          </a:p>
          <a:p>
            <a:pPr marL="457200" indent="-457200">
              <a:spcAft>
                <a:spcPts val="2600"/>
              </a:spcAft>
              <a:buFont typeface="Arial" panose="020B0604020202020204" pitchFamily="34" charset="0"/>
              <a:buChar char="•"/>
            </a:pPr>
            <a:r>
              <a:rPr lang="en-US" dirty="0">
                <a:latin typeface="Verdana Regular" charset="0"/>
              </a:rPr>
              <a:t>We chose the client-server architecture for our program. We mapped out the entity relationship diagram for database. As part of the process, we also did the interface requirements as well as data flow.</a:t>
            </a:r>
          </a:p>
          <a:p>
            <a:pPr marL="457200" indent="-457200">
              <a:spcAft>
                <a:spcPts val="2600"/>
              </a:spcAft>
              <a:buFont typeface="Arial" panose="020B0604020202020204" pitchFamily="34" charset="0"/>
              <a:buChar char="•"/>
            </a:pPr>
            <a:r>
              <a:rPr lang="en-US" dirty="0">
                <a:latin typeface="Verdana Regular" charset="0"/>
              </a:rPr>
              <a:t>We then came up with user stories to break down the program into smaller portions to implement. </a:t>
            </a:r>
          </a:p>
          <a:p>
            <a:pPr marL="457200" indent="-457200">
              <a:spcAft>
                <a:spcPts val="2600"/>
              </a:spcAft>
              <a:buFont typeface="Arial" panose="020B0604020202020204" pitchFamily="34" charset="0"/>
              <a:buChar char="•"/>
            </a:pPr>
            <a:r>
              <a:rPr lang="en-US" dirty="0">
                <a:latin typeface="Verdana Regular" charset="0"/>
              </a:rPr>
              <a:t>This application was developed by agile processes. </a:t>
            </a:r>
          </a:p>
        </p:txBody>
      </p:sp>
      <p:sp>
        <p:nvSpPr>
          <p:cNvPr id="8" name="Text Placeholder 16"/>
          <p:cNvSpPr txBox="1">
            <a:spLocks/>
          </p:cNvSpPr>
          <p:nvPr/>
        </p:nvSpPr>
        <p:spPr>
          <a:xfrm>
            <a:off x="22207325" y="21914142"/>
            <a:ext cx="10112147"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Implementation and Testing</a:t>
            </a:r>
          </a:p>
        </p:txBody>
      </p:sp>
      <p:sp>
        <p:nvSpPr>
          <p:cNvPr id="9" name="Text Placeholder 18"/>
          <p:cNvSpPr txBox="1">
            <a:spLocks/>
          </p:cNvSpPr>
          <p:nvPr/>
        </p:nvSpPr>
        <p:spPr>
          <a:xfrm>
            <a:off x="22207325" y="22873260"/>
            <a:ext cx="9418320" cy="5257850"/>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We prioritized our top user stories to implement while maintain communication with our customer and team members. </a:t>
            </a:r>
          </a:p>
          <a:p>
            <a:pPr>
              <a:spcAft>
                <a:spcPts val="2600"/>
              </a:spcAft>
            </a:pPr>
            <a:r>
              <a:rPr lang="en-US" dirty="0">
                <a:latin typeface="Verdana Regular" charset="0"/>
              </a:rPr>
              <a:t>After implementation, we did unit testing, integration testing and acceptance testing to meet quality targets.</a:t>
            </a:r>
          </a:p>
          <a:p>
            <a:pPr>
              <a:spcAft>
                <a:spcPts val="2600"/>
              </a:spcAft>
            </a:pPr>
            <a:r>
              <a:rPr lang="en-US" dirty="0">
                <a:latin typeface="Verdana Regular" charset="0"/>
              </a:rPr>
              <a:t>Rapid feedback cycle allows us to identify problems/issues and resolve them quickly.</a:t>
            </a:r>
          </a:p>
          <a:p>
            <a:pPr>
              <a:spcAft>
                <a:spcPts val="2600"/>
              </a:spcAft>
            </a:pPr>
            <a:r>
              <a:rPr lang="en-US" dirty="0">
                <a:latin typeface="Verdana Regular" charset="0"/>
              </a:rPr>
              <a:t>??? Anything else?  </a:t>
            </a:r>
          </a:p>
          <a:p>
            <a:pPr marL="0" indent="0">
              <a:spcAft>
                <a:spcPts val="2600"/>
              </a:spcAft>
              <a:buNone/>
            </a:pPr>
            <a:endParaRPr lang="en-US" dirty="0">
              <a:latin typeface="Verdana Regular" charset="0"/>
            </a:endParaRPr>
          </a:p>
        </p:txBody>
      </p:sp>
      <p:sp>
        <p:nvSpPr>
          <p:cNvPr id="10" name="Text Placeholder 16"/>
          <p:cNvSpPr txBox="1">
            <a:spLocks/>
          </p:cNvSpPr>
          <p:nvPr/>
        </p:nvSpPr>
        <p:spPr>
          <a:xfrm>
            <a:off x="1792289" y="543318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Background</a:t>
            </a:r>
          </a:p>
        </p:txBody>
      </p:sp>
      <p:sp>
        <p:nvSpPr>
          <p:cNvPr id="11" name="Text Placeholder 18"/>
          <p:cNvSpPr txBox="1">
            <a:spLocks/>
          </p:cNvSpPr>
          <p:nvPr/>
        </p:nvSpPr>
        <p:spPr>
          <a:xfrm>
            <a:off x="1792289" y="6476963"/>
            <a:ext cx="8126412" cy="19877236"/>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Millions of individuals are incarcerated in the United States and the number continues to trend upwards. Much of this is due to the lack of any rehabilitative programs, especially in the realm of education, which has resulted in a “warehousing crisis”. Quite often incarcerated individuals have a desire to enroll in educational programs, but are unable to do so.</a:t>
            </a:r>
          </a:p>
          <a:p>
            <a:pPr>
              <a:spcAft>
                <a:spcPts val="2600"/>
              </a:spcAft>
            </a:pPr>
            <a:r>
              <a:rPr lang="en-US" dirty="0">
                <a:solidFill>
                  <a:schemeClr val="bg1"/>
                </a:solidFill>
                <a:latin typeface="Verdana" charset="0"/>
                <a:ea typeface="Verdana" charset="0"/>
                <a:cs typeface="Verdana" charset="0"/>
              </a:rPr>
              <a:t>In 2003 Eric Holder, the RAND corporation, and the Departments of Justice and Education released a nationwide study in 2013 that says in-prison education reduced the risk of an individual recidivating by 43%.</a:t>
            </a:r>
          </a:p>
          <a:p>
            <a:pPr>
              <a:spcAft>
                <a:spcPts val="2600"/>
              </a:spcAft>
            </a:pPr>
            <a:r>
              <a:rPr lang="en-US" dirty="0">
                <a:solidFill>
                  <a:schemeClr val="bg1"/>
                </a:solidFill>
                <a:latin typeface="Verdana" charset="0"/>
                <a:ea typeface="Verdana" charset="0"/>
                <a:cs typeface="Verdana" charset="0"/>
              </a:rPr>
              <a:t>This study also concluded that it costs only $5 a day to educate someone in prison vs. $105 per day to house and fulfill their basic needs, if they recidivate.</a:t>
            </a:r>
          </a:p>
          <a:p>
            <a:pPr>
              <a:spcAft>
                <a:spcPts val="2600"/>
              </a:spcAft>
            </a:pPr>
            <a:r>
              <a:rPr lang="en-US" dirty="0">
                <a:solidFill>
                  <a:schemeClr val="bg1"/>
                </a:solidFill>
                <a:latin typeface="Verdana" charset="0"/>
                <a:ea typeface="Verdana" charset="0"/>
                <a:cs typeface="Verdana" charset="0"/>
              </a:rPr>
              <a:t>Focusing on the state of Illinois as an example, there were 22,747 people in prison in Illinois without a GED or 12th grade education in 2015, which accounts for 46% of the total prison population. Additionally, In 2014, 5,814 people in prison participated in GED classes, but only 1,872 were offered the test (Illinois Department of Corrections Office of Constituent Services, 2014).</a:t>
            </a:r>
          </a:p>
          <a:p>
            <a:pPr>
              <a:spcAft>
                <a:spcPts val="2600"/>
              </a:spcAft>
            </a:pPr>
            <a:r>
              <a:rPr lang="en-US" dirty="0">
                <a:solidFill>
                  <a:schemeClr val="bg1"/>
                </a:solidFill>
                <a:latin typeface="Verdana" charset="0"/>
                <a:ea typeface="Verdana" charset="0"/>
                <a:cs typeface="Verdana" charset="0"/>
              </a:rPr>
              <a:t>In 2017 the Department of Education proposed the National Education Technology Plan which states that “Moving forward, increasingly sophisticated technology-driven assessments will enable more powerful personalized learning, likely accelerating the shift from time-based learning to competency-based learning.“</a:t>
            </a:r>
          </a:p>
          <a:p>
            <a:pPr marL="0" indent="0">
              <a:spcAft>
                <a:spcPts val="2600"/>
              </a:spcAft>
              <a:buNone/>
            </a:pPr>
            <a:r>
              <a:rPr lang="en-US" dirty="0">
                <a:solidFill>
                  <a:schemeClr val="bg1"/>
                </a:solidFill>
                <a:latin typeface="Verdana" charset="0"/>
                <a:ea typeface="Verdana" charset="0"/>
                <a:cs typeface="Verdana" charset="0"/>
              </a:rPr>
              <a:t>Vision Statement by Jacob Carter</a:t>
            </a:r>
          </a:p>
          <a:p>
            <a:pPr marL="0" indent="0">
              <a:spcAft>
                <a:spcPts val="2600"/>
              </a:spcAft>
              <a:buNone/>
            </a:pP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a:solidFill>
                  <a:srgbClr val="E05529"/>
                </a:solidFill>
                <a:latin typeface="Impact" charset="0"/>
                <a:ea typeface="Impact" charset="0"/>
                <a:cs typeface="Impact" charset="0"/>
              </a:rPr>
              <a:t>Education for all</a:t>
            </a:r>
          </a:p>
        </p:txBody>
      </p:sp>
      <p:sp>
        <p:nvSpPr>
          <p:cNvPr id="13" name="Subtitle 2"/>
          <p:cNvSpPr txBox="1">
            <a:spLocks/>
          </p:cNvSpPr>
          <p:nvPr/>
        </p:nvSpPr>
        <p:spPr>
          <a:xfrm>
            <a:off x="12292013" y="4768925"/>
            <a:ext cx="19544199" cy="2125074"/>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3200" b="1" dirty="0">
                <a:latin typeface="Georgia" charset="0"/>
                <a:ea typeface="Georgia" charset="0"/>
                <a:cs typeface="Georgia" charset="0"/>
              </a:rPr>
              <a:t>An online program to provide opportunities for individuals who are incarcerated to obtain their GED and to gain skill that will help them adjust to the larger world upon release. </a:t>
            </a:r>
          </a:p>
        </p:txBody>
      </p:sp>
      <p:sp>
        <p:nvSpPr>
          <p:cNvPr id="14" name="Text Placeholder 16"/>
          <p:cNvSpPr txBox="1">
            <a:spLocks/>
          </p:cNvSpPr>
          <p:nvPr/>
        </p:nvSpPr>
        <p:spPr>
          <a:xfrm>
            <a:off x="33902123" y="5433187"/>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Features</a:t>
            </a:r>
          </a:p>
        </p:txBody>
      </p:sp>
      <p:sp>
        <p:nvSpPr>
          <p:cNvPr id="15" name="Text Placeholder 18"/>
          <p:cNvSpPr txBox="1">
            <a:spLocks/>
          </p:cNvSpPr>
          <p:nvPr/>
        </p:nvSpPr>
        <p:spPr>
          <a:xfrm>
            <a:off x="33934401" y="6476963"/>
            <a:ext cx="8126412" cy="1661102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Students, Instructors and Administrators can login to the system by having their username/password combination authenticated.</a:t>
            </a:r>
          </a:p>
          <a:p>
            <a:pPr>
              <a:spcAft>
                <a:spcPts val="2600"/>
              </a:spcAft>
            </a:pPr>
            <a:r>
              <a:rPr lang="en-US" dirty="0">
                <a:latin typeface="Verdana Regular" charset="0"/>
              </a:rPr>
              <a:t>Students and Instructors can view their dashboard, which displays all courses which they are enrolled in.</a:t>
            </a:r>
          </a:p>
          <a:p>
            <a:pPr>
              <a:spcAft>
                <a:spcPts val="2600"/>
              </a:spcAft>
            </a:pPr>
            <a:r>
              <a:rPr lang="en-US" dirty="0">
                <a:latin typeface="Verdana Regular" charset="0"/>
              </a:rPr>
              <a:t>Students and Instructors can view the contents of lectures and assignments that are provided by a specific course.</a:t>
            </a:r>
          </a:p>
          <a:p>
            <a:pPr>
              <a:spcAft>
                <a:spcPts val="2600"/>
              </a:spcAft>
            </a:pPr>
            <a:r>
              <a:rPr lang="en-US" dirty="0">
                <a:latin typeface="Verdana Regular" charset="0"/>
              </a:rPr>
              <a:t>Students can complete assignments by answering questions and submitting their work for grading.</a:t>
            </a:r>
          </a:p>
          <a:p>
            <a:pPr>
              <a:spcAft>
                <a:spcPts val="2600"/>
              </a:spcAft>
            </a:pPr>
            <a:r>
              <a:rPr lang="en-US" dirty="0">
                <a:latin typeface="Verdana Regular" charset="0"/>
              </a:rPr>
              <a:t>Administrators can create new users by providing the correct fields for database entry.</a:t>
            </a:r>
          </a:p>
          <a:p>
            <a:pPr>
              <a:spcAft>
                <a:spcPts val="2600"/>
              </a:spcAft>
            </a:pPr>
            <a:r>
              <a:rPr lang="en-US" dirty="0">
                <a:latin typeface="Verdana Regular" charset="0"/>
              </a:rPr>
              <a:t>Handle user authentication through state management. Prevent users from accessing pages they do not have permission to (e.g. students accessing lectures in a course they are not enrolled in).</a:t>
            </a: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endParaRPr lang="en-US" sz="5400" spc="520" baseline="0" dirty="0">
              <a:latin typeface="Impact" charset="0"/>
              <a:ea typeface="Impact" charset="0"/>
              <a:cs typeface="Impact" charset="0"/>
            </a:endParaRPr>
          </a:p>
        </p:txBody>
      </p:sp>
      <p:sp>
        <p:nvSpPr>
          <p:cNvPr id="22" name="TextBox 21">
            <a:extLst>
              <a:ext uri="{FF2B5EF4-FFF2-40B4-BE49-F238E27FC236}">
                <a16:creationId xmlns:a16="http://schemas.microsoft.com/office/drawing/2014/main" id="{6729EDF7-608C-4ED8-9A74-9B9E3A73D535}"/>
              </a:ext>
            </a:extLst>
          </p:cNvPr>
          <p:cNvSpPr txBox="1"/>
          <p:nvPr/>
        </p:nvSpPr>
        <p:spPr>
          <a:xfrm>
            <a:off x="27446041" y="7216405"/>
            <a:ext cx="5202969" cy="6370975"/>
          </a:xfrm>
          <a:prstGeom prst="rect">
            <a:avLst/>
          </a:prstGeom>
          <a:noFill/>
        </p:spPr>
        <p:txBody>
          <a:bodyPr wrap="square" rtlCol="0">
            <a:spAutoFit/>
          </a:bodyPr>
          <a:lstStyle/>
          <a:p>
            <a:r>
              <a:rPr lang="en-US" sz="4400" dirty="0">
                <a:solidFill>
                  <a:srgbClr val="E05529"/>
                </a:solidFill>
                <a:latin typeface="Verdana Regular" charset="0"/>
              </a:rPr>
              <a:t>Front-End</a:t>
            </a:r>
          </a:p>
          <a:p>
            <a:r>
              <a:rPr lang="en-US" sz="2800" b="1" dirty="0">
                <a:latin typeface="Verdana Regular"/>
              </a:rPr>
              <a:t>Handlebars.js, Javascript, HTML/CSS</a:t>
            </a:r>
          </a:p>
          <a:p>
            <a:pPr marL="457200" indent="-457200">
              <a:buFont typeface="Arial" panose="020B0604020202020204" pitchFamily="34" charset="0"/>
              <a:buChar char="•"/>
            </a:pPr>
            <a:r>
              <a:rPr lang="en-US" sz="2800" dirty="0">
                <a:latin typeface="Verdana Regular"/>
              </a:rPr>
              <a:t>Handlebars is a key framework which enabled us to dynamically render data which is queried from our back-end.</a:t>
            </a:r>
          </a:p>
          <a:p>
            <a:pPr marL="457200" indent="-457200">
              <a:buFont typeface="Arial" panose="020B0604020202020204" pitchFamily="34" charset="0"/>
              <a:buChar char="•"/>
            </a:pPr>
            <a:r>
              <a:rPr lang="en-US" sz="2800" dirty="0">
                <a:latin typeface="Verdana Regular"/>
              </a:rPr>
              <a:t>Templates and partials drastically reduced the amount of HTML  elements we had to code. </a:t>
            </a:r>
          </a:p>
        </p:txBody>
      </p:sp>
      <p:sp>
        <p:nvSpPr>
          <p:cNvPr id="25" name="Rectangle 24">
            <a:extLst>
              <a:ext uri="{FF2B5EF4-FFF2-40B4-BE49-F238E27FC236}">
                <a16:creationId xmlns:a16="http://schemas.microsoft.com/office/drawing/2014/main" id="{61E156B5-6D5E-427A-8DFB-687DE1114674}"/>
              </a:ext>
            </a:extLst>
          </p:cNvPr>
          <p:cNvSpPr/>
          <p:nvPr/>
        </p:nvSpPr>
        <p:spPr>
          <a:xfrm>
            <a:off x="16573500" y="14493950"/>
            <a:ext cx="16075511" cy="7125871"/>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2B395AB2-E5BF-4792-A58D-8CAD5CCF648B}"/>
              </a:ext>
            </a:extLst>
          </p:cNvPr>
          <p:cNvPicPr>
            <a:picLocks noChangeAspect="1"/>
          </p:cNvPicPr>
          <p:nvPr/>
        </p:nvPicPr>
        <p:blipFill>
          <a:blip r:embed="rId2"/>
          <a:stretch>
            <a:fillRect/>
          </a:stretch>
        </p:blipFill>
        <p:spPr>
          <a:xfrm>
            <a:off x="16758327" y="14697168"/>
            <a:ext cx="9587398" cy="6770979"/>
          </a:xfrm>
          <a:prstGeom prst="rect">
            <a:avLst/>
          </a:prstGeom>
        </p:spPr>
      </p:pic>
      <p:pic>
        <p:nvPicPr>
          <p:cNvPr id="27" name="Picture 26">
            <a:extLst>
              <a:ext uri="{FF2B5EF4-FFF2-40B4-BE49-F238E27FC236}">
                <a16:creationId xmlns:a16="http://schemas.microsoft.com/office/drawing/2014/main" id="{9E7374F2-8071-4430-82B8-73E6CBDC6E5E}"/>
              </a:ext>
            </a:extLst>
          </p:cNvPr>
          <p:cNvPicPr>
            <a:picLocks noChangeAspect="1"/>
          </p:cNvPicPr>
          <p:nvPr/>
        </p:nvPicPr>
        <p:blipFill>
          <a:blip r:embed="rId3"/>
          <a:stretch>
            <a:fillRect/>
          </a:stretch>
        </p:blipFill>
        <p:spPr>
          <a:xfrm>
            <a:off x="26472913" y="14670242"/>
            <a:ext cx="6001224" cy="6797905"/>
          </a:xfrm>
          <a:prstGeom prst="rect">
            <a:avLst/>
          </a:prstGeom>
        </p:spPr>
      </p:pic>
      <p:sp>
        <p:nvSpPr>
          <p:cNvPr id="28" name="TextBox 27">
            <a:extLst>
              <a:ext uri="{FF2B5EF4-FFF2-40B4-BE49-F238E27FC236}">
                <a16:creationId xmlns:a16="http://schemas.microsoft.com/office/drawing/2014/main" id="{E421AC65-81E6-40D0-9D70-D8C059E28A99}"/>
              </a:ext>
            </a:extLst>
          </p:cNvPr>
          <p:cNvSpPr txBox="1"/>
          <p:nvPr/>
        </p:nvSpPr>
        <p:spPr>
          <a:xfrm>
            <a:off x="11242918" y="14493950"/>
            <a:ext cx="5330583" cy="7232749"/>
          </a:xfrm>
          <a:prstGeom prst="rect">
            <a:avLst/>
          </a:prstGeom>
          <a:noFill/>
        </p:spPr>
        <p:txBody>
          <a:bodyPr wrap="square" rtlCol="0">
            <a:spAutoFit/>
          </a:bodyPr>
          <a:lstStyle/>
          <a:p>
            <a:r>
              <a:rPr lang="en-US" sz="4400" dirty="0">
                <a:solidFill>
                  <a:srgbClr val="E05529"/>
                </a:solidFill>
                <a:latin typeface="Verdana Regular" charset="0"/>
              </a:rPr>
              <a:t>Back-end</a:t>
            </a:r>
          </a:p>
          <a:p>
            <a:r>
              <a:rPr lang="en-US" sz="2800" b="1" dirty="0">
                <a:latin typeface="Verdana Regular"/>
              </a:rPr>
              <a:t>Node.js, Javascript, MySQL</a:t>
            </a:r>
          </a:p>
          <a:p>
            <a:pPr marL="457200" indent="-457200">
              <a:buFont typeface="Arial" panose="020B0604020202020204" pitchFamily="34" charset="0"/>
              <a:buChar char="•"/>
            </a:pPr>
            <a:r>
              <a:rPr lang="en-US" sz="2800" dirty="0">
                <a:latin typeface="Verdana Regular"/>
              </a:rPr>
              <a:t>All data is stored in a MySQL database and structured to be in 1NF (2NF easily obtainable).</a:t>
            </a:r>
          </a:p>
          <a:p>
            <a:pPr marL="457200" indent="-457200">
              <a:buFont typeface="Arial" panose="020B0604020202020204" pitchFamily="34" charset="0"/>
              <a:buChar char="•"/>
            </a:pPr>
            <a:r>
              <a:rPr lang="en-US" sz="2800" dirty="0">
                <a:latin typeface="Verdana Regular"/>
              </a:rPr>
              <a:t>Node-Express handles routing, querying, and compiling objects to be sent to the front-end for rendering.</a:t>
            </a:r>
          </a:p>
          <a:p>
            <a:pPr marL="457200" indent="-457200">
              <a:buFont typeface="Arial" panose="020B0604020202020204" pitchFamily="34" charset="0"/>
              <a:buChar char="•"/>
            </a:pPr>
            <a:r>
              <a:rPr lang="en-US" sz="2800" dirty="0">
                <a:latin typeface="Verdana Regular"/>
              </a:rPr>
              <a:t>Express-Sessions and middleware functions allows us to handle user authentication via state.</a:t>
            </a:r>
          </a:p>
        </p:txBody>
      </p:sp>
      <p:sp>
        <p:nvSpPr>
          <p:cNvPr id="31" name="Rectangle 30">
            <a:extLst>
              <a:ext uri="{FF2B5EF4-FFF2-40B4-BE49-F238E27FC236}">
                <a16:creationId xmlns:a16="http://schemas.microsoft.com/office/drawing/2014/main" id="{5EAD9B0C-8C6F-435D-81A4-80E455F735AF}"/>
              </a:ext>
            </a:extLst>
          </p:cNvPr>
          <p:cNvSpPr/>
          <p:nvPr/>
        </p:nvSpPr>
        <p:spPr>
          <a:xfrm>
            <a:off x="11285294" y="7216405"/>
            <a:ext cx="16075511" cy="7125871"/>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56922CCB-6A1B-4543-ACFD-900323F83B19}"/>
              </a:ext>
            </a:extLst>
          </p:cNvPr>
          <p:cNvPicPr>
            <a:picLocks noChangeAspect="1"/>
          </p:cNvPicPr>
          <p:nvPr/>
        </p:nvPicPr>
        <p:blipFill>
          <a:blip r:embed="rId4"/>
          <a:stretch>
            <a:fillRect/>
          </a:stretch>
        </p:blipFill>
        <p:spPr>
          <a:xfrm>
            <a:off x="11418403" y="7361403"/>
            <a:ext cx="9841397" cy="6889494"/>
          </a:xfrm>
          <a:prstGeom prst="rect">
            <a:avLst/>
          </a:prstGeom>
        </p:spPr>
      </p:pic>
      <p:pic>
        <p:nvPicPr>
          <p:cNvPr id="33" name="Picture 32">
            <a:extLst>
              <a:ext uri="{FF2B5EF4-FFF2-40B4-BE49-F238E27FC236}">
                <a16:creationId xmlns:a16="http://schemas.microsoft.com/office/drawing/2014/main" id="{964136B6-7FB6-49B8-B432-FA924CB648BD}"/>
              </a:ext>
            </a:extLst>
          </p:cNvPr>
          <p:cNvPicPr>
            <a:picLocks noChangeAspect="1"/>
          </p:cNvPicPr>
          <p:nvPr/>
        </p:nvPicPr>
        <p:blipFill>
          <a:blip r:embed="rId5"/>
          <a:stretch>
            <a:fillRect/>
          </a:stretch>
        </p:blipFill>
        <p:spPr>
          <a:xfrm>
            <a:off x="21386988" y="7347284"/>
            <a:ext cx="5889823" cy="6889495"/>
          </a:xfrm>
          <a:prstGeom prst="rect">
            <a:avLst/>
          </a:prstGeom>
        </p:spPr>
      </p:pic>
      <p:sp>
        <p:nvSpPr>
          <p:cNvPr id="34" name="Text Placeholder 18">
            <a:extLst>
              <a:ext uri="{FF2B5EF4-FFF2-40B4-BE49-F238E27FC236}">
                <a16:creationId xmlns:a16="http://schemas.microsoft.com/office/drawing/2014/main" id="{DE9D67B0-4F5D-4165-879B-DB0472B38F40}"/>
              </a:ext>
            </a:extLst>
          </p:cNvPr>
          <p:cNvSpPr txBox="1">
            <a:spLocks/>
          </p:cNvSpPr>
          <p:nvPr/>
        </p:nvSpPr>
        <p:spPr>
          <a:xfrm>
            <a:off x="33969060" y="18862701"/>
            <a:ext cx="8126412" cy="11686597"/>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Instructors can create lectures and assignments to be submitted into the database for integration with a chosen course.</a:t>
            </a:r>
          </a:p>
          <a:p>
            <a:pPr>
              <a:spcAft>
                <a:spcPts val="2600"/>
              </a:spcAft>
            </a:pPr>
            <a:r>
              <a:rPr lang="en-US" dirty="0">
                <a:latin typeface="Verdana Regular" charset="0"/>
              </a:rPr>
              <a:t>Education Planner for students which enables them to plan which courses they study ahead of time. </a:t>
            </a:r>
          </a:p>
          <a:p>
            <a:pPr>
              <a:spcAft>
                <a:spcPts val="2600"/>
              </a:spcAft>
            </a:pPr>
            <a:r>
              <a:rPr lang="en-US" dirty="0">
                <a:latin typeface="Verdana Regular" charset="0"/>
              </a:rPr>
              <a:t>Education progress page which provides students with a road map of the courses they have completed.</a:t>
            </a:r>
          </a:p>
          <a:p>
            <a:pPr>
              <a:spcAft>
                <a:spcPts val="2600"/>
              </a:spcAft>
            </a:pPr>
            <a:r>
              <a:rPr lang="en-US" dirty="0">
                <a:latin typeface="Verdana Regular" charset="0"/>
              </a:rPr>
              <a:t>Message board for each course which gives students and instructors a method of interacting and collaborating with each other.</a:t>
            </a: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p:txBody>
      </p:sp>
      <p:sp>
        <p:nvSpPr>
          <p:cNvPr id="35" name="Text Placeholder 16">
            <a:extLst>
              <a:ext uri="{FF2B5EF4-FFF2-40B4-BE49-F238E27FC236}">
                <a16:creationId xmlns:a16="http://schemas.microsoft.com/office/drawing/2014/main" id="{8196B3FB-4912-4EB9-98D4-DFBC5C874AEE}"/>
              </a:ext>
            </a:extLst>
          </p:cNvPr>
          <p:cNvSpPr txBox="1">
            <a:spLocks/>
          </p:cNvSpPr>
          <p:nvPr/>
        </p:nvSpPr>
        <p:spPr>
          <a:xfrm>
            <a:off x="33902123" y="17917920"/>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IN-PROGRESS</a:t>
            </a:r>
          </a:p>
        </p:txBody>
      </p:sp>
      <p:sp>
        <p:nvSpPr>
          <p:cNvPr id="36" name="Text Placeholder 18">
            <a:extLst>
              <a:ext uri="{FF2B5EF4-FFF2-40B4-BE49-F238E27FC236}">
                <a16:creationId xmlns:a16="http://schemas.microsoft.com/office/drawing/2014/main" id="{F6027262-FF74-49C1-891E-C17F57E475AA}"/>
              </a:ext>
            </a:extLst>
          </p:cNvPr>
          <p:cNvSpPr txBox="1">
            <a:spLocks/>
          </p:cNvSpPr>
          <p:nvPr/>
        </p:nvSpPr>
        <p:spPr>
          <a:xfrm>
            <a:off x="33934401" y="26354199"/>
            <a:ext cx="8126412" cy="8506239"/>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Design and Implementation by:</a:t>
            </a:r>
            <a:br>
              <a:rPr lang="en-US" dirty="0">
                <a:latin typeface="Verdana Regular" charset="0"/>
              </a:rPr>
            </a:br>
            <a:r>
              <a:rPr lang="en-US" dirty="0">
                <a:latin typeface="Verdana Regular" charset="0"/>
              </a:rPr>
              <a:t>Jason Anderson</a:t>
            </a:r>
            <a:br>
              <a:rPr lang="en-US" dirty="0">
                <a:latin typeface="Verdana Regular" charset="0"/>
              </a:rPr>
            </a:br>
            <a:r>
              <a:rPr lang="en-US" dirty="0">
                <a:latin typeface="Verdana Regular" charset="0"/>
              </a:rPr>
              <a:t>Sean Cortes</a:t>
            </a:r>
            <a:br>
              <a:rPr lang="en-US" dirty="0">
                <a:latin typeface="Verdana Regular" charset="0"/>
              </a:rPr>
            </a:br>
            <a:r>
              <a:rPr lang="en-US" dirty="0">
                <a:latin typeface="Verdana Regular" charset="0"/>
              </a:rPr>
              <a:t>Joel Hoffman</a:t>
            </a:r>
            <a:br>
              <a:rPr lang="en-US" dirty="0">
                <a:latin typeface="Verdana Regular" charset="0"/>
              </a:rPr>
            </a:br>
            <a:r>
              <a:rPr lang="en-US" dirty="0" err="1">
                <a:latin typeface="Verdana Regular" charset="0"/>
              </a:rPr>
              <a:t>Tingting</a:t>
            </a:r>
            <a:r>
              <a:rPr lang="en-US" dirty="0">
                <a:latin typeface="Verdana Regular" charset="0"/>
              </a:rPr>
              <a:t> Lin</a:t>
            </a:r>
            <a:br>
              <a:rPr lang="en-US" dirty="0">
                <a:latin typeface="Verdana Regular" charset="0"/>
              </a:rPr>
            </a:br>
            <a:r>
              <a:rPr lang="en-US" dirty="0">
                <a:latin typeface="Verdana Regular" charset="0"/>
              </a:rPr>
              <a:t>Ting </a:t>
            </a:r>
            <a:r>
              <a:rPr lang="en-US" dirty="0" err="1">
                <a:latin typeface="Verdana Regular" charset="0"/>
              </a:rPr>
              <a:t>Sheppy</a:t>
            </a:r>
            <a:br>
              <a:rPr lang="en-US" dirty="0">
                <a:latin typeface="Verdana Regular" charset="0"/>
              </a:rPr>
            </a:br>
            <a:br>
              <a:rPr lang="en-US" dirty="0">
                <a:latin typeface="Verdana Regular" charset="0"/>
              </a:rPr>
            </a:br>
            <a:r>
              <a:rPr lang="en-US" dirty="0">
                <a:latin typeface="Verdana Regular" charset="0"/>
              </a:rPr>
              <a:t>Customer:</a:t>
            </a:r>
            <a:br>
              <a:rPr lang="en-US" dirty="0">
                <a:latin typeface="Verdana Regular" charset="0"/>
              </a:rPr>
            </a:br>
            <a:r>
              <a:rPr lang="en-US" dirty="0">
                <a:latin typeface="Verdana Regular" charset="0"/>
              </a:rPr>
              <a:t>Jacob Carter</a:t>
            </a:r>
          </a:p>
          <a:p>
            <a:pPr marL="0" indent="0">
              <a:spcAft>
                <a:spcPts val="2600"/>
              </a:spcAft>
              <a:buNone/>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580</TotalTime>
  <Words>743</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Sean Cortes</cp:lastModifiedBy>
  <cp:revision>71</cp:revision>
  <dcterms:created xsi:type="dcterms:W3CDTF">2017-04-19T21:01:26Z</dcterms:created>
  <dcterms:modified xsi:type="dcterms:W3CDTF">2018-12-03T00:22:58Z</dcterms:modified>
</cp:coreProperties>
</file>