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81" r:id="rId4"/>
    <p:sldId id="285" r:id="rId5"/>
    <p:sldId id="284" r:id="rId6"/>
    <p:sldId id="291" r:id="rId7"/>
    <p:sldId id="287" r:id="rId8"/>
    <p:sldId id="286" r:id="rId9"/>
    <p:sldId id="289" r:id="rId10"/>
    <p:sldId id="290" r:id="rId11"/>
    <p:sldId id="282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970"/>
    <a:srgbClr val="2A4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3346"/>
  </p:normalViewPr>
  <p:slideViewPr>
    <p:cSldViewPr>
      <p:cViewPr varScale="1">
        <p:scale>
          <a:sx n="101" d="100"/>
          <a:sy n="101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E6ED8-1B68-DF4C-9F1E-9901821E5E2F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4F3B-EA79-7645-B9F7-8E3DFAAA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4F3B-EA79-7645-B9F7-8E3DFAAA6A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Amend format, text and images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4F3B-EA79-7645-B9F7-8E3DFAAA6A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8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/>
              <a:t>MaREI is an SFI Centre coordinated by the Environmental Research Institute,</a:t>
            </a:r>
            <a:r>
              <a:rPr lang="en-US" b="1" i="1" baseline="0" dirty="0" smtClean="0"/>
              <a:t> </a:t>
            </a:r>
            <a:r>
              <a:rPr lang="en-US" b="1" i="1" dirty="0" smtClean="0"/>
              <a:t>UCC, with support from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SEAI, EI, EPA, ERDF, EU, HEA and IRCSET, as well as through contributions from our industry partners.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 smtClean="0"/>
              <a:t>Amend</a:t>
            </a:r>
            <a:r>
              <a:rPr lang="en-US" i="1" dirty="0" smtClean="0"/>
              <a:t> logos on </a:t>
            </a:r>
            <a:r>
              <a:rPr lang="en-US" i="1" smtClean="0"/>
              <a:t>funding slide</a:t>
            </a:r>
            <a:r>
              <a:rPr lang="en-US" i="1" baseline="0" smtClean="0"/>
              <a:t> </a:t>
            </a:r>
            <a:r>
              <a:rPr lang="en-US" i="1" smtClean="0"/>
              <a:t>to </a:t>
            </a:r>
            <a:r>
              <a:rPr lang="en-US" i="1" dirty="0" smtClean="0"/>
              <a:t>acknowledge all funders and/or</a:t>
            </a:r>
            <a:r>
              <a:rPr lang="en-US" i="1" baseline="0" dirty="0" smtClean="0"/>
              <a:t> industry partners </a:t>
            </a:r>
            <a:r>
              <a:rPr lang="en-US" i="1" dirty="0" smtClean="0"/>
              <a:t>giving prominence to SFI where applicable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i="1" dirty="0" smtClean="0"/>
              <a:t>Use strip of academic partner logos as</a:t>
            </a:r>
            <a:r>
              <a:rPr lang="en-US" i="1" baseline="0" dirty="0" smtClean="0"/>
              <a:t> banner at end of slide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4F3B-EA79-7645-B9F7-8E3DFAAA6A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Amend format, text</a:t>
            </a:r>
            <a:r>
              <a:rPr lang="en-US" i="1" baseline="0" dirty="0" smtClean="0"/>
              <a:t> and </a:t>
            </a:r>
            <a:r>
              <a:rPr lang="en-US" i="1" dirty="0" smtClean="0"/>
              <a:t>images as necessary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4F3B-EA79-7645-B9F7-8E3DFAAA6A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Amend format, text and images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4F3B-EA79-7645-B9F7-8E3DFAAA6A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Amend format, text</a:t>
            </a:r>
            <a:r>
              <a:rPr lang="en-US" i="1" baseline="0" dirty="0" smtClean="0"/>
              <a:t> and </a:t>
            </a:r>
            <a:r>
              <a:rPr lang="en-US" i="1" dirty="0" smtClean="0"/>
              <a:t>images as necessary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4F3B-EA79-7645-B9F7-8E3DFAAA6A1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4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Amend format, text and images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4F3B-EA79-7645-B9F7-8E3DFAAA6A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Amend format, text and images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4F3B-EA79-7645-B9F7-8E3DFAAA6A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Amend format, text</a:t>
            </a:r>
            <a:r>
              <a:rPr lang="en-US" i="1" baseline="0" dirty="0" smtClean="0"/>
              <a:t> and </a:t>
            </a:r>
            <a:r>
              <a:rPr lang="en-US" i="1" dirty="0" smtClean="0"/>
              <a:t>images as necessary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4F3B-EA79-7645-B9F7-8E3DFAAA6A1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2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Amend format, text and images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4F3B-EA79-7645-B9F7-8E3DFAAA6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Amend format, text</a:t>
            </a:r>
            <a:r>
              <a:rPr lang="en-US" i="1" baseline="0" dirty="0" smtClean="0"/>
              <a:t> and </a:t>
            </a:r>
            <a:r>
              <a:rPr lang="en-US" i="1" dirty="0" smtClean="0"/>
              <a:t>images as necessary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4F3B-EA79-7645-B9F7-8E3DFAAA6A1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6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12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11" Type="http://schemas.openxmlformats.org/officeDocument/2006/relationships/image" Target="../media/image26.tiff"/><Relationship Id="rId5" Type="http://schemas.openxmlformats.org/officeDocument/2006/relationships/image" Target="../media/image20.png"/><Relationship Id="rId15" Type="http://schemas.openxmlformats.org/officeDocument/2006/relationships/image" Target="../media/image3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png"/><Relationship Id="rId14" Type="http://schemas.openxmlformats.org/officeDocument/2006/relationships/image" Target="../media/image29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2296" y="5706070"/>
            <a:ext cx="597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Presentation Title: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Application of Expert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Systems to Industrial Optimisation</a:t>
            </a:r>
            <a:endParaRPr lang="en-GB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Presenter Name: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Seán Hayes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b="1" dirty="0" smtClean="0">
                <a:solidFill>
                  <a:srgbClr val="002060"/>
                </a:solidFill>
              </a:rPr>
              <a:t>Platform No:</a:t>
            </a:r>
            <a:r>
              <a:rPr lang="en-GB" dirty="0" smtClean="0">
                <a:solidFill>
                  <a:srgbClr val="002060"/>
                </a:solidFill>
              </a:rPr>
              <a:t>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00" y="5476148"/>
            <a:ext cx="2160000" cy="924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350" y="-27384"/>
            <a:ext cx="9159586" cy="5132784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2850222" y="5257800"/>
            <a:ext cx="67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2060"/>
                </a:solidFill>
              </a:rPr>
              <a:t>MaREI CENTRE SFI SITE REVIEW</a:t>
            </a:r>
            <a:endParaRPr lang="en-GB" sz="2400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5420338"/>
            <a:ext cx="1710000" cy="10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18171" y="685800"/>
            <a:ext cx="8168629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CONFERENCE PAPER 1: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 Submitted</a:t>
            </a:r>
          </a:p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JOURNAL PAPER 1: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December 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2015</a:t>
            </a:r>
            <a:endParaRPr lang="en-GB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spcAft>
                <a:spcPts val="10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JOURNAL PAPER 2: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 April 2016</a:t>
            </a:r>
          </a:p>
          <a:p>
            <a:pPr marL="285750" indent="-285750" algn="just">
              <a:spcAft>
                <a:spcPts val="1000"/>
              </a:spcAft>
              <a:buFont typeface="Arial" charset="0"/>
              <a:buChar char="•"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JOURNAL PAPER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3: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 September 2016</a:t>
            </a: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17157"/>
            <a:ext cx="5638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50"/>
              </a:spcAft>
            </a:pP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PUBLICATIONS AND FUTURE WORK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5867400"/>
            <a:ext cx="8077200" cy="990600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857045"/>
            <a:ext cx="2160240" cy="924755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227" y="2684241"/>
            <a:ext cx="9161227" cy="31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68481" y="76200"/>
            <a:ext cx="1823119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phourihane\Desktop\MaREI Website\Website Updates\Summer 2015\Partner Section\Funding Agency Logos\Erdf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8457" y="3658852"/>
            <a:ext cx="1320804" cy="430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phourihane\Desktop\MaREI Website\Website Updates\Summer 2015\Partner Section\Funding Agency Logos\SEAI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7665" y="4546994"/>
            <a:ext cx="1784615" cy="52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88567" y="4673652"/>
            <a:ext cx="1669549" cy="44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432" y="3697252"/>
            <a:ext cx="1785741" cy="3731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701018"/>
            <a:ext cx="1853872" cy="32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768" y="4476326"/>
            <a:ext cx="1149041" cy="7757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" y="282895"/>
            <a:ext cx="2187219" cy="9363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0906" y="3657600"/>
            <a:ext cx="2158294" cy="3954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759388"/>
            <a:ext cx="8772127" cy="109861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219200" y="1424854"/>
            <a:ext cx="6858000" cy="1775546"/>
            <a:chOff x="252891" y="4536440"/>
            <a:chExt cx="5933506" cy="2113941"/>
          </a:xfrm>
        </p:grpSpPr>
        <p:sp>
          <p:nvSpPr>
            <p:cNvPr id="17" name="Rounded Rectangle 16"/>
            <p:cNvSpPr/>
            <p:nvPr/>
          </p:nvSpPr>
          <p:spPr>
            <a:xfrm>
              <a:off x="323528" y="4536440"/>
              <a:ext cx="5580320" cy="2113941"/>
            </a:xfrm>
            <a:prstGeom prst="round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891" y="4698623"/>
              <a:ext cx="5933506" cy="134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750"/>
                </a:spcAft>
              </a:pPr>
              <a:r>
                <a:rPr lang="en-GB" sz="2000" b="1" dirty="0" smtClean="0">
                  <a:solidFill>
                    <a:schemeClr val="tx2">
                      <a:lumMod val="75000"/>
                    </a:schemeClr>
                  </a:solidFill>
                </a:rPr>
                <a:t>          	</a:t>
              </a:r>
              <a:r>
                <a:rPr lang="en-GB" sz="2200" b="1" dirty="0" smtClean="0">
                  <a:solidFill>
                    <a:schemeClr val="tx2">
                      <a:lumMod val="75000"/>
                    </a:schemeClr>
                  </a:solidFill>
                </a:rPr>
                <a:t>Our Vision: </a:t>
              </a:r>
            </a:p>
            <a:p>
              <a:pPr algn="ctr"/>
              <a:r>
                <a:rPr lang="en-GB" sz="2200" b="1" i="1" dirty="0" smtClean="0">
                  <a:solidFill>
                    <a:schemeClr val="tx2">
                      <a:lumMod val="75000"/>
                    </a:schemeClr>
                  </a:solidFill>
                </a:rPr>
                <a:t>“Unlocking the potential of our marine and energy resources through the power of innovation”</a:t>
              </a:r>
              <a:endParaRPr lang="en-GB" sz="2200" b="1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230" y="1564239"/>
            <a:ext cx="360000" cy="3290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4419600"/>
            <a:ext cx="1240630" cy="787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152400"/>
            <a:ext cx="1102810" cy="9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938" y="1"/>
            <a:ext cx="9151937" cy="687159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91680" y="5661248"/>
            <a:ext cx="5796644" cy="576064"/>
            <a:chOff x="251520" y="5373216"/>
            <a:chExt cx="5796644" cy="576064"/>
          </a:xfrm>
        </p:grpSpPr>
        <p:sp>
          <p:nvSpPr>
            <p:cNvPr id="6" name="Rounded Rectangle 5"/>
            <p:cNvSpPr/>
            <p:nvPr/>
          </p:nvSpPr>
          <p:spPr>
            <a:xfrm>
              <a:off x="251520" y="5373216"/>
              <a:ext cx="5796644" cy="576064"/>
            </a:xfrm>
            <a:prstGeom prst="round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7524" y="5445224"/>
              <a:ext cx="5760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bg1"/>
                  </a:solidFill>
                </a:rPr>
                <a:t>www.marei.ie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2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5160" y="253488"/>
            <a:ext cx="2160240" cy="9247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8171" y="1371600"/>
            <a:ext cx="8168629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Work completed</a:t>
            </a:r>
          </a:p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Progress against key deliverables</a:t>
            </a: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Publications completed and planned</a:t>
            </a: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Future activities including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time-frame</a:t>
            </a: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685800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750"/>
              </a:spcAft>
            </a:pP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FORMAT OF PRESENTATION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31" y="3588589"/>
            <a:ext cx="4451738" cy="25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8" y="1104900"/>
            <a:ext cx="7991205" cy="4914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8171" y="685800"/>
            <a:ext cx="816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LITERATURE REVIEW: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 Comprehensive summary of recent compressor performance management 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17157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750"/>
              </a:spcAft>
            </a:pP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WORK COMPLETED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5867400"/>
            <a:ext cx="8077200" cy="990600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857045"/>
            <a:ext cx="2160240" cy="9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5160" y="253488"/>
            <a:ext cx="2160240" cy="9247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8171" y="1371600"/>
            <a:ext cx="8168629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rgbClr val="1F497D">
                    <a:lumMod val="75000"/>
                  </a:srgbClr>
                </a:solidFill>
              </a:rPr>
              <a:t>DATA RETRIEVAL:</a:t>
            </a:r>
            <a:r>
              <a:rPr lang="en-GB" sz="2200" dirty="0" smtClean="0">
                <a:solidFill>
                  <a:srgbClr val="1F497D">
                    <a:lumMod val="75000"/>
                  </a:srgbClr>
                </a:solidFill>
              </a:rPr>
              <a:t> Automatic data extraction system for test site compressed air system installed</a:t>
            </a:r>
          </a:p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rgbClr val="1F497D">
                    <a:lumMod val="75000"/>
                  </a:srgbClr>
                </a:solidFill>
              </a:rPr>
              <a:t>DATA ORGANISATION: </a:t>
            </a:r>
            <a:r>
              <a:rPr lang="en-GB" sz="2200" dirty="0" smtClean="0">
                <a:solidFill>
                  <a:srgbClr val="1F497D">
                    <a:lumMod val="75000"/>
                  </a:srgbClr>
                </a:solidFill>
              </a:rPr>
              <a:t>Intelligent arrangement of database for ease of analysis</a:t>
            </a:r>
            <a:endParaRPr lang="en-GB" sz="2200" b="1" dirty="0" smtClean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685800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750"/>
              </a:spcAft>
            </a:pPr>
            <a:r>
              <a:rPr lang="en-GB" sz="2600" b="1" dirty="0" smtClean="0">
                <a:solidFill>
                  <a:srgbClr val="1F497D">
                    <a:lumMod val="75000"/>
                  </a:srgbClr>
                </a:solidFill>
              </a:rPr>
              <a:t>WORK COMPLETED</a:t>
            </a:r>
            <a:endParaRPr lang="en-GB" sz="2400" b="1" dirty="0">
              <a:solidFill>
                <a:srgbClr val="1F497D">
                  <a:lumMod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614" y="3703350"/>
            <a:ext cx="2690158" cy="21122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602" y="3270542"/>
            <a:ext cx="1877198" cy="2977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97116"/>
            <a:ext cx="3099613" cy="232471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3"/>
            <a:endCxn id="8" idx="1"/>
          </p:cNvCxnSpPr>
          <p:nvPr/>
        </p:nvCxnSpPr>
        <p:spPr>
          <a:xfrm>
            <a:off x="3252013" y="4759471"/>
            <a:ext cx="6166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2" idx="1"/>
          </p:cNvCxnSpPr>
          <p:nvPr/>
        </p:nvCxnSpPr>
        <p:spPr>
          <a:xfrm>
            <a:off x="6558772" y="4759471"/>
            <a:ext cx="6318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18171" y="685800"/>
            <a:ext cx="816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RULE BASE: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 Development of a compressor performance assessment rule set to flag ineffective 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operation</a:t>
            </a:r>
            <a:endParaRPr lang="en-GB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17157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750"/>
              </a:spcAft>
            </a:pP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WORK COMPLETED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5867400"/>
            <a:ext cx="8077200" cy="990600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857045"/>
            <a:ext cx="2160240" cy="924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91" y="1455241"/>
            <a:ext cx="7205619" cy="45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8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482" b="9822"/>
          <a:stretch/>
        </p:blipFill>
        <p:spPr>
          <a:xfrm>
            <a:off x="902884" y="1531442"/>
            <a:ext cx="7338233" cy="44018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8171" y="685800"/>
            <a:ext cx="816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RULE IMPLEMENTATION: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Creation of custom GUI to 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demonstrate prototype FDD system</a:t>
            </a:r>
            <a:endParaRPr lang="en-GB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17157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750"/>
              </a:spcAft>
            </a:pP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WORK COMPLETED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5867400"/>
            <a:ext cx="8077200" cy="990600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857045"/>
            <a:ext cx="2160240" cy="9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5160" y="253488"/>
            <a:ext cx="2160240" cy="9247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8171" y="1371600"/>
            <a:ext cx="816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rgbClr val="1F497D">
                    <a:lumMod val="75000"/>
                  </a:srgbClr>
                </a:solidFill>
              </a:rPr>
              <a:t>CLUSTERING:</a:t>
            </a:r>
            <a:r>
              <a:rPr lang="en-GB" sz="2200" dirty="0" smtClean="0">
                <a:solidFill>
                  <a:srgbClr val="1F497D">
                    <a:lumMod val="75000"/>
                  </a:srgbClr>
                </a:solidFill>
              </a:rPr>
              <a:t> Used 4-means clustering to effectively determine which mode of operation a compressor is in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685800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750"/>
              </a:spcAft>
            </a:pPr>
            <a:r>
              <a:rPr lang="en-GB" sz="2600" b="1" dirty="0" smtClean="0">
                <a:solidFill>
                  <a:srgbClr val="1F497D">
                    <a:lumMod val="75000"/>
                  </a:srgbClr>
                </a:solidFill>
              </a:rPr>
              <a:t>WORK COMPLETED</a:t>
            </a:r>
            <a:endParaRPr lang="en-GB" sz="2400" b="1" dirty="0">
              <a:solidFill>
                <a:srgbClr val="1F497D">
                  <a:lumMod val="75000"/>
                </a:srgb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92844"/>
              </p:ext>
            </p:extLst>
          </p:nvPr>
        </p:nvGraphicFramePr>
        <p:xfrm>
          <a:off x="381000" y="2895600"/>
          <a:ext cx="2890665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963555"/>
                <a:gridCol w="963555"/>
                <a:gridCol w="963555"/>
              </a:tblGrid>
              <a:tr h="7032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kW Centroid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24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8.38</a:t>
                      </a:r>
                      <a:endParaRPr lang="en-GB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28.60</a:t>
                      </a:r>
                      <a:endParaRPr lang="en-GB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346" y="2141041"/>
            <a:ext cx="5020879" cy="42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18171" y="685800"/>
            <a:ext cx="816862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D1: CONFERENCE PAPER: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 Published and presented paper at International Conference for Enhanced Building Operations (ICEBO) 2014</a:t>
            </a:r>
          </a:p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D2: UC BERKELEY: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 Visited and forged ongoing link with BEST Lab at UC </a:t>
            </a:r>
            <a:r>
              <a:rPr lang="en-GB" sz="2200" smtClean="0">
                <a:solidFill>
                  <a:schemeClr val="tx2">
                    <a:lumMod val="75000"/>
                  </a:schemeClr>
                </a:solidFill>
              </a:rPr>
              <a:t>Berkeley - Fall </a:t>
            </a: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2014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17157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750"/>
              </a:spcAft>
            </a:pP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</a:rPr>
              <a:t>PROGRESS ON DELIVERABLES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5867400"/>
            <a:ext cx="8077200" cy="990600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857045"/>
            <a:ext cx="2160240" cy="924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324" y="2644214"/>
            <a:ext cx="5377352" cy="34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8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5160" y="253488"/>
            <a:ext cx="2160240" cy="9247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8171" y="1371600"/>
            <a:ext cx="816862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rgbClr val="1F497D">
                    <a:lumMod val="75000"/>
                  </a:srgbClr>
                </a:solidFill>
              </a:rPr>
              <a:t>D3: TRIAL FDD SYSTEM:</a:t>
            </a:r>
            <a:r>
              <a:rPr lang="en-GB" sz="2200" dirty="0" smtClean="0">
                <a:solidFill>
                  <a:srgbClr val="1F497D">
                    <a:lumMod val="75000"/>
                  </a:srgbClr>
                </a:solidFill>
              </a:rPr>
              <a:t> Test site identified with historic data analysis and FDD completed. Working toward real-time FDD and optimisation.</a:t>
            </a:r>
          </a:p>
          <a:p>
            <a:pPr marL="285750" indent="-285750" algn="just">
              <a:spcAft>
                <a:spcPts val="1500"/>
              </a:spcAft>
              <a:buFont typeface="Arial" charset="0"/>
              <a:buChar char="•"/>
            </a:pPr>
            <a:r>
              <a:rPr lang="en-GB" sz="2200" b="1" dirty="0" smtClean="0">
                <a:solidFill>
                  <a:srgbClr val="1F497D">
                    <a:lumMod val="75000"/>
                  </a:srgbClr>
                </a:solidFill>
              </a:rPr>
              <a:t>D4: PUBLISH JOURNAL PAPER:</a:t>
            </a:r>
            <a:r>
              <a:rPr lang="en-GB" sz="2200" dirty="0" smtClean="0">
                <a:solidFill>
                  <a:srgbClr val="1F497D">
                    <a:lumMod val="75000"/>
                  </a:srgbClr>
                </a:solidFill>
              </a:rPr>
              <a:t> Results-based paper defined with target submission December 2015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685800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750"/>
              </a:spcAft>
            </a:pPr>
            <a:r>
              <a:rPr lang="en-GB" sz="2600" b="1" dirty="0" smtClean="0">
                <a:solidFill>
                  <a:srgbClr val="1F497D">
                    <a:lumMod val="75000"/>
                  </a:srgbClr>
                </a:solidFill>
              </a:rPr>
              <a:t>PROGRESS ON DELIVERABLES</a:t>
            </a:r>
            <a:endParaRPr lang="en-GB" sz="2400" b="1" dirty="0">
              <a:solidFill>
                <a:srgbClr val="1F497D">
                  <a:lumMod val="7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1"/>
          <a:stretch/>
        </p:blipFill>
        <p:spPr>
          <a:xfrm>
            <a:off x="318039" y="3429000"/>
            <a:ext cx="2798738" cy="2458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3276600"/>
            <a:ext cx="1973777" cy="3508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20000"/>
          <a:stretch/>
        </p:blipFill>
        <p:spPr>
          <a:xfrm>
            <a:off x="5638800" y="3429000"/>
            <a:ext cx="3200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414</Words>
  <Application>Microsoft Office PowerPoint</Application>
  <PresentationFormat>On-screen Show (4:3)</PresentationFormat>
  <Paragraphs>74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Hourihane, Peter</dc:creator>
  <cp:lastModifiedBy>Seán Hayes</cp:lastModifiedBy>
  <cp:revision>127</cp:revision>
  <dcterms:created xsi:type="dcterms:W3CDTF">2006-08-16T00:00:00Z</dcterms:created>
  <dcterms:modified xsi:type="dcterms:W3CDTF">2015-10-16T15:04:02Z</dcterms:modified>
</cp:coreProperties>
</file>