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93" r:id="rId6"/>
    <p:sldId id="291" r:id="rId7"/>
    <p:sldId id="299" r:id="rId8"/>
    <p:sldId id="270" r:id="rId9"/>
    <p:sldId id="296" r:id="rId10"/>
    <p:sldId id="260" r:id="rId11"/>
    <p:sldId id="282" r:id="rId12"/>
    <p:sldId id="271" r:id="rId13"/>
    <p:sldId id="278" r:id="rId14"/>
    <p:sldId id="279" r:id="rId15"/>
    <p:sldId id="281" r:id="rId16"/>
    <p:sldId id="297" r:id="rId17"/>
    <p:sldId id="294" r:id="rId18"/>
    <p:sldId id="295" r:id="rId19"/>
    <p:sldId id="261" r:id="rId20"/>
    <p:sldId id="298" r:id="rId21"/>
    <p:sldId id="262" r:id="rId22"/>
    <p:sldId id="276" r:id="rId23"/>
    <p:sldId id="277" r:id="rId24"/>
    <p:sldId id="280" r:id="rId25"/>
    <p:sldId id="263" r:id="rId26"/>
    <p:sldId id="264" r:id="rId27"/>
    <p:sldId id="265" r:id="rId28"/>
    <p:sldId id="266" r:id="rId29"/>
    <p:sldId id="267" r:id="rId30"/>
    <p:sldId id="268" r:id="rId31"/>
    <p:sldId id="272" r:id="rId32"/>
    <p:sldId id="290" r:id="rId33"/>
    <p:sldId id="269" r:id="rId34"/>
    <p:sldId id="273" r:id="rId35"/>
    <p:sldId id="274" r:id="rId36"/>
    <p:sldId id="275" r:id="rId37"/>
    <p:sldId id="283" r:id="rId38"/>
    <p:sldId id="284" r:id="rId39"/>
    <p:sldId id="285" r:id="rId40"/>
    <p:sldId id="286" r:id="rId41"/>
    <p:sldId id="287" r:id="rId42"/>
    <p:sldId id="300" r:id="rId43"/>
    <p:sldId id="289" r:id="rId44"/>
    <p:sldId id="301" r:id="rId45"/>
    <p:sldId id="292" r:id="rId46"/>
    <p:sldId id="302" r:id="rId47"/>
    <p:sldId id="288"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12"/>
  </p:normalViewPr>
  <p:slideViewPr>
    <p:cSldViewPr snapToGrid="0" snapToObjects="1">
      <p:cViewPr varScale="1">
        <p:scale>
          <a:sx n="102" d="100"/>
          <a:sy n="102" d="100"/>
        </p:scale>
        <p:origin x="41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86004-84D0-3743-9A44-56603CCA36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AA666E-1991-104D-A09B-64CFBDBF19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7267BE5-8380-4548-B7E9-3EAE270DE799}"/>
              </a:ext>
            </a:extLst>
          </p:cNvPr>
          <p:cNvSpPr>
            <a:spLocks noGrp="1"/>
          </p:cNvSpPr>
          <p:nvPr>
            <p:ph type="dt" sz="half" idx="10"/>
          </p:nvPr>
        </p:nvSpPr>
        <p:spPr/>
        <p:txBody>
          <a:bodyPr/>
          <a:lstStyle/>
          <a:p>
            <a:fld id="{32D0467C-3720-2542-8D71-5EC7A5C82B28}" type="datetimeFigureOut">
              <a:rPr lang="en-US" smtClean="0"/>
              <a:t>4/10/19</a:t>
            </a:fld>
            <a:endParaRPr lang="en-US"/>
          </a:p>
        </p:txBody>
      </p:sp>
      <p:sp>
        <p:nvSpPr>
          <p:cNvPr id="5" name="Footer Placeholder 4">
            <a:extLst>
              <a:ext uri="{FF2B5EF4-FFF2-40B4-BE49-F238E27FC236}">
                <a16:creationId xmlns:a16="http://schemas.microsoft.com/office/drawing/2014/main" id="{30F4EC94-E102-054E-8E35-7F1133F90F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0E920-D84B-9B4F-9091-DBFA3AFDF85A}"/>
              </a:ext>
            </a:extLst>
          </p:cNvPr>
          <p:cNvSpPr>
            <a:spLocks noGrp="1"/>
          </p:cNvSpPr>
          <p:nvPr>
            <p:ph type="sldNum" sz="quarter" idx="12"/>
          </p:nvPr>
        </p:nvSpPr>
        <p:spPr/>
        <p:txBody>
          <a:bodyPr/>
          <a:lstStyle/>
          <a:p>
            <a:fld id="{15A961B9-07EA-914E-9C33-A3C868F11FB8}" type="slidenum">
              <a:rPr lang="en-US" smtClean="0"/>
              <a:t>‹#›</a:t>
            </a:fld>
            <a:endParaRPr lang="en-US"/>
          </a:p>
        </p:txBody>
      </p:sp>
    </p:spTree>
    <p:extLst>
      <p:ext uri="{BB962C8B-B14F-4D97-AF65-F5344CB8AC3E}">
        <p14:creationId xmlns:p14="http://schemas.microsoft.com/office/powerpoint/2010/main" val="2561297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5FC48-1432-9246-9BAE-9466660FE80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7CDA79-5B01-2E4A-8999-346074BF80A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0FA0C6-1142-7F4B-A4A9-615E3140DEBE}"/>
              </a:ext>
            </a:extLst>
          </p:cNvPr>
          <p:cNvSpPr>
            <a:spLocks noGrp="1"/>
          </p:cNvSpPr>
          <p:nvPr>
            <p:ph type="dt" sz="half" idx="10"/>
          </p:nvPr>
        </p:nvSpPr>
        <p:spPr/>
        <p:txBody>
          <a:bodyPr/>
          <a:lstStyle/>
          <a:p>
            <a:fld id="{32D0467C-3720-2542-8D71-5EC7A5C82B28}" type="datetimeFigureOut">
              <a:rPr lang="en-US" smtClean="0"/>
              <a:t>4/10/19</a:t>
            </a:fld>
            <a:endParaRPr lang="en-US"/>
          </a:p>
        </p:txBody>
      </p:sp>
      <p:sp>
        <p:nvSpPr>
          <p:cNvPr id="5" name="Footer Placeholder 4">
            <a:extLst>
              <a:ext uri="{FF2B5EF4-FFF2-40B4-BE49-F238E27FC236}">
                <a16:creationId xmlns:a16="http://schemas.microsoft.com/office/drawing/2014/main" id="{2AF5BAD6-9A87-F845-A993-36FAC7F0B0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1B555D-EBA0-524A-A476-A434203F4097}"/>
              </a:ext>
            </a:extLst>
          </p:cNvPr>
          <p:cNvSpPr>
            <a:spLocks noGrp="1"/>
          </p:cNvSpPr>
          <p:nvPr>
            <p:ph type="sldNum" sz="quarter" idx="12"/>
          </p:nvPr>
        </p:nvSpPr>
        <p:spPr/>
        <p:txBody>
          <a:bodyPr/>
          <a:lstStyle/>
          <a:p>
            <a:fld id="{15A961B9-07EA-914E-9C33-A3C868F11FB8}" type="slidenum">
              <a:rPr lang="en-US" smtClean="0"/>
              <a:t>‹#›</a:t>
            </a:fld>
            <a:endParaRPr lang="en-US"/>
          </a:p>
        </p:txBody>
      </p:sp>
    </p:spTree>
    <p:extLst>
      <p:ext uri="{BB962C8B-B14F-4D97-AF65-F5344CB8AC3E}">
        <p14:creationId xmlns:p14="http://schemas.microsoft.com/office/powerpoint/2010/main" val="2514973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AE1BE8-17A1-0D40-A2ED-331969F0743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9A35E82-4B71-724D-BB16-913B9B7C875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73C58D-94DA-884B-8BF8-D96E4EDB7F5E}"/>
              </a:ext>
            </a:extLst>
          </p:cNvPr>
          <p:cNvSpPr>
            <a:spLocks noGrp="1"/>
          </p:cNvSpPr>
          <p:nvPr>
            <p:ph type="dt" sz="half" idx="10"/>
          </p:nvPr>
        </p:nvSpPr>
        <p:spPr/>
        <p:txBody>
          <a:bodyPr/>
          <a:lstStyle/>
          <a:p>
            <a:fld id="{32D0467C-3720-2542-8D71-5EC7A5C82B28}" type="datetimeFigureOut">
              <a:rPr lang="en-US" smtClean="0"/>
              <a:t>4/10/19</a:t>
            </a:fld>
            <a:endParaRPr lang="en-US"/>
          </a:p>
        </p:txBody>
      </p:sp>
      <p:sp>
        <p:nvSpPr>
          <p:cNvPr id="5" name="Footer Placeholder 4">
            <a:extLst>
              <a:ext uri="{FF2B5EF4-FFF2-40B4-BE49-F238E27FC236}">
                <a16:creationId xmlns:a16="http://schemas.microsoft.com/office/drawing/2014/main" id="{91D83A6A-4E60-0B47-B0FB-DF45809468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5757FA-8568-4349-8FEE-C571F707524C}"/>
              </a:ext>
            </a:extLst>
          </p:cNvPr>
          <p:cNvSpPr>
            <a:spLocks noGrp="1"/>
          </p:cNvSpPr>
          <p:nvPr>
            <p:ph type="sldNum" sz="quarter" idx="12"/>
          </p:nvPr>
        </p:nvSpPr>
        <p:spPr/>
        <p:txBody>
          <a:bodyPr/>
          <a:lstStyle/>
          <a:p>
            <a:fld id="{15A961B9-07EA-914E-9C33-A3C868F11FB8}" type="slidenum">
              <a:rPr lang="en-US" smtClean="0"/>
              <a:t>‹#›</a:t>
            </a:fld>
            <a:endParaRPr lang="en-US"/>
          </a:p>
        </p:txBody>
      </p:sp>
    </p:spTree>
    <p:extLst>
      <p:ext uri="{BB962C8B-B14F-4D97-AF65-F5344CB8AC3E}">
        <p14:creationId xmlns:p14="http://schemas.microsoft.com/office/powerpoint/2010/main" val="699550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07936-D51F-5741-B0AA-1E480977A4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63D11C-20C4-0D47-9027-B431FD83819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0A756C-D176-474D-A236-DA32844A6560}"/>
              </a:ext>
            </a:extLst>
          </p:cNvPr>
          <p:cNvSpPr>
            <a:spLocks noGrp="1"/>
          </p:cNvSpPr>
          <p:nvPr>
            <p:ph type="dt" sz="half" idx="10"/>
          </p:nvPr>
        </p:nvSpPr>
        <p:spPr/>
        <p:txBody>
          <a:bodyPr/>
          <a:lstStyle/>
          <a:p>
            <a:fld id="{32D0467C-3720-2542-8D71-5EC7A5C82B28}" type="datetimeFigureOut">
              <a:rPr lang="en-US" smtClean="0"/>
              <a:t>4/10/19</a:t>
            </a:fld>
            <a:endParaRPr lang="en-US"/>
          </a:p>
        </p:txBody>
      </p:sp>
      <p:sp>
        <p:nvSpPr>
          <p:cNvPr id="5" name="Footer Placeholder 4">
            <a:extLst>
              <a:ext uri="{FF2B5EF4-FFF2-40B4-BE49-F238E27FC236}">
                <a16:creationId xmlns:a16="http://schemas.microsoft.com/office/drawing/2014/main" id="{1FBA5240-FB59-F444-BAD6-00DA7DB09E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19C31B-EF85-9341-943D-BB0A27869619}"/>
              </a:ext>
            </a:extLst>
          </p:cNvPr>
          <p:cNvSpPr>
            <a:spLocks noGrp="1"/>
          </p:cNvSpPr>
          <p:nvPr>
            <p:ph type="sldNum" sz="quarter" idx="12"/>
          </p:nvPr>
        </p:nvSpPr>
        <p:spPr/>
        <p:txBody>
          <a:bodyPr/>
          <a:lstStyle/>
          <a:p>
            <a:fld id="{15A961B9-07EA-914E-9C33-A3C868F11FB8}" type="slidenum">
              <a:rPr lang="en-US" smtClean="0"/>
              <a:t>‹#›</a:t>
            </a:fld>
            <a:endParaRPr lang="en-US"/>
          </a:p>
        </p:txBody>
      </p:sp>
    </p:spTree>
    <p:extLst>
      <p:ext uri="{BB962C8B-B14F-4D97-AF65-F5344CB8AC3E}">
        <p14:creationId xmlns:p14="http://schemas.microsoft.com/office/powerpoint/2010/main" val="4078145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172A5-9B01-3A41-AC70-9519A6E59F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C0A1B4-40ED-9F46-AB1C-A27B14B6BF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90F0CCA-6557-434C-AC08-24829FBFAC36}"/>
              </a:ext>
            </a:extLst>
          </p:cNvPr>
          <p:cNvSpPr>
            <a:spLocks noGrp="1"/>
          </p:cNvSpPr>
          <p:nvPr>
            <p:ph type="dt" sz="half" idx="10"/>
          </p:nvPr>
        </p:nvSpPr>
        <p:spPr/>
        <p:txBody>
          <a:bodyPr/>
          <a:lstStyle/>
          <a:p>
            <a:fld id="{32D0467C-3720-2542-8D71-5EC7A5C82B28}" type="datetimeFigureOut">
              <a:rPr lang="en-US" smtClean="0"/>
              <a:t>4/10/19</a:t>
            </a:fld>
            <a:endParaRPr lang="en-US"/>
          </a:p>
        </p:txBody>
      </p:sp>
      <p:sp>
        <p:nvSpPr>
          <p:cNvPr id="5" name="Footer Placeholder 4">
            <a:extLst>
              <a:ext uri="{FF2B5EF4-FFF2-40B4-BE49-F238E27FC236}">
                <a16:creationId xmlns:a16="http://schemas.microsoft.com/office/drawing/2014/main" id="{6A9847E6-E9C9-9245-8F12-C0561FA5F4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D78EE4-2CD7-734D-A800-7272FE61E4CD}"/>
              </a:ext>
            </a:extLst>
          </p:cNvPr>
          <p:cNvSpPr>
            <a:spLocks noGrp="1"/>
          </p:cNvSpPr>
          <p:nvPr>
            <p:ph type="sldNum" sz="quarter" idx="12"/>
          </p:nvPr>
        </p:nvSpPr>
        <p:spPr/>
        <p:txBody>
          <a:bodyPr/>
          <a:lstStyle/>
          <a:p>
            <a:fld id="{15A961B9-07EA-914E-9C33-A3C868F11FB8}" type="slidenum">
              <a:rPr lang="en-US" smtClean="0"/>
              <a:t>‹#›</a:t>
            </a:fld>
            <a:endParaRPr lang="en-US"/>
          </a:p>
        </p:txBody>
      </p:sp>
    </p:spTree>
    <p:extLst>
      <p:ext uri="{BB962C8B-B14F-4D97-AF65-F5344CB8AC3E}">
        <p14:creationId xmlns:p14="http://schemas.microsoft.com/office/powerpoint/2010/main" val="1071700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53DCB-075C-DF44-B51E-7A20A29C11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C8F930-4C4C-544F-8767-45FFB1D126D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0B9194-9E85-4E4C-A2D3-2CAEED43562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D03990-2475-C247-AE63-9AD9043A3DA6}"/>
              </a:ext>
            </a:extLst>
          </p:cNvPr>
          <p:cNvSpPr>
            <a:spLocks noGrp="1"/>
          </p:cNvSpPr>
          <p:nvPr>
            <p:ph type="dt" sz="half" idx="10"/>
          </p:nvPr>
        </p:nvSpPr>
        <p:spPr/>
        <p:txBody>
          <a:bodyPr/>
          <a:lstStyle/>
          <a:p>
            <a:fld id="{32D0467C-3720-2542-8D71-5EC7A5C82B28}" type="datetimeFigureOut">
              <a:rPr lang="en-US" smtClean="0"/>
              <a:t>4/10/19</a:t>
            </a:fld>
            <a:endParaRPr lang="en-US"/>
          </a:p>
        </p:txBody>
      </p:sp>
      <p:sp>
        <p:nvSpPr>
          <p:cNvPr id="6" name="Footer Placeholder 5">
            <a:extLst>
              <a:ext uri="{FF2B5EF4-FFF2-40B4-BE49-F238E27FC236}">
                <a16:creationId xmlns:a16="http://schemas.microsoft.com/office/drawing/2014/main" id="{6C1DD69B-A64B-FC47-96F1-70D53A559C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FBE863-55B5-E348-910C-20D1682FD3C5}"/>
              </a:ext>
            </a:extLst>
          </p:cNvPr>
          <p:cNvSpPr>
            <a:spLocks noGrp="1"/>
          </p:cNvSpPr>
          <p:nvPr>
            <p:ph type="sldNum" sz="quarter" idx="12"/>
          </p:nvPr>
        </p:nvSpPr>
        <p:spPr/>
        <p:txBody>
          <a:bodyPr/>
          <a:lstStyle/>
          <a:p>
            <a:fld id="{15A961B9-07EA-914E-9C33-A3C868F11FB8}" type="slidenum">
              <a:rPr lang="en-US" smtClean="0"/>
              <a:t>‹#›</a:t>
            </a:fld>
            <a:endParaRPr lang="en-US"/>
          </a:p>
        </p:txBody>
      </p:sp>
    </p:spTree>
    <p:extLst>
      <p:ext uri="{BB962C8B-B14F-4D97-AF65-F5344CB8AC3E}">
        <p14:creationId xmlns:p14="http://schemas.microsoft.com/office/powerpoint/2010/main" val="31256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79F92-330A-F047-863C-1F1434CC44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4232FD-40CE-964B-8157-01EE44696B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42585F8-BA18-6349-9322-4CE84EB5B70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D4B7BF-5B5D-854C-B4BC-7EA2E1C0AF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A4DE990-0067-BF4C-A3D2-DEDDBA087FD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F6F374-B521-5E4D-892A-2C011A95B745}"/>
              </a:ext>
            </a:extLst>
          </p:cNvPr>
          <p:cNvSpPr>
            <a:spLocks noGrp="1"/>
          </p:cNvSpPr>
          <p:nvPr>
            <p:ph type="dt" sz="half" idx="10"/>
          </p:nvPr>
        </p:nvSpPr>
        <p:spPr/>
        <p:txBody>
          <a:bodyPr/>
          <a:lstStyle/>
          <a:p>
            <a:fld id="{32D0467C-3720-2542-8D71-5EC7A5C82B28}" type="datetimeFigureOut">
              <a:rPr lang="en-US" smtClean="0"/>
              <a:t>4/10/19</a:t>
            </a:fld>
            <a:endParaRPr lang="en-US"/>
          </a:p>
        </p:txBody>
      </p:sp>
      <p:sp>
        <p:nvSpPr>
          <p:cNvPr id="8" name="Footer Placeholder 7">
            <a:extLst>
              <a:ext uri="{FF2B5EF4-FFF2-40B4-BE49-F238E27FC236}">
                <a16:creationId xmlns:a16="http://schemas.microsoft.com/office/drawing/2014/main" id="{F8D36931-3B13-7E4F-B7AB-94BA2D2780B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297827-C7C4-B941-9CB5-A267348B6246}"/>
              </a:ext>
            </a:extLst>
          </p:cNvPr>
          <p:cNvSpPr>
            <a:spLocks noGrp="1"/>
          </p:cNvSpPr>
          <p:nvPr>
            <p:ph type="sldNum" sz="quarter" idx="12"/>
          </p:nvPr>
        </p:nvSpPr>
        <p:spPr/>
        <p:txBody>
          <a:bodyPr/>
          <a:lstStyle/>
          <a:p>
            <a:fld id="{15A961B9-07EA-914E-9C33-A3C868F11FB8}" type="slidenum">
              <a:rPr lang="en-US" smtClean="0"/>
              <a:t>‹#›</a:t>
            </a:fld>
            <a:endParaRPr lang="en-US"/>
          </a:p>
        </p:txBody>
      </p:sp>
    </p:spTree>
    <p:extLst>
      <p:ext uri="{BB962C8B-B14F-4D97-AF65-F5344CB8AC3E}">
        <p14:creationId xmlns:p14="http://schemas.microsoft.com/office/powerpoint/2010/main" val="3223019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786C9-7A62-204C-8D53-56EF8356AB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792B2A-91CC-1F49-BFD3-7FC9416361C0}"/>
              </a:ext>
            </a:extLst>
          </p:cNvPr>
          <p:cNvSpPr>
            <a:spLocks noGrp="1"/>
          </p:cNvSpPr>
          <p:nvPr>
            <p:ph type="dt" sz="half" idx="10"/>
          </p:nvPr>
        </p:nvSpPr>
        <p:spPr/>
        <p:txBody>
          <a:bodyPr/>
          <a:lstStyle/>
          <a:p>
            <a:fld id="{32D0467C-3720-2542-8D71-5EC7A5C82B28}" type="datetimeFigureOut">
              <a:rPr lang="en-US" smtClean="0"/>
              <a:t>4/10/19</a:t>
            </a:fld>
            <a:endParaRPr lang="en-US"/>
          </a:p>
        </p:txBody>
      </p:sp>
      <p:sp>
        <p:nvSpPr>
          <p:cNvPr id="4" name="Footer Placeholder 3">
            <a:extLst>
              <a:ext uri="{FF2B5EF4-FFF2-40B4-BE49-F238E27FC236}">
                <a16:creationId xmlns:a16="http://schemas.microsoft.com/office/drawing/2014/main" id="{7ED10510-7835-6B41-AE35-E1F85FC848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EBAE0E-A21F-8749-BFC4-2EF60FC9E51B}"/>
              </a:ext>
            </a:extLst>
          </p:cNvPr>
          <p:cNvSpPr>
            <a:spLocks noGrp="1"/>
          </p:cNvSpPr>
          <p:nvPr>
            <p:ph type="sldNum" sz="quarter" idx="12"/>
          </p:nvPr>
        </p:nvSpPr>
        <p:spPr/>
        <p:txBody>
          <a:bodyPr/>
          <a:lstStyle/>
          <a:p>
            <a:fld id="{15A961B9-07EA-914E-9C33-A3C868F11FB8}" type="slidenum">
              <a:rPr lang="en-US" smtClean="0"/>
              <a:t>‹#›</a:t>
            </a:fld>
            <a:endParaRPr lang="en-US"/>
          </a:p>
        </p:txBody>
      </p:sp>
    </p:spTree>
    <p:extLst>
      <p:ext uri="{BB962C8B-B14F-4D97-AF65-F5344CB8AC3E}">
        <p14:creationId xmlns:p14="http://schemas.microsoft.com/office/powerpoint/2010/main" val="1330297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F1A390-8676-B34E-9EB4-658F4BDA4FF4}"/>
              </a:ext>
            </a:extLst>
          </p:cNvPr>
          <p:cNvSpPr>
            <a:spLocks noGrp="1"/>
          </p:cNvSpPr>
          <p:nvPr>
            <p:ph type="dt" sz="half" idx="10"/>
          </p:nvPr>
        </p:nvSpPr>
        <p:spPr/>
        <p:txBody>
          <a:bodyPr/>
          <a:lstStyle/>
          <a:p>
            <a:fld id="{32D0467C-3720-2542-8D71-5EC7A5C82B28}" type="datetimeFigureOut">
              <a:rPr lang="en-US" smtClean="0"/>
              <a:t>4/10/19</a:t>
            </a:fld>
            <a:endParaRPr lang="en-US"/>
          </a:p>
        </p:txBody>
      </p:sp>
      <p:sp>
        <p:nvSpPr>
          <p:cNvPr id="3" name="Footer Placeholder 2">
            <a:extLst>
              <a:ext uri="{FF2B5EF4-FFF2-40B4-BE49-F238E27FC236}">
                <a16:creationId xmlns:a16="http://schemas.microsoft.com/office/drawing/2014/main" id="{ABB57F6C-1DDD-D742-907A-33594F99EE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06B60E-91CB-CC42-9B02-57F5757FADD1}"/>
              </a:ext>
            </a:extLst>
          </p:cNvPr>
          <p:cNvSpPr>
            <a:spLocks noGrp="1"/>
          </p:cNvSpPr>
          <p:nvPr>
            <p:ph type="sldNum" sz="quarter" idx="12"/>
          </p:nvPr>
        </p:nvSpPr>
        <p:spPr/>
        <p:txBody>
          <a:bodyPr/>
          <a:lstStyle/>
          <a:p>
            <a:fld id="{15A961B9-07EA-914E-9C33-A3C868F11FB8}" type="slidenum">
              <a:rPr lang="en-US" smtClean="0"/>
              <a:t>‹#›</a:t>
            </a:fld>
            <a:endParaRPr lang="en-US"/>
          </a:p>
        </p:txBody>
      </p:sp>
    </p:spTree>
    <p:extLst>
      <p:ext uri="{BB962C8B-B14F-4D97-AF65-F5344CB8AC3E}">
        <p14:creationId xmlns:p14="http://schemas.microsoft.com/office/powerpoint/2010/main" val="3560557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34D32-0B7E-714F-A78E-B65BD6C262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AACB077-BEF5-5F4E-A9D7-D9C15C50AC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A07C405-2EAE-534E-9C93-4F9AB5794D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BF197B7-FCA1-DC44-9204-EEEEC242AC8B}"/>
              </a:ext>
            </a:extLst>
          </p:cNvPr>
          <p:cNvSpPr>
            <a:spLocks noGrp="1"/>
          </p:cNvSpPr>
          <p:nvPr>
            <p:ph type="dt" sz="half" idx="10"/>
          </p:nvPr>
        </p:nvSpPr>
        <p:spPr/>
        <p:txBody>
          <a:bodyPr/>
          <a:lstStyle/>
          <a:p>
            <a:fld id="{32D0467C-3720-2542-8D71-5EC7A5C82B28}" type="datetimeFigureOut">
              <a:rPr lang="en-US" smtClean="0"/>
              <a:t>4/10/19</a:t>
            </a:fld>
            <a:endParaRPr lang="en-US"/>
          </a:p>
        </p:txBody>
      </p:sp>
      <p:sp>
        <p:nvSpPr>
          <p:cNvPr id="6" name="Footer Placeholder 5">
            <a:extLst>
              <a:ext uri="{FF2B5EF4-FFF2-40B4-BE49-F238E27FC236}">
                <a16:creationId xmlns:a16="http://schemas.microsoft.com/office/drawing/2014/main" id="{645D4A8F-CCFA-9F42-A726-25F88C967A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75CD89-6801-C248-9144-67FAE4F4FD8A}"/>
              </a:ext>
            </a:extLst>
          </p:cNvPr>
          <p:cNvSpPr>
            <a:spLocks noGrp="1"/>
          </p:cNvSpPr>
          <p:nvPr>
            <p:ph type="sldNum" sz="quarter" idx="12"/>
          </p:nvPr>
        </p:nvSpPr>
        <p:spPr/>
        <p:txBody>
          <a:bodyPr/>
          <a:lstStyle/>
          <a:p>
            <a:fld id="{15A961B9-07EA-914E-9C33-A3C868F11FB8}" type="slidenum">
              <a:rPr lang="en-US" smtClean="0"/>
              <a:t>‹#›</a:t>
            </a:fld>
            <a:endParaRPr lang="en-US"/>
          </a:p>
        </p:txBody>
      </p:sp>
    </p:spTree>
    <p:extLst>
      <p:ext uri="{BB962C8B-B14F-4D97-AF65-F5344CB8AC3E}">
        <p14:creationId xmlns:p14="http://schemas.microsoft.com/office/powerpoint/2010/main" val="407072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A36F3-14CD-F34B-9049-71101C4E9E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994065E-BB15-0040-B1D2-79A114A377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97C9978-4BD8-2F4D-AE76-1BA73EC7C8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3CA4463-4257-4D40-A124-B9E12756E371}"/>
              </a:ext>
            </a:extLst>
          </p:cNvPr>
          <p:cNvSpPr>
            <a:spLocks noGrp="1"/>
          </p:cNvSpPr>
          <p:nvPr>
            <p:ph type="dt" sz="half" idx="10"/>
          </p:nvPr>
        </p:nvSpPr>
        <p:spPr/>
        <p:txBody>
          <a:bodyPr/>
          <a:lstStyle/>
          <a:p>
            <a:fld id="{32D0467C-3720-2542-8D71-5EC7A5C82B28}" type="datetimeFigureOut">
              <a:rPr lang="en-US" smtClean="0"/>
              <a:t>4/10/19</a:t>
            </a:fld>
            <a:endParaRPr lang="en-US"/>
          </a:p>
        </p:txBody>
      </p:sp>
      <p:sp>
        <p:nvSpPr>
          <p:cNvPr id="6" name="Footer Placeholder 5">
            <a:extLst>
              <a:ext uri="{FF2B5EF4-FFF2-40B4-BE49-F238E27FC236}">
                <a16:creationId xmlns:a16="http://schemas.microsoft.com/office/drawing/2014/main" id="{E63B7E86-9C43-F846-9B83-D6B9AF1C71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065760-B845-894C-834F-593F1BB9968C}"/>
              </a:ext>
            </a:extLst>
          </p:cNvPr>
          <p:cNvSpPr>
            <a:spLocks noGrp="1"/>
          </p:cNvSpPr>
          <p:nvPr>
            <p:ph type="sldNum" sz="quarter" idx="12"/>
          </p:nvPr>
        </p:nvSpPr>
        <p:spPr/>
        <p:txBody>
          <a:bodyPr/>
          <a:lstStyle/>
          <a:p>
            <a:fld id="{15A961B9-07EA-914E-9C33-A3C868F11FB8}" type="slidenum">
              <a:rPr lang="en-US" smtClean="0"/>
              <a:t>‹#›</a:t>
            </a:fld>
            <a:endParaRPr lang="en-US"/>
          </a:p>
        </p:txBody>
      </p:sp>
    </p:spTree>
    <p:extLst>
      <p:ext uri="{BB962C8B-B14F-4D97-AF65-F5344CB8AC3E}">
        <p14:creationId xmlns:p14="http://schemas.microsoft.com/office/powerpoint/2010/main" val="3706102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EAE482-B7F0-7A46-8555-32FA5A5F89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F644E51-4427-4749-B8DE-E57CB74A28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559B41-B271-BC47-B088-C755E4ED99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D0467C-3720-2542-8D71-5EC7A5C82B28}" type="datetimeFigureOut">
              <a:rPr lang="en-US" smtClean="0"/>
              <a:t>4/10/19</a:t>
            </a:fld>
            <a:endParaRPr lang="en-US"/>
          </a:p>
        </p:txBody>
      </p:sp>
      <p:sp>
        <p:nvSpPr>
          <p:cNvPr id="5" name="Footer Placeholder 4">
            <a:extLst>
              <a:ext uri="{FF2B5EF4-FFF2-40B4-BE49-F238E27FC236}">
                <a16:creationId xmlns:a16="http://schemas.microsoft.com/office/drawing/2014/main" id="{7204E02D-22CA-EB42-9703-CF0B328B05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C75628-3355-E84D-AE51-3E70D34606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A961B9-07EA-914E-9C33-A3C868F11FB8}" type="slidenum">
              <a:rPr lang="en-US" smtClean="0"/>
              <a:t>‹#›</a:t>
            </a:fld>
            <a:endParaRPr lang="en-US"/>
          </a:p>
        </p:txBody>
      </p:sp>
    </p:spTree>
    <p:extLst>
      <p:ext uri="{BB962C8B-B14F-4D97-AF65-F5344CB8AC3E}">
        <p14:creationId xmlns:p14="http://schemas.microsoft.com/office/powerpoint/2010/main" val="39042173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anaconda.com/download/"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B780A02-7AC6-B745-91F3-14D8805AA119}"/>
              </a:ext>
            </a:extLst>
          </p:cNvPr>
          <p:cNvPicPr>
            <a:picLocks noChangeAspect="1"/>
          </p:cNvPicPr>
          <p:nvPr/>
        </p:nvPicPr>
        <p:blipFill rotWithShape="1">
          <a:blip r:embed="rId2"/>
          <a:srcRect t="29537" b="28276"/>
          <a:stretch/>
        </p:blipFill>
        <p:spPr>
          <a:xfrm>
            <a:off x="20" y="10"/>
            <a:ext cx="12191980" cy="6857990"/>
          </a:xfrm>
          <a:prstGeom prst="rect">
            <a:avLst/>
          </a:prstGeom>
        </p:spPr>
      </p:pic>
      <p:sp>
        <p:nvSpPr>
          <p:cNvPr id="10"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a:ex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C1D43C55-F343-764D-90C8-109230416BEB}"/>
              </a:ext>
            </a:extLst>
          </p:cNvPr>
          <p:cNvSpPr>
            <a:spLocks noGrp="1"/>
          </p:cNvSpPr>
          <p:nvPr>
            <p:ph type="ctrTitle"/>
          </p:nvPr>
        </p:nvSpPr>
        <p:spPr>
          <a:xfrm>
            <a:off x="8022021" y="3231931"/>
            <a:ext cx="3852041" cy="1834056"/>
          </a:xfrm>
        </p:spPr>
        <p:txBody>
          <a:bodyPr>
            <a:normAutofit/>
          </a:bodyPr>
          <a:lstStyle/>
          <a:p>
            <a:r>
              <a:rPr lang="en-US" sz="4000"/>
              <a:t>Python Bootcamp</a:t>
            </a:r>
          </a:p>
        </p:txBody>
      </p:sp>
      <p:sp>
        <p:nvSpPr>
          <p:cNvPr id="3" name="Subtitle 2">
            <a:extLst>
              <a:ext uri="{FF2B5EF4-FFF2-40B4-BE49-F238E27FC236}">
                <a16:creationId xmlns:a16="http://schemas.microsoft.com/office/drawing/2014/main" id="{80805607-026B-3942-9E0B-50E0523AF169}"/>
              </a:ext>
            </a:extLst>
          </p:cNvPr>
          <p:cNvSpPr>
            <a:spLocks noGrp="1"/>
          </p:cNvSpPr>
          <p:nvPr>
            <p:ph type="subTitle" idx="1"/>
          </p:nvPr>
        </p:nvSpPr>
        <p:spPr>
          <a:xfrm>
            <a:off x="7782910" y="5242675"/>
            <a:ext cx="4330262" cy="683284"/>
          </a:xfrm>
        </p:spPr>
        <p:txBody>
          <a:bodyPr>
            <a:normAutofit/>
          </a:bodyPr>
          <a:lstStyle/>
          <a:p>
            <a:r>
              <a:rPr lang="en-US" sz="2000"/>
              <a:t>Sean Morrison</a:t>
            </a:r>
          </a:p>
        </p:txBody>
      </p:sp>
      <p:cxnSp>
        <p:nvCxnSpPr>
          <p:cNvPr id="12" name="Straight Connector 11">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5289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87771-A769-5046-BC81-F27E400809E0}"/>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FB131420-959E-2C43-A553-C88EE6272A52}"/>
              </a:ext>
            </a:extLst>
          </p:cNvPr>
          <p:cNvSpPr>
            <a:spLocks noGrp="1"/>
          </p:cNvSpPr>
          <p:nvPr>
            <p:ph idx="1"/>
          </p:nvPr>
        </p:nvSpPr>
        <p:spPr/>
        <p:txBody>
          <a:bodyPr>
            <a:normAutofit lnSpcReduction="10000"/>
          </a:bodyPr>
          <a:lstStyle/>
          <a:p>
            <a:r>
              <a:rPr lang="en-US" dirty="0"/>
              <a:t>Some simple examples:</a:t>
            </a:r>
          </a:p>
          <a:p>
            <a:pPr marL="0" indent="0">
              <a:buNone/>
            </a:pPr>
            <a:r>
              <a:rPr lang="en-US" dirty="0">
                <a:solidFill>
                  <a:schemeClr val="accent1"/>
                </a:solidFill>
              </a:rPr>
              <a:t>	x = 1</a:t>
            </a:r>
          </a:p>
          <a:p>
            <a:pPr marL="0" indent="0">
              <a:buNone/>
            </a:pPr>
            <a:r>
              <a:rPr lang="en-US" dirty="0">
                <a:solidFill>
                  <a:schemeClr val="accent1"/>
                </a:solidFill>
              </a:rPr>
              <a:t>	y = 1</a:t>
            </a:r>
          </a:p>
          <a:p>
            <a:pPr marL="0" indent="0">
              <a:buNone/>
            </a:pPr>
            <a:r>
              <a:rPr lang="en-US" dirty="0">
                <a:solidFill>
                  <a:schemeClr val="accent1"/>
                </a:solidFill>
              </a:rPr>
              <a:t>	x + y = z</a:t>
            </a:r>
            <a:endParaRPr lang="en-US" dirty="0"/>
          </a:p>
          <a:p>
            <a:pPr marL="0" indent="0">
              <a:buNone/>
            </a:pPr>
            <a:r>
              <a:rPr lang="en-US" dirty="0"/>
              <a:t>	</a:t>
            </a:r>
            <a:r>
              <a:rPr lang="en-US" dirty="0">
                <a:solidFill>
                  <a:schemeClr val="accent1"/>
                </a:solidFill>
              </a:rPr>
              <a:t>x =</a:t>
            </a:r>
            <a:r>
              <a:rPr lang="en-US" dirty="0"/>
              <a:t> </a:t>
            </a:r>
            <a:r>
              <a:rPr lang="en-US" dirty="0">
                <a:solidFill>
                  <a:schemeClr val="accent2">
                    <a:lumMod val="75000"/>
                  </a:schemeClr>
                </a:solidFill>
              </a:rPr>
              <a:t>“Hello, ”</a:t>
            </a:r>
          </a:p>
          <a:p>
            <a:pPr marL="0" indent="0">
              <a:buNone/>
            </a:pPr>
            <a:r>
              <a:rPr lang="en-US" dirty="0"/>
              <a:t>	</a:t>
            </a:r>
            <a:r>
              <a:rPr lang="en-US" dirty="0">
                <a:solidFill>
                  <a:schemeClr val="accent1"/>
                </a:solidFill>
              </a:rPr>
              <a:t>y =</a:t>
            </a:r>
            <a:r>
              <a:rPr lang="en-US" dirty="0"/>
              <a:t> </a:t>
            </a:r>
            <a:r>
              <a:rPr lang="en-US" dirty="0">
                <a:solidFill>
                  <a:schemeClr val="accent2">
                    <a:lumMod val="75000"/>
                  </a:schemeClr>
                </a:solidFill>
              </a:rPr>
              <a:t>“my name is Boris.”</a:t>
            </a:r>
          </a:p>
          <a:p>
            <a:pPr marL="0" indent="0">
              <a:buNone/>
            </a:pPr>
            <a:r>
              <a:rPr lang="en-US" dirty="0"/>
              <a:t>	</a:t>
            </a:r>
            <a:r>
              <a:rPr lang="en-US" dirty="0">
                <a:solidFill>
                  <a:schemeClr val="accent1"/>
                </a:solidFill>
              </a:rPr>
              <a:t>z = </a:t>
            </a:r>
            <a:r>
              <a:rPr lang="en-US" dirty="0" err="1">
                <a:solidFill>
                  <a:schemeClr val="accent1"/>
                </a:solidFill>
              </a:rPr>
              <a:t>x+y</a:t>
            </a:r>
            <a:endParaRPr lang="en-US" dirty="0">
              <a:solidFill>
                <a:schemeClr val="accent1"/>
              </a:solidFill>
            </a:endParaRPr>
          </a:p>
          <a:p>
            <a:pPr marL="0" indent="0">
              <a:buNone/>
            </a:pPr>
            <a:r>
              <a:rPr lang="en-US" dirty="0"/>
              <a:t>	</a:t>
            </a:r>
            <a:r>
              <a:rPr lang="en-US" b="1" dirty="0">
                <a:solidFill>
                  <a:schemeClr val="accent1"/>
                </a:solidFill>
              </a:rPr>
              <a:t>print</a:t>
            </a:r>
            <a:r>
              <a:rPr lang="en-US" dirty="0">
                <a:solidFill>
                  <a:srgbClr val="0070C0"/>
                </a:solidFill>
              </a:rPr>
              <a:t>(z)</a:t>
            </a:r>
          </a:p>
          <a:p>
            <a:r>
              <a:rPr lang="en-US" dirty="0"/>
              <a:t>Booleans are either </a:t>
            </a:r>
            <a:r>
              <a:rPr lang="en-US" b="1" dirty="0">
                <a:solidFill>
                  <a:schemeClr val="accent1"/>
                </a:solidFill>
              </a:rPr>
              <a:t>True</a:t>
            </a:r>
            <a:r>
              <a:rPr lang="en-US" dirty="0"/>
              <a:t> or </a:t>
            </a:r>
            <a:r>
              <a:rPr lang="en-US" b="1" dirty="0">
                <a:solidFill>
                  <a:schemeClr val="accent1"/>
                </a:solidFill>
              </a:rPr>
              <a:t>False</a:t>
            </a:r>
            <a:r>
              <a:rPr lang="en-US" dirty="0"/>
              <a:t>.</a:t>
            </a:r>
            <a:endParaRPr lang="en-US" b="1" dirty="0"/>
          </a:p>
        </p:txBody>
      </p:sp>
    </p:spTree>
    <p:extLst>
      <p:ext uri="{BB962C8B-B14F-4D97-AF65-F5344CB8AC3E}">
        <p14:creationId xmlns:p14="http://schemas.microsoft.com/office/powerpoint/2010/main" val="4074443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2DC82-0476-D644-8954-7601FA7E5105}"/>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59E0AE98-09AC-FB45-92AC-2812DC383CA9}"/>
              </a:ext>
            </a:extLst>
          </p:cNvPr>
          <p:cNvSpPr>
            <a:spLocks noGrp="1"/>
          </p:cNvSpPr>
          <p:nvPr>
            <p:ph idx="1"/>
          </p:nvPr>
        </p:nvSpPr>
        <p:spPr/>
        <p:txBody>
          <a:bodyPr>
            <a:normAutofit fontScale="85000" lnSpcReduction="20000"/>
          </a:bodyPr>
          <a:lstStyle/>
          <a:p>
            <a:r>
              <a:rPr lang="en-US" dirty="0"/>
              <a:t>Python also has lists:</a:t>
            </a:r>
          </a:p>
          <a:p>
            <a:pPr marL="0" indent="0">
              <a:buNone/>
            </a:pPr>
            <a:r>
              <a:rPr lang="en-US" dirty="0">
                <a:solidFill>
                  <a:schemeClr val="accent1"/>
                </a:solidFill>
              </a:rPr>
              <a:t>	x = []</a:t>
            </a:r>
          </a:p>
          <a:p>
            <a:pPr marL="0" indent="0">
              <a:buNone/>
            </a:pPr>
            <a:r>
              <a:rPr lang="en-US" dirty="0">
                <a:solidFill>
                  <a:schemeClr val="accent1"/>
                </a:solidFill>
              </a:rPr>
              <a:t>	</a:t>
            </a:r>
            <a:r>
              <a:rPr lang="en-US" dirty="0" err="1">
                <a:solidFill>
                  <a:schemeClr val="accent1"/>
                </a:solidFill>
              </a:rPr>
              <a:t>x.append</a:t>
            </a:r>
            <a:r>
              <a:rPr lang="en-US" dirty="0">
                <a:solidFill>
                  <a:schemeClr val="accent1"/>
                </a:solidFill>
              </a:rPr>
              <a:t>(y)</a:t>
            </a:r>
          </a:p>
          <a:p>
            <a:pPr marL="0" indent="0">
              <a:buNone/>
            </a:pPr>
            <a:r>
              <a:rPr lang="en-US" dirty="0">
                <a:solidFill>
                  <a:schemeClr val="accent1"/>
                </a:solidFill>
              </a:rPr>
              <a:t>	</a:t>
            </a:r>
            <a:r>
              <a:rPr lang="en-US" dirty="0" err="1">
                <a:solidFill>
                  <a:schemeClr val="accent1"/>
                </a:solidFill>
              </a:rPr>
              <a:t>x.insert</a:t>
            </a:r>
            <a:r>
              <a:rPr lang="en-US" dirty="0">
                <a:solidFill>
                  <a:schemeClr val="accent1"/>
                </a:solidFill>
              </a:rPr>
              <a:t>(0,y)</a:t>
            </a:r>
            <a:endParaRPr lang="en-US" dirty="0"/>
          </a:p>
          <a:p>
            <a:r>
              <a:rPr lang="en-US" dirty="0"/>
              <a:t>List operations:</a:t>
            </a:r>
          </a:p>
          <a:p>
            <a:pPr marL="0" indent="0">
              <a:buNone/>
            </a:pPr>
            <a:r>
              <a:rPr lang="en-US" dirty="0"/>
              <a:t>	</a:t>
            </a:r>
            <a:r>
              <a:rPr lang="en-US" dirty="0">
                <a:solidFill>
                  <a:schemeClr val="accent1"/>
                </a:solidFill>
              </a:rPr>
              <a:t>x = [1, 2, 3]</a:t>
            </a:r>
          </a:p>
          <a:p>
            <a:pPr marL="0" indent="0">
              <a:buNone/>
            </a:pPr>
            <a:r>
              <a:rPr lang="en-US" dirty="0">
                <a:solidFill>
                  <a:schemeClr val="accent1"/>
                </a:solidFill>
              </a:rPr>
              <a:t>	y = [4, 5, 6]</a:t>
            </a:r>
          </a:p>
          <a:p>
            <a:pPr marL="0" indent="0">
              <a:buNone/>
            </a:pPr>
            <a:r>
              <a:rPr lang="en-US" dirty="0">
                <a:solidFill>
                  <a:schemeClr val="accent1"/>
                </a:solidFill>
              </a:rPr>
              <a:t>	z = </a:t>
            </a:r>
            <a:r>
              <a:rPr lang="en-US" dirty="0" err="1">
                <a:solidFill>
                  <a:schemeClr val="accent1"/>
                </a:solidFill>
              </a:rPr>
              <a:t>x+y</a:t>
            </a:r>
            <a:endParaRPr lang="en-US" dirty="0">
              <a:solidFill>
                <a:schemeClr val="accent1"/>
              </a:solidFill>
            </a:endParaRPr>
          </a:p>
          <a:p>
            <a:pPr marL="0" indent="0">
              <a:buNone/>
            </a:pPr>
            <a:r>
              <a:rPr lang="en-US" dirty="0">
                <a:solidFill>
                  <a:schemeClr val="accent1"/>
                </a:solidFill>
              </a:rPr>
              <a:t>	</a:t>
            </a:r>
            <a:r>
              <a:rPr lang="en-US" b="1" dirty="0">
                <a:solidFill>
                  <a:schemeClr val="accent1"/>
                </a:solidFill>
              </a:rPr>
              <a:t>print</a:t>
            </a:r>
            <a:r>
              <a:rPr lang="en-US" dirty="0">
                <a:solidFill>
                  <a:schemeClr val="accent1"/>
                </a:solidFill>
              </a:rPr>
              <a:t>(z)</a:t>
            </a:r>
          </a:p>
          <a:p>
            <a:pPr marL="0" indent="0">
              <a:buNone/>
            </a:pPr>
            <a:r>
              <a:rPr lang="en-US" dirty="0"/>
              <a:t>	</a:t>
            </a:r>
            <a:r>
              <a:rPr lang="en-US" b="1" dirty="0">
                <a:solidFill>
                  <a:schemeClr val="accent1"/>
                </a:solidFill>
              </a:rPr>
              <a:t>print</a:t>
            </a:r>
            <a:r>
              <a:rPr lang="en-US" dirty="0">
                <a:solidFill>
                  <a:schemeClr val="accent1"/>
                </a:solidFill>
              </a:rPr>
              <a:t>(</a:t>
            </a:r>
            <a:r>
              <a:rPr lang="en-US" b="1" dirty="0" err="1">
                <a:solidFill>
                  <a:schemeClr val="accent1"/>
                </a:solidFill>
              </a:rPr>
              <a:t>len</a:t>
            </a:r>
            <a:r>
              <a:rPr lang="en-US" dirty="0">
                <a:solidFill>
                  <a:schemeClr val="accent1"/>
                </a:solidFill>
              </a:rPr>
              <a:t>(z))</a:t>
            </a:r>
            <a:endParaRPr lang="en-US" dirty="0"/>
          </a:p>
          <a:p>
            <a:pPr marL="0" indent="0">
              <a:buNone/>
            </a:pPr>
            <a:r>
              <a:rPr lang="en-US" dirty="0">
                <a:solidFill>
                  <a:schemeClr val="accent1"/>
                </a:solidFill>
              </a:rPr>
              <a:t>	x = [[a],[b],[c]]</a:t>
            </a:r>
          </a:p>
          <a:p>
            <a:endParaRPr lang="en-US" dirty="0"/>
          </a:p>
        </p:txBody>
      </p:sp>
    </p:spTree>
    <p:extLst>
      <p:ext uri="{BB962C8B-B14F-4D97-AF65-F5344CB8AC3E}">
        <p14:creationId xmlns:p14="http://schemas.microsoft.com/office/powerpoint/2010/main" val="545914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80F0C-F17F-7840-A2BB-2FDD6244387A}"/>
              </a:ext>
            </a:extLst>
          </p:cNvPr>
          <p:cNvSpPr>
            <a:spLocks noGrp="1"/>
          </p:cNvSpPr>
          <p:nvPr>
            <p:ph type="title"/>
          </p:nvPr>
        </p:nvSpPr>
        <p:spPr>
          <a:xfrm>
            <a:off x="838200" y="365125"/>
            <a:ext cx="10515600" cy="1325563"/>
          </a:xfrm>
        </p:spPr>
        <p:txBody>
          <a:bodyPr/>
          <a:lstStyle/>
          <a:p>
            <a:r>
              <a:rPr lang="en-US"/>
              <a:t>Variables</a:t>
            </a:r>
            <a:endParaRPr lang="en-US" dirty="0"/>
          </a:p>
        </p:txBody>
      </p:sp>
      <p:sp>
        <p:nvSpPr>
          <p:cNvPr id="3" name="Content Placeholder 2">
            <a:extLst>
              <a:ext uri="{FF2B5EF4-FFF2-40B4-BE49-F238E27FC236}">
                <a16:creationId xmlns:a16="http://schemas.microsoft.com/office/drawing/2014/main" id="{5E6079F9-780E-1C48-8FED-0BA8CDF9851D}"/>
              </a:ext>
            </a:extLst>
          </p:cNvPr>
          <p:cNvSpPr>
            <a:spLocks noGrp="1"/>
          </p:cNvSpPr>
          <p:nvPr>
            <p:ph idx="1"/>
          </p:nvPr>
        </p:nvSpPr>
        <p:spPr>
          <a:xfrm>
            <a:off x="838200" y="1825625"/>
            <a:ext cx="10515600" cy="4351338"/>
          </a:xfrm>
        </p:spPr>
        <p:txBody>
          <a:bodyPr>
            <a:normAutofit/>
          </a:bodyPr>
          <a:lstStyle/>
          <a:p>
            <a:r>
              <a:rPr lang="en-US" dirty="0"/>
              <a:t>Dictionaries:</a:t>
            </a:r>
          </a:p>
          <a:p>
            <a:pPr marL="0" indent="0">
              <a:buNone/>
            </a:pPr>
            <a:r>
              <a:rPr lang="en-US" dirty="0">
                <a:solidFill>
                  <a:schemeClr val="accent1"/>
                </a:solidFill>
              </a:rPr>
              <a:t>	animals = 	{</a:t>
            </a:r>
            <a:r>
              <a:rPr lang="en-US" dirty="0">
                <a:solidFill>
                  <a:schemeClr val="accent2">
                    <a:lumMod val="75000"/>
                  </a:schemeClr>
                </a:solidFill>
              </a:rPr>
              <a:t>“cat”</a:t>
            </a:r>
            <a:r>
              <a:rPr lang="en-US" dirty="0">
                <a:solidFill>
                  <a:schemeClr val="accent1"/>
                </a:solidFill>
              </a:rPr>
              <a:t>: x,</a:t>
            </a:r>
          </a:p>
          <a:p>
            <a:pPr marL="457200" lvl="1" indent="0">
              <a:buNone/>
            </a:pPr>
            <a:r>
              <a:rPr lang="en-US" dirty="0">
                <a:solidFill>
                  <a:schemeClr val="accent1"/>
                </a:solidFill>
              </a:rPr>
              <a:t>			</a:t>
            </a:r>
            <a:r>
              <a:rPr lang="en-US" dirty="0">
                <a:solidFill>
                  <a:schemeClr val="accent2">
                    <a:lumMod val="75000"/>
                  </a:schemeClr>
                </a:solidFill>
              </a:rPr>
              <a:t>“dog”</a:t>
            </a:r>
            <a:r>
              <a:rPr lang="en-US" dirty="0">
                <a:solidFill>
                  <a:schemeClr val="accent1"/>
                </a:solidFill>
              </a:rPr>
              <a:t>: y}</a:t>
            </a:r>
            <a:endParaRPr lang="en-US" dirty="0"/>
          </a:p>
          <a:p>
            <a:r>
              <a:rPr lang="en-US" dirty="0"/>
              <a:t>Can access using:</a:t>
            </a:r>
          </a:p>
          <a:p>
            <a:pPr marL="0" indent="0">
              <a:buNone/>
            </a:pPr>
            <a:r>
              <a:rPr lang="en-US" dirty="0"/>
              <a:t>	</a:t>
            </a:r>
            <a:r>
              <a:rPr lang="en-US" dirty="0">
                <a:solidFill>
                  <a:schemeClr val="accent1"/>
                </a:solidFill>
              </a:rPr>
              <a:t>cat = animals[</a:t>
            </a:r>
            <a:r>
              <a:rPr lang="en-US" dirty="0">
                <a:solidFill>
                  <a:schemeClr val="accent2">
                    <a:lumMod val="75000"/>
                  </a:schemeClr>
                </a:solidFill>
              </a:rPr>
              <a:t>“cat”</a:t>
            </a:r>
            <a:r>
              <a:rPr lang="en-US" dirty="0">
                <a:solidFill>
                  <a:schemeClr val="accent1"/>
                </a:solidFill>
              </a:rPr>
              <a:t>]</a:t>
            </a:r>
          </a:p>
          <a:p>
            <a:pPr marL="0" indent="0">
              <a:buNone/>
            </a:pPr>
            <a:r>
              <a:rPr lang="en-US" dirty="0">
                <a:solidFill>
                  <a:schemeClr val="accent1"/>
                </a:solidFill>
              </a:rPr>
              <a:t>	dog = animals[</a:t>
            </a:r>
            <a:r>
              <a:rPr lang="en-US" dirty="0">
                <a:solidFill>
                  <a:schemeClr val="accent2">
                    <a:lumMod val="75000"/>
                  </a:schemeClr>
                </a:solidFill>
              </a:rPr>
              <a:t>“dog”</a:t>
            </a:r>
            <a:r>
              <a:rPr lang="en-US" dirty="0">
                <a:solidFill>
                  <a:schemeClr val="accent1"/>
                </a:solidFill>
              </a:rPr>
              <a:t>]</a:t>
            </a:r>
            <a:endParaRPr lang="en-US" dirty="0"/>
          </a:p>
          <a:p>
            <a:r>
              <a:rPr lang="en-US" dirty="0"/>
              <a:t>Very useful for storing or organizing variables.</a:t>
            </a:r>
          </a:p>
          <a:p>
            <a:r>
              <a:rPr lang="en-US" dirty="0"/>
              <a:t>Remember: lists are indexed from 0 onwards. </a:t>
            </a:r>
          </a:p>
        </p:txBody>
      </p:sp>
    </p:spTree>
    <p:extLst>
      <p:ext uri="{BB962C8B-B14F-4D97-AF65-F5344CB8AC3E}">
        <p14:creationId xmlns:p14="http://schemas.microsoft.com/office/powerpoint/2010/main" val="964568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B1199-7984-C340-8B4F-CE0234ED9EE2}"/>
              </a:ext>
            </a:extLst>
          </p:cNvPr>
          <p:cNvSpPr>
            <a:spLocks noGrp="1"/>
          </p:cNvSpPr>
          <p:nvPr>
            <p:ph type="title"/>
          </p:nvPr>
        </p:nvSpPr>
        <p:spPr>
          <a:xfrm>
            <a:off x="838200" y="365125"/>
            <a:ext cx="10515600" cy="1325563"/>
          </a:xfrm>
        </p:spPr>
        <p:txBody>
          <a:bodyPr/>
          <a:lstStyle/>
          <a:p>
            <a:r>
              <a:rPr lang="en-US"/>
              <a:t>Variables</a:t>
            </a:r>
            <a:endParaRPr lang="en-US" dirty="0"/>
          </a:p>
        </p:txBody>
      </p:sp>
      <p:sp>
        <p:nvSpPr>
          <p:cNvPr id="3" name="Content Placeholder 2">
            <a:extLst>
              <a:ext uri="{FF2B5EF4-FFF2-40B4-BE49-F238E27FC236}">
                <a16:creationId xmlns:a16="http://schemas.microsoft.com/office/drawing/2014/main" id="{E1D903E4-B1D8-A548-A768-8F4DA399ABBE}"/>
              </a:ext>
            </a:extLst>
          </p:cNvPr>
          <p:cNvSpPr>
            <a:spLocks noGrp="1"/>
          </p:cNvSpPr>
          <p:nvPr>
            <p:ph idx="1"/>
          </p:nvPr>
        </p:nvSpPr>
        <p:spPr>
          <a:xfrm>
            <a:off x="838200" y="1825625"/>
            <a:ext cx="10515600" cy="4351338"/>
          </a:xfrm>
        </p:spPr>
        <p:txBody>
          <a:bodyPr/>
          <a:lstStyle/>
          <a:p>
            <a:r>
              <a:rPr lang="en-US"/>
              <a:t>Can access elements of a list:</a:t>
            </a:r>
          </a:p>
          <a:p>
            <a:pPr marL="0" indent="0">
              <a:buNone/>
            </a:pPr>
            <a:r>
              <a:rPr lang="en-US"/>
              <a:t>	</a:t>
            </a:r>
            <a:r>
              <a:rPr lang="en-US">
                <a:solidFill>
                  <a:schemeClr val="accent1"/>
                </a:solidFill>
              </a:rPr>
              <a:t>x = [1, 2, 3, 4, 5]</a:t>
            </a:r>
          </a:p>
          <a:p>
            <a:pPr marL="0" indent="0">
              <a:buNone/>
            </a:pPr>
            <a:r>
              <a:rPr lang="en-US">
                <a:solidFill>
                  <a:schemeClr val="accent1"/>
                </a:solidFill>
              </a:rPr>
              <a:t>	a = x[2]</a:t>
            </a:r>
          </a:p>
          <a:p>
            <a:pPr marL="0" indent="0">
              <a:buNone/>
            </a:pPr>
            <a:r>
              <a:rPr lang="en-US">
                <a:solidFill>
                  <a:schemeClr val="accent1"/>
                </a:solidFill>
              </a:rPr>
              <a:t>	</a:t>
            </a:r>
            <a:r>
              <a:rPr lang="en-US" b="1">
                <a:solidFill>
                  <a:schemeClr val="accent1"/>
                </a:solidFill>
              </a:rPr>
              <a:t>print</a:t>
            </a:r>
            <a:r>
              <a:rPr lang="en-US">
                <a:solidFill>
                  <a:schemeClr val="accent1"/>
                </a:solidFill>
              </a:rPr>
              <a:t>(a)</a:t>
            </a:r>
          </a:p>
          <a:p>
            <a:pPr marL="0" indent="0">
              <a:buNone/>
            </a:pPr>
            <a:endParaRPr lang="en-US">
              <a:solidFill>
                <a:schemeClr val="accent1"/>
              </a:solidFill>
            </a:endParaRPr>
          </a:p>
          <a:p>
            <a:pPr marL="0" indent="0">
              <a:buNone/>
            </a:pPr>
            <a:r>
              <a:rPr lang="en-US">
                <a:solidFill>
                  <a:schemeClr val="accent1"/>
                </a:solidFill>
              </a:rPr>
              <a:t>	y = [[1, 2, 3],[4, 5, 6],[7, 8, 9]]</a:t>
            </a:r>
          </a:p>
          <a:p>
            <a:pPr marL="0" indent="0">
              <a:buNone/>
            </a:pPr>
            <a:r>
              <a:rPr lang="en-US">
                <a:solidFill>
                  <a:schemeClr val="accent1"/>
                </a:solidFill>
              </a:rPr>
              <a:t>	b = y[0][2]</a:t>
            </a:r>
          </a:p>
          <a:p>
            <a:pPr marL="0" indent="0">
              <a:buNone/>
            </a:pPr>
            <a:r>
              <a:rPr lang="en-US">
                <a:solidFill>
                  <a:schemeClr val="accent1"/>
                </a:solidFill>
              </a:rPr>
              <a:t>	</a:t>
            </a:r>
            <a:r>
              <a:rPr lang="en-US" b="1">
                <a:solidFill>
                  <a:schemeClr val="accent1"/>
                </a:solidFill>
              </a:rPr>
              <a:t>print</a:t>
            </a:r>
            <a:r>
              <a:rPr lang="en-US">
                <a:solidFill>
                  <a:schemeClr val="accent1"/>
                </a:solidFill>
              </a:rPr>
              <a:t>(b)</a:t>
            </a:r>
            <a:endParaRPr lang="en-US" dirty="0">
              <a:solidFill>
                <a:schemeClr val="accent1"/>
              </a:solidFill>
            </a:endParaRPr>
          </a:p>
        </p:txBody>
      </p:sp>
    </p:spTree>
    <p:extLst>
      <p:ext uri="{BB962C8B-B14F-4D97-AF65-F5344CB8AC3E}">
        <p14:creationId xmlns:p14="http://schemas.microsoft.com/office/powerpoint/2010/main" val="2843141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B1018-7AB6-4F4C-9097-E529097C8664}"/>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75FF1818-DFEC-6D48-9696-7E47D3CFEC6F}"/>
              </a:ext>
            </a:extLst>
          </p:cNvPr>
          <p:cNvSpPr>
            <a:spLocks noGrp="1"/>
          </p:cNvSpPr>
          <p:nvPr>
            <p:ph idx="1"/>
          </p:nvPr>
        </p:nvSpPr>
        <p:spPr/>
        <p:txBody>
          <a:bodyPr/>
          <a:lstStyle/>
          <a:p>
            <a:r>
              <a:rPr lang="en-US" dirty="0"/>
              <a:t>Can slice elements from a list or an array using [:] notation:</a:t>
            </a:r>
          </a:p>
          <a:p>
            <a:pPr marL="0" indent="0">
              <a:buNone/>
            </a:pPr>
            <a:r>
              <a:rPr lang="en-US" dirty="0"/>
              <a:t>	</a:t>
            </a:r>
            <a:r>
              <a:rPr lang="en-US" dirty="0">
                <a:solidFill>
                  <a:schemeClr val="accent1"/>
                </a:solidFill>
              </a:rPr>
              <a:t>y = [[1, 2, 3],[4, 5, 6],[7, 8, 9]]</a:t>
            </a:r>
          </a:p>
          <a:p>
            <a:pPr marL="0" indent="0">
              <a:buNone/>
            </a:pPr>
            <a:r>
              <a:rPr lang="en-US" dirty="0">
                <a:solidFill>
                  <a:schemeClr val="accent1"/>
                </a:solidFill>
              </a:rPr>
              <a:t>	b = y[0][:]</a:t>
            </a:r>
          </a:p>
          <a:p>
            <a:pPr marL="0" indent="0">
              <a:buNone/>
            </a:pPr>
            <a:r>
              <a:rPr lang="en-US" dirty="0">
                <a:solidFill>
                  <a:schemeClr val="accent1"/>
                </a:solidFill>
              </a:rPr>
              <a:t>	</a:t>
            </a:r>
            <a:r>
              <a:rPr lang="en-US" b="1" dirty="0">
                <a:solidFill>
                  <a:schemeClr val="accent1"/>
                </a:solidFill>
              </a:rPr>
              <a:t>print</a:t>
            </a:r>
            <a:r>
              <a:rPr lang="en-US" dirty="0">
                <a:solidFill>
                  <a:schemeClr val="accent1"/>
                </a:solidFill>
              </a:rPr>
              <a:t>(b)</a:t>
            </a:r>
          </a:p>
          <a:p>
            <a:r>
              <a:rPr lang="en-US" dirty="0"/>
              <a:t>Note that the convention changes slightly between standard Python lists, and </a:t>
            </a:r>
            <a:r>
              <a:rPr lang="en-US" dirty="0" err="1"/>
              <a:t>numpy</a:t>
            </a:r>
            <a:r>
              <a:rPr lang="en-US" dirty="0"/>
              <a:t> arrays.</a:t>
            </a:r>
          </a:p>
          <a:p>
            <a:r>
              <a:rPr lang="en-US" dirty="0"/>
              <a:t>What happens if we do </a:t>
            </a:r>
            <a:r>
              <a:rPr lang="en-US" b="1" dirty="0"/>
              <a:t>a</a:t>
            </a:r>
            <a:r>
              <a:rPr lang="en-US" dirty="0"/>
              <a:t>[-1] for a 1D list </a:t>
            </a:r>
            <a:r>
              <a:rPr lang="en-US" b="1" dirty="0"/>
              <a:t>a</a:t>
            </a:r>
            <a:r>
              <a:rPr lang="en-US" dirty="0"/>
              <a:t>?</a:t>
            </a:r>
          </a:p>
        </p:txBody>
      </p:sp>
    </p:spTree>
    <p:extLst>
      <p:ext uri="{BB962C8B-B14F-4D97-AF65-F5344CB8AC3E}">
        <p14:creationId xmlns:p14="http://schemas.microsoft.com/office/powerpoint/2010/main" val="3786759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DECFC-48AA-7B44-888F-3228B04C141B}"/>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18AC3959-7E61-2241-A58D-0D6A99A25721}"/>
              </a:ext>
            </a:extLst>
          </p:cNvPr>
          <p:cNvSpPr>
            <a:spLocks noGrp="1"/>
          </p:cNvSpPr>
          <p:nvPr>
            <p:ph idx="1"/>
          </p:nvPr>
        </p:nvSpPr>
        <p:spPr/>
        <p:txBody>
          <a:bodyPr>
            <a:normAutofit fontScale="77500" lnSpcReduction="20000"/>
          </a:bodyPr>
          <a:lstStyle/>
          <a:p>
            <a:r>
              <a:rPr lang="en-US" dirty="0"/>
              <a:t>Typecasting – sometimes we need to tell the interpreter what type a variable is. As an example:</a:t>
            </a:r>
          </a:p>
          <a:p>
            <a:pPr marL="0" indent="0">
              <a:buNone/>
            </a:pPr>
            <a:r>
              <a:rPr lang="en-US" dirty="0">
                <a:solidFill>
                  <a:schemeClr val="accent1"/>
                </a:solidFill>
              </a:rPr>
              <a:t>	a = 10/5</a:t>
            </a:r>
            <a:endParaRPr lang="en-US" dirty="0"/>
          </a:p>
          <a:p>
            <a:r>
              <a:rPr lang="en-US" dirty="0"/>
              <a:t>Do we need “a” to be an integer or a float? If </a:t>
            </a:r>
            <a:r>
              <a:rPr lang="en-US" dirty="0" err="1"/>
              <a:t>int</a:t>
            </a:r>
            <a:r>
              <a:rPr lang="en-US" dirty="0"/>
              <a:t>, we have to typecast it:</a:t>
            </a:r>
          </a:p>
          <a:p>
            <a:pPr marL="0" indent="0">
              <a:buNone/>
            </a:pPr>
            <a:r>
              <a:rPr lang="en-US" dirty="0">
                <a:solidFill>
                  <a:schemeClr val="accent1"/>
                </a:solidFill>
              </a:rPr>
              <a:t>	a = </a:t>
            </a:r>
            <a:r>
              <a:rPr lang="en-US" b="1" dirty="0" err="1">
                <a:solidFill>
                  <a:schemeClr val="accent1"/>
                </a:solidFill>
              </a:rPr>
              <a:t>int</a:t>
            </a:r>
            <a:r>
              <a:rPr lang="en-US" dirty="0">
                <a:solidFill>
                  <a:schemeClr val="accent1"/>
                </a:solidFill>
              </a:rPr>
              <a:t>(10/5</a:t>
            </a:r>
            <a:endParaRPr lang="en-US" dirty="0"/>
          </a:p>
          <a:p>
            <a:r>
              <a:rPr lang="en-US" dirty="0"/>
              <a:t>If you do this to a non-integer, it will truncate it (drop the decimal values). </a:t>
            </a:r>
          </a:p>
          <a:p>
            <a:r>
              <a:rPr lang="en-US" dirty="0"/>
              <a:t>Sometimes need to do this for lists. For example:</a:t>
            </a:r>
          </a:p>
          <a:p>
            <a:pPr marL="0" indent="0">
              <a:buNone/>
            </a:pPr>
            <a:r>
              <a:rPr lang="en-US" dirty="0"/>
              <a:t>	</a:t>
            </a:r>
            <a:r>
              <a:rPr lang="en-US" b="1" dirty="0">
                <a:solidFill>
                  <a:schemeClr val="accent1"/>
                </a:solidFill>
              </a:rPr>
              <a:t>for</a:t>
            </a:r>
            <a:r>
              <a:rPr lang="en-US" dirty="0">
                <a:solidFill>
                  <a:schemeClr val="accent1"/>
                </a:solidFill>
              </a:rPr>
              <a:t> x, y in </a:t>
            </a:r>
            <a:r>
              <a:rPr lang="en-US" b="1" dirty="0">
                <a:solidFill>
                  <a:schemeClr val="accent1"/>
                </a:solidFill>
              </a:rPr>
              <a:t>reversed</a:t>
            </a:r>
            <a:r>
              <a:rPr lang="en-US" dirty="0">
                <a:solidFill>
                  <a:schemeClr val="accent1"/>
                </a:solidFill>
              </a:rPr>
              <a:t>(</a:t>
            </a:r>
            <a:r>
              <a:rPr lang="en-US" b="1" dirty="0">
                <a:solidFill>
                  <a:schemeClr val="accent1"/>
                </a:solidFill>
              </a:rPr>
              <a:t>list</a:t>
            </a:r>
            <a:r>
              <a:rPr lang="en-US" dirty="0">
                <a:solidFill>
                  <a:schemeClr val="accent1"/>
                </a:solidFill>
              </a:rPr>
              <a:t>(</a:t>
            </a:r>
            <a:r>
              <a:rPr lang="en-US" b="1" dirty="0">
                <a:solidFill>
                  <a:schemeClr val="accent1"/>
                </a:solidFill>
              </a:rPr>
              <a:t>zip</a:t>
            </a:r>
            <a:r>
              <a:rPr lang="en-US" dirty="0">
                <a:solidFill>
                  <a:schemeClr val="accent1"/>
                </a:solidFill>
              </a:rPr>
              <a:t>(</a:t>
            </a:r>
            <a:r>
              <a:rPr lang="en-US" dirty="0" err="1">
                <a:solidFill>
                  <a:schemeClr val="accent1"/>
                </a:solidFill>
              </a:rPr>
              <a:t>xs</a:t>
            </a:r>
            <a:r>
              <a:rPr lang="en-US" dirty="0">
                <a:solidFill>
                  <a:schemeClr val="accent1"/>
                </a:solidFill>
              </a:rPr>
              <a:t>, </a:t>
            </a:r>
            <a:r>
              <a:rPr lang="en-US" dirty="0" err="1">
                <a:solidFill>
                  <a:schemeClr val="accent1"/>
                </a:solidFill>
              </a:rPr>
              <a:t>ys</a:t>
            </a:r>
            <a:r>
              <a:rPr lang="en-US" dirty="0">
                <a:solidFill>
                  <a:schemeClr val="accent1"/>
                </a:solidFill>
              </a:rPr>
              <a:t>))):</a:t>
            </a:r>
          </a:p>
          <a:p>
            <a:pPr marL="0" indent="0">
              <a:buNone/>
            </a:pPr>
            <a:r>
              <a:rPr lang="en-US" dirty="0">
                <a:solidFill>
                  <a:schemeClr val="accent1"/>
                </a:solidFill>
              </a:rPr>
              <a:t>		</a:t>
            </a:r>
            <a:r>
              <a:rPr lang="en-US" b="1" dirty="0">
                <a:solidFill>
                  <a:schemeClr val="accent1"/>
                </a:solidFill>
              </a:rPr>
              <a:t>print</a:t>
            </a:r>
            <a:r>
              <a:rPr lang="en-US" dirty="0">
                <a:solidFill>
                  <a:schemeClr val="accent1"/>
                </a:solidFill>
              </a:rPr>
              <a:t>(x)</a:t>
            </a:r>
          </a:p>
          <a:p>
            <a:pPr marL="0" indent="0">
              <a:buNone/>
            </a:pPr>
            <a:r>
              <a:rPr lang="en-US" dirty="0">
                <a:solidFill>
                  <a:schemeClr val="accent1"/>
                </a:solidFill>
              </a:rPr>
              <a:t>		</a:t>
            </a:r>
            <a:r>
              <a:rPr lang="en-US" b="1" dirty="0">
                <a:solidFill>
                  <a:schemeClr val="accent1"/>
                </a:solidFill>
              </a:rPr>
              <a:t>print</a:t>
            </a:r>
            <a:r>
              <a:rPr lang="en-US" dirty="0">
                <a:solidFill>
                  <a:schemeClr val="accent1"/>
                </a:solidFill>
              </a:rPr>
              <a:t>(y)</a:t>
            </a:r>
          </a:p>
          <a:p>
            <a:r>
              <a:rPr lang="en-US" dirty="0"/>
              <a:t>If you are unsure of a variable’s type, you can use:</a:t>
            </a:r>
            <a:endParaRPr lang="en-US" dirty="0">
              <a:solidFill>
                <a:schemeClr val="accent1"/>
              </a:solidFill>
            </a:endParaRPr>
          </a:p>
          <a:p>
            <a:pPr marL="0" indent="0">
              <a:buNone/>
            </a:pPr>
            <a:r>
              <a:rPr lang="en-US" dirty="0">
                <a:solidFill>
                  <a:schemeClr val="accent1"/>
                </a:solidFill>
              </a:rPr>
              <a:t>	</a:t>
            </a:r>
            <a:r>
              <a:rPr lang="en-US" b="1" dirty="0">
                <a:solidFill>
                  <a:schemeClr val="accent1"/>
                </a:solidFill>
              </a:rPr>
              <a:t>print</a:t>
            </a:r>
            <a:r>
              <a:rPr lang="en-US" dirty="0">
                <a:solidFill>
                  <a:schemeClr val="accent1"/>
                </a:solidFill>
              </a:rPr>
              <a:t>(</a:t>
            </a:r>
            <a:r>
              <a:rPr lang="en-US" b="1" dirty="0">
                <a:solidFill>
                  <a:schemeClr val="accent1"/>
                </a:solidFill>
              </a:rPr>
              <a:t>type</a:t>
            </a:r>
            <a:r>
              <a:rPr lang="en-US" dirty="0">
                <a:solidFill>
                  <a:schemeClr val="accent1"/>
                </a:solidFill>
              </a:rPr>
              <a:t>(a))</a:t>
            </a:r>
            <a:endParaRPr lang="en-US" dirty="0"/>
          </a:p>
        </p:txBody>
      </p:sp>
    </p:spTree>
    <p:extLst>
      <p:ext uri="{BB962C8B-B14F-4D97-AF65-F5344CB8AC3E}">
        <p14:creationId xmlns:p14="http://schemas.microsoft.com/office/powerpoint/2010/main" val="1268135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187DCFD-B973-4545-9A77-589F56D6DB6E}"/>
              </a:ext>
            </a:extLst>
          </p:cNvPr>
          <p:cNvSpPr>
            <a:spLocks noGrp="1"/>
          </p:cNvSpPr>
          <p:nvPr>
            <p:ph type="title"/>
          </p:nvPr>
        </p:nvSpPr>
        <p:spPr>
          <a:xfrm>
            <a:off x="640079" y="2053641"/>
            <a:ext cx="3669161" cy="2760098"/>
          </a:xfrm>
        </p:spPr>
        <p:txBody>
          <a:bodyPr>
            <a:normAutofit/>
          </a:bodyPr>
          <a:lstStyle/>
          <a:p>
            <a:r>
              <a:rPr lang="en-US" dirty="0">
                <a:solidFill>
                  <a:srgbClr val="FFFFFF"/>
                </a:solidFill>
              </a:rPr>
              <a:t>Operations &amp; Conditional Statements</a:t>
            </a:r>
          </a:p>
        </p:txBody>
      </p:sp>
      <p:sp>
        <p:nvSpPr>
          <p:cNvPr id="3" name="Content Placeholder 2">
            <a:extLst>
              <a:ext uri="{FF2B5EF4-FFF2-40B4-BE49-F238E27FC236}">
                <a16:creationId xmlns:a16="http://schemas.microsoft.com/office/drawing/2014/main" id="{E40D8358-FCCF-2B4A-BB5B-4154169D460D}"/>
              </a:ext>
            </a:extLst>
          </p:cNvPr>
          <p:cNvSpPr>
            <a:spLocks noGrp="1"/>
          </p:cNvSpPr>
          <p:nvPr>
            <p:ph idx="1"/>
          </p:nvPr>
        </p:nvSpPr>
        <p:spPr>
          <a:xfrm>
            <a:off x="6090574" y="801866"/>
            <a:ext cx="5306084" cy="5230634"/>
          </a:xfrm>
        </p:spPr>
        <p:txBody>
          <a:bodyPr anchor="ctr">
            <a:normAutofit/>
          </a:bodyPr>
          <a:lstStyle/>
          <a:p>
            <a:r>
              <a:rPr lang="en-US" sz="2400" dirty="0">
                <a:solidFill>
                  <a:srgbClr val="000000"/>
                </a:solidFill>
              </a:rPr>
              <a:t>We want to be able to modify variables.</a:t>
            </a:r>
          </a:p>
          <a:p>
            <a:r>
              <a:rPr lang="en-US" sz="2400" dirty="0">
                <a:solidFill>
                  <a:srgbClr val="000000"/>
                </a:solidFill>
              </a:rPr>
              <a:t>These are typically standard mathematical operations.</a:t>
            </a:r>
          </a:p>
          <a:p>
            <a:r>
              <a:rPr lang="en-US" sz="2400" dirty="0">
                <a:solidFill>
                  <a:srgbClr val="000000"/>
                </a:solidFill>
              </a:rPr>
              <a:t>Also includes logical comparisons and True/False statements.</a:t>
            </a:r>
          </a:p>
          <a:p>
            <a:r>
              <a:rPr lang="en-US" sz="2400" dirty="0">
                <a:solidFill>
                  <a:srgbClr val="000000"/>
                </a:solidFill>
              </a:rPr>
              <a:t>See the file </a:t>
            </a:r>
            <a:r>
              <a:rPr lang="en-US" sz="2400" b="1" dirty="0" err="1">
                <a:solidFill>
                  <a:srgbClr val="000000"/>
                </a:solidFill>
              </a:rPr>
              <a:t>operations.py</a:t>
            </a:r>
            <a:endParaRPr lang="en-US" sz="2400" b="1" dirty="0">
              <a:solidFill>
                <a:srgbClr val="000000"/>
              </a:solidFill>
            </a:endParaRPr>
          </a:p>
          <a:p>
            <a:r>
              <a:rPr lang="en-US" sz="2400" dirty="0">
                <a:solidFill>
                  <a:srgbClr val="000000"/>
                </a:solidFill>
              </a:rPr>
              <a:t>See the </a:t>
            </a:r>
            <a:r>
              <a:rPr lang="en-US" sz="2400" b="1" dirty="0">
                <a:solidFill>
                  <a:srgbClr val="000000"/>
                </a:solidFill>
              </a:rPr>
              <a:t>Flow Control </a:t>
            </a:r>
            <a:r>
              <a:rPr lang="en-US" sz="2400" dirty="0" err="1">
                <a:solidFill>
                  <a:srgbClr val="000000"/>
                </a:solidFill>
              </a:rPr>
              <a:t>jupyter</a:t>
            </a:r>
            <a:r>
              <a:rPr lang="en-US" sz="2400" dirty="0">
                <a:solidFill>
                  <a:srgbClr val="000000"/>
                </a:solidFill>
              </a:rPr>
              <a:t> notebook</a:t>
            </a:r>
          </a:p>
        </p:txBody>
      </p:sp>
    </p:spTree>
    <p:extLst>
      <p:ext uri="{BB962C8B-B14F-4D97-AF65-F5344CB8AC3E}">
        <p14:creationId xmlns:p14="http://schemas.microsoft.com/office/powerpoint/2010/main" val="3973011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91E20-019F-3E4C-832A-EB5E1E677EB6}"/>
              </a:ext>
            </a:extLst>
          </p:cNvPr>
          <p:cNvSpPr>
            <a:spLocks noGrp="1"/>
          </p:cNvSpPr>
          <p:nvPr>
            <p:ph type="title"/>
          </p:nvPr>
        </p:nvSpPr>
        <p:spPr/>
        <p:txBody>
          <a:bodyPr/>
          <a:lstStyle/>
          <a:p>
            <a:r>
              <a:rPr lang="en-US" dirty="0"/>
              <a:t>Operations</a:t>
            </a:r>
          </a:p>
        </p:txBody>
      </p:sp>
      <p:sp>
        <p:nvSpPr>
          <p:cNvPr id="3" name="Content Placeholder 2">
            <a:extLst>
              <a:ext uri="{FF2B5EF4-FFF2-40B4-BE49-F238E27FC236}">
                <a16:creationId xmlns:a16="http://schemas.microsoft.com/office/drawing/2014/main" id="{CB3DFF92-2E19-1C4C-8DDA-D1DBDF9D90B9}"/>
              </a:ext>
            </a:extLst>
          </p:cNvPr>
          <p:cNvSpPr>
            <a:spLocks noGrp="1"/>
          </p:cNvSpPr>
          <p:nvPr>
            <p:ph idx="1"/>
          </p:nvPr>
        </p:nvSpPr>
        <p:spPr/>
        <p:txBody>
          <a:bodyPr>
            <a:normAutofit/>
          </a:bodyPr>
          <a:lstStyle/>
          <a:p>
            <a:r>
              <a:rPr lang="en-US" dirty="0"/>
              <a:t>Standard mathematical operations: +, -, *, /</a:t>
            </a:r>
          </a:p>
          <a:p>
            <a:pPr marL="0" indent="0">
              <a:buNone/>
            </a:pPr>
            <a:r>
              <a:rPr lang="en-US" dirty="0"/>
              <a:t>	</a:t>
            </a:r>
            <a:r>
              <a:rPr lang="en-US" dirty="0">
                <a:solidFill>
                  <a:schemeClr val="accent1"/>
                </a:solidFill>
              </a:rPr>
              <a:t>x = 5</a:t>
            </a:r>
          </a:p>
          <a:p>
            <a:pPr marL="0" indent="0">
              <a:buNone/>
            </a:pPr>
            <a:r>
              <a:rPr lang="en-US" dirty="0">
                <a:solidFill>
                  <a:schemeClr val="accent1"/>
                </a:solidFill>
              </a:rPr>
              <a:t>	y = (x+1) *5/3-7</a:t>
            </a:r>
          </a:p>
          <a:p>
            <a:pPr marL="0" indent="0">
              <a:buNone/>
            </a:pPr>
            <a:r>
              <a:rPr lang="en-US" dirty="0">
                <a:solidFill>
                  <a:schemeClr val="accent1"/>
                </a:solidFill>
              </a:rPr>
              <a:t>	z = x**2</a:t>
            </a:r>
          </a:p>
          <a:p>
            <a:r>
              <a:rPr lang="en-US" dirty="0"/>
              <a:t>Note that power operations in Python use **, not ^</a:t>
            </a:r>
          </a:p>
          <a:p>
            <a:r>
              <a:rPr lang="en-US" dirty="0"/>
              <a:t>Also many operations that can be imported from math:</a:t>
            </a:r>
          </a:p>
          <a:p>
            <a:pPr marL="0" indent="0">
              <a:buNone/>
            </a:pPr>
            <a:r>
              <a:rPr lang="en-US" dirty="0"/>
              <a:t>	</a:t>
            </a:r>
            <a:r>
              <a:rPr lang="en-US" dirty="0">
                <a:solidFill>
                  <a:schemeClr val="accent1"/>
                </a:solidFill>
              </a:rPr>
              <a:t>from math import sin, cos, tan, sqrt, pi</a:t>
            </a:r>
          </a:p>
          <a:p>
            <a:pPr marL="0" indent="0">
              <a:buNone/>
            </a:pPr>
            <a:r>
              <a:rPr lang="en-US" dirty="0">
                <a:solidFill>
                  <a:schemeClr val="accent1"/>
                </a:solidFill>
              </a:rPr>
              <a:t>	x = sin(pi)+3*cos(pi)+tan(pi)-sqrt(2)</a:t>
            </a:r>
          </a:p>
        </p:txBody>
      </p:sp>
    </p:spTree>
    <p:extLst>
      <p:ext uri="{BB962C8B-B14F-4D97-AF65-F5344CB8AC3E}">
        <p14:creationId xmlns:p14="http://schemas.microsoft.com/office/powerpoint/2010/main" val="2020850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D23C7-8DAC-2946-A64D-B5BD0E4B62B9}"/>
              </a:ext>
            </a:extLst>
          </p:cNvPr>
          <p:cNvSpPr>
            <a:spLocks noGrp="1"/>
          </p:cNvSpPr>
          <p:nvPr>
            <p:ph type="title"/>
          </p:nvPr>
        </p:nvSpPr>
        <p:spPr/>
        <p:txBody>
          <a:bodyPr/>
          <a:lstStyle/>
          <a:p>
            <a:r>
              <a:rPr lang="en-US" dirty="0"/>
              <a:t>Operations</a:t>
            </a:r>
          </a:p>
        </p:txBody>
      </p:sp>
      <p:sp>
        <p:nvSpPr>
          <p:cNvPr id="3" name="Content Placeholder 2">
            <a:extLst>
              <a:ext uri="{FF2B5EF4-FFF2-40B4-BE49-F238E27FC236}">
                <a16:creationId xmlns:a16="http://schemas.microsoft.com/office/drawing/2014/main" id="{221E77C2-95C7-2849-99AA-C43A13D697CB}"/>
              </a:ext>
            </a:extLst>
          </p:cNvPr>
          <p:cNvSpPr>
            <a:spLocks noGrp="1"/>
          </p:cNvSpPr>
          <p:nvPr>
            <p:ph idx="1"/>
          </p:nvPr>
        </p:nvSpPr>
        <p:spPr/>
        <p:txBody>
          <a:bodyPr>
            <a:normAutofit fontScale="92500" lnSpcReduction="10000"/>
          </a:bodyPr>
          <a:lstStyle/>
          <a:p>
            <a:r>
              <a:rPr lang="en-US" dirty="0"/>
              <a:t>Can also do logical operations:</a:t>
            </a:r>
          </a:p>
          <a:p>
            <a:pPr marL="0" indent="0">
              <a:buNone/>
            </a:pPr>
            <a:r>
              <a:rPr lang="en-US" dirty="0"/>
              <a:t>	</a:t>
            </a:r>
            <a:r>
              <a:rPr lang="en-US" dirty="0">
                <a:solidFill>
                  <a:schemeClr val="accent1"/>
                </a:solidFill>
              </a:rPr>
              <a:t>a = 1&gt;0</a:t>
            </a:r>
          </a:p>
          <a:p>
            <a:pPr marL="0" indent="0">
              <a:buNone/>
            </a:pPr>
            <a:r>
              <a:rPr lang="en-US" dirty="0">
                <a:solidFill>
                  <a:schemeClr val="accent1"/>
                </a:solidFill>
              </a:rPr>
              <a:t>	b = not a</a:t>
            </a:r>
          </a:p>
          <a:p>
            <a:pPr marL="0" indent="0">
              <a:buNone/>
            </a:pPr>
            <a:r>
              <a:rPr lang="en-US" dirty="0">
                <a:solidFill>
                  <a:schemeClr val="accent1"/>
                </a:solidFill>
              </a:rPr>
              <a:t>	c = </a:t>
            </a:r>
            <a:r>
              <a:rPr lang="en-US" b="1" dirty="0">
                <a:solidFill>
                  <a:schemeClr val="accent1"/>
                </a:solidFill>
              </a:rPr>
              <a:t>type</a:t>
            </a:r>
            <a:r>
              <a:rPr lang="en-US" dirty="0">
                <a:solidFill>
                  <a:schemeClr val="accent1"/>
                </a:solidFill>
              </a:rPr>
              <a:t>(a) </a:t>
            </a:r>
            <a:r>
              <a:rPr lang="en-US" b="1" dirty="0">
                <a:solidFill>
                  <a:schemeClr val="accent1"/>
                </a:solidFill>
              </a:rPr>
              <a:t>is</a:t>
            </a:r>
            <a:r>
              <a:rPr lang="en-US" dirty="0">
                <a:solidFill>
                  <a:schemeClr val="accent1"/>
                </a:solidFill>
              </a:rPr>
              <a:t> </a:t>
            </a:r>
            <a:r>
              <a:rPr lang="en-US" b="1" dirty="0" err="1">
                <a:solidFill>
                  <a:schemeClr val="accent1"/>
                </a:solidFill>
              </a:rPr>
              <a:t>str</a:t>
            </a:r>
            <a:endParaRPr lang="en-US" b="1" dirty="0">
              <a:solidFill>
                <a:schemeClr val="accent1"/>
              </a:solidFill>
            </a:endParaRPr>
          </a:p>
          <a:p>
            <a:pPr marL="0" indent="0">
              <a:buNone/>
            </a:pPr>
            <a:r>
              <a:rPr lang="en-US" dirty="0">
                <a:solidFill>
                  <a:schemeClr val="accent1"/>
                </a:solidFill>
              </a:rPr>
              <a:t>	</a:t>
            </a:r>
            <a:r>
              <a:rPr lang="en-US" b="1" dirty="0">
                <a:solidFill>
                  <a:schemeClr val="accent1"/>
                </a:solidFill>
              </a:rPr>
              <a:t>print</a:t>
            </a:r>
            <a:r>
              <a:rPr lang="en-US" dirty="0">
                <a:solidFill>
                  <a:schemeClr val="accent1"/>
                </a:solidFill>
              </a:rPr>
              <a:t>(a)</a:t>
            </a:r>
          </a:p>
          <a:p>
            <a:pPr marL="0" indent="0">
              <a:buNone/>
            </a:pPr>
            <a:r>
              <a:rPr lang="en-US" dirty="0">
                <a:solidFill>
                  <a:schemeClr val="accent1"/>
                </a:solidFill>
              </a:rPr>
              <a:t>	</a:t>
            </a:r>
            <a:r>
              <a:rPr lang="en-US" b="1" dirty="0">
                <a:solidFill>
                  <a:schemeClr val="accent1"/>
                </a:solidFill>
              </a:rPr>
              <a:t>print</a:t>
            </a:r>
            <a:r>
              <a:rPr lang="en-US" dirty="0">
                <a:solidFill>
                  <a:schemeClr val="accent1"/>
                </a:solidFill>
              </a:rPr>
              <a:t>(b)</a:t>
            </a:r>
          </a:p>
          <a:p>
            <a:pPr marL="0" indent="0">
              <a:buNone/>
            </a:pPr>
            <a:r>
              <a:rPr lang="en-US" dirty="0">
                <a:solidFill>
                  <a:schemeClr val="accent1"/>
                </a:solidFill>
              </a:rPr>
              <a:t>	</a:t>
            </a:r>
            <a:r>
              <a:rPr lang="en-US" b="1" dirty="0">
                <a:solidFill>
                  <a:schemeClr val="accent1"/>
                </a:solidFill>
              </a:rPr>
              <a:t>print</a:t>
            </a:r>
            <a:r>
              <a:rPr lang="en-US" dirty="0">
                <a:solidFill>
                  <a:schemeClr val="accent1"/>
                </a:solidFill>
              </a:rPr>
              <a:t>(c)</a:t>
            </a:r>
          </a:p>
          <a:p>
            <a:pPr marL="0" indent="0">
              <a:buNone/>
            </a:pPr>
            <a:endParaRPr lang="en-US" dirty="0">
              <a:solidFill>
                <a:schemeClr val="accent1"/>
              </a:solidFill>
            </a:endParaRPr>
          </a:p>
          <a:p>
            <a:r>
              <a:rPr lang="en-US" dirty="0"/>
              <a:t>Remember: logical equality uses “</a:t>
            </a:r>
            <a:r>
              <a:rPr lang="en-US" dirty="0">
                <a:solidFill>
                  <a:schemeClr val="accent1"/>
                </a:solidFill>
              </a:rPr>
              <a:t>==</a:t>
            </a:r>
            <a:r>
              <a:rPr lang="en-US" dirty="0"/>
              <a:t>“. This is different to assignment, which uses the “</a:t>
            </a:r>
            <a:r>
              <a:rPr lang="en-US" dirty="0">
                <a:solidFill>
                  <a:schemeClr val="accent1"/>
                </a:solidFill>
              </a:rPr>
              <a:t>=</a:t>
            </a:r>
            <a:r>
              <a:rPr lang="en-US" dirty="0"/>
              <a:t>“ sign.</a:t>
            </a:r>
          </a:p>
        </p:txBody>
      </p:sp>
    </p:spTree>
    <p:extLst>
      <p:ext uri="{BB962C8B-B14F-4D97-AF65-F5344CB8AC3E}">
        <p14:creationId xmlns:p14="http://schemas.microsoft.com/office/powerpoint/2010/main" val="4880546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5AB53-7297-8046-B693-0DF6DC97202D}"/>
              </a:ext>
            </a:extLst>
          </p:cNvPr>
          <p:cNvSpPr>
            <a:spLocks noGrp="1"/>
          </p:cNvSpPr>
          <p:nvPr>
            <p:ph type="title"/>
          </p:nvPr>
        </p:nvSpPr>
        <p:spPr>
          <a:xfrm>
            <a:off x="838200" y="365125"/>
            <a:ext cx="10515600" cy="1325563"/>
          </a:xfrm>
        </p:spPr>
        <p:txBody>
          <a:bodyPr/>
          <a:lstStyle/>
          <a:p>
            <a:r>
              <a:rPr lang="en-US"/>
              <a:t>Conditional Statements</a:t>
            </a:r>
            <a:endParaRPr lang="en-US" dirty="0"/>
          </a:p>
        </p:txBody>
      </p:sp>
      <p:sp>
        <p:nvSpPr>
          <p:cNvPr id="3" name="Content Placeholder 2">
            <a:extLst>
              <a:ext uri="{FF2B5EF4-FFF2-40B4-BE49-F238E27FC236}">
                <a16:creationId xmlns:a16="http://schemas.microsoft.com/office/drawing/2014/main" id="{41731AE4-EE74-2F40-8D68-0CA130AF1E4C}"/>
              </a:ext>
            </a:extLst>
          </p:cNvPr>
          <p:cNvSpPr>
            <a:spLocks noGrp="1"/>
          </p:cNvSpPr>
          <p:nvPr>
            <p:ph idx="1"/>
          </p:nvPr>
        </p:nvSpPr>
        <p:spPr>
          <a:xfrm>
            <a:off x="838200" y="1825625"/>
            <a:ext cx="10515600" cy="4351338"/>
          </a:xfrm>
        </p:spPr>
        <p:txBody>
          <a:bodyPr>
            <a:normAutofit/>
          </a:bodyPr>
          <a:lstStyle/>
          <a:p>
            <a:r>
              <a:rPr lang="en-US" sz="2400" dirty="0"/>
              <a:t>Motivation: use a logical operator to determine whether to execute a block of code:</a:t>
            </a:r>
          </a:p>
          <a:p>
            <a:pPr marL="0" indent="0">
              <a:buNone/>
            </a:pPr>
            <a:r>
              <a:rPr lang="en-US" sz="2400" b="1" dirty="0">
                <a:solidFill>
                  <a:schemeClr val="accent1"/>
                </a:solidFill>
              </a:rPr>
              <a:t>	if</a:t>
            </a:r>
            <a:r>
              <a:rPr lang="en-US" sz="2400" dirty="0">
                <a:solidFill>
                  <a:schemeClr val="accent1"/>
                </a:solidFill>
              </a:rPr>
              <a:t> x &gt;= y:</a:t>
            </a:r>
          </a:p>
          <a:p>
            <a:pPr marL="0" indent="0">
              <a:buNone/>
            </a:pPr>
            <a:r>
              <a:rPr lang="en-US" sz="2400" dirty="0">
                <a:solidFill>
                  <a:schemeClr val="accent1"/>
                </a:solidFill>
              </a:rPr>
              <a:t>		</a:t>
            </a:r>
            <a:r>
              <a:rPr lang="en-US" sz="2400" b="1" dirty="0">
                <a:solidFill>
                  <a:schemeClr val="accent1"/>
                </a:solidFill>
              </a:rPr>
              <a:t>print</a:t>
            </a:r>
            <a:r>
              <a:rPr lang="en-US" sz="2400" dirty="0">
                <a:solidFill>
                  <a:schemeClr val="accent1"/>
                </a:solidFill>
              </a:rPr>
              <a:t>(”x is greater than or equal to y”)</a:t>
            </a:r>
          </a:p>
          <a:p>
            <a:pPr marL="0" indent="0">
              <a:buNone/>
            </a:pPr>
            <a:r>
              <a:rPr lang="en-US" sz="2400" b="1" dirty="0">
                <a:solidFill>
                  <a:schemeClr val="accent1"/>
                </a:solidFill>
              </a:rPr>
              <a:t>	if</a:t>
            </a:r>
            <a:r>
              <a:rPr lang="en-US" sz="2400" dirty="0">
                <a:solidFill>
                  <a:schemeClr val="accent1"/>
                </a:solidFill>
              </a:rPr>
              <a:t> </a:t>
            </a:r>
            <a:r>
              <a:rPr lang="en-US" sz="2400" b="1" dirty="0">
                <a:solidFill>
                  <a:schemeClr val="accent1"/>
                </a:solidFill>
              </a:rPr>
              <a:t>not</a:t>
            </a:r>
            <a:r>
              <a:rPr lang="en-US" sz="2400" dirty="0">
                <a:solidFill>
                  <a:schemeClr val="accent1"/>
                </a:solidFill>
              </a:rPr>
              <a:t> a </a:t>
            </a:r>
            <a:r>
              <a:rPr lang="en-US" sz="2400" b="1" dirty="0">
                <a:solidFill>
                  <a:schemeClr val="accent1"/>
                </a:solidFill>
              </a:rPr>
              <a:t>and</a:t>
            </a:r>
            <a:r>
              <a:rPr lang="en-US" sz="2400" dirty="0">
                <a:solidFill>
                  <a:schemeClr val="accent1"/>
                </a:solidFill>
              </a:rPr>
              <a:t> </a:t>
            </a:r>
            <a:r>
              <a:rPr lang="en-US" sz="2400" b="1" dirty="0">
                <a:solidFill>
                  <a:schemeClr val="accent1"/>
                </a:solidFill>
              </a:rPr>
              <a:t>not</a:t>
            </a:r>
            <a:r>
              <a:rPr lang="en-US" sz="2400" dirty="0">
                <a:solidFill>
                  <a:schemeClr val="accent1"/>
                </a:solidFill>
              </a:rPr>
              <a:t> b:</a:t>
            </a:r>
          </a:p>
          <a:p>
            <a:pPr marL="0" indent="0">
              <a:buNone/>
            </a:pPr>
            <a:r>
              <a:rPr lang="en-US" sz="2400" dirty="0">
                <a:solidFill>
                  <a:schemeClr val="accent1"/>
                </a:solidFill>
              </a:rPr>
              <a:t>		</a:t>
            </a:r>
            <a:r>
              <a:rPr lang="en-US" sz="2400" b="1" dirty="0">
                <a:solidFill>
                  <a:schemeClr val="accent1"/>
                </a:solidFill>
              </a:rPr>
              <a:t>print</a:t>
            </a:r>
            <a:r>
              <a:rPr lang="en-US" sz="2400" dirty="0">
                <a:solidFill>
                  <a:schemeClr val="accent1"/>
                </a:solidFill>
              </a:rPr>
              <a:t>(“both a and b are False”)</a:t>
            </a:r>
          </a:p>
          <a:p>
            <a:pPr marL="0" indent="0">
              <a:buNone/>
            </a:pPr>
            <a:r>
              <a:rPr lang="en-US" sz="2400" dirty="0">
                <a:solidFill>
                  <a:schemeClr val="accent1"/>
                </a:solidFill>
              </a:rPr>
              <a:t>	</a:t>
            </a:r>
            <a:r>
              <a:rPr lang="en-US" sz="2400" b="1" dirty="0">
                <a:solidFill>
                  <a:schemeClr val="accent1"/>
                </a:solidFill>
              </a:rPr>
              <a:t>if</a:t>
            </a:r>
            <a:r>
              <a:rPr lang="en-US" sz="2400" dirty="0">
                <a:solidFill>
                  <a:schemeClr val="accent1"/>
                </a:solidFill>
              </a:rPr>
              <a:t> a </a:t>
            </a:r>
            <a:r>
              <a:rPr lang="en-US" sz="2400" b="1" dirty="0">
                <a:solidFill>
                  <a:schemeClr val="accent1"/>
                </a:solidFill>
              </a:rPr>
              <a:t>or</a:t>
            </a:r>
            <a:r>
              <a:rPr lang="en-US" sz="2400" dirty="0">
                <a:solidFill>
                  <a:schemeClr val="accent1"/>
                </a:solidFill>
              </a:rPr>
              <a:t> b:</a:t>
            </a:r>
          </a:p>
          <a:p>
            <a:pPr marL="0" indent="0">
              <a:buNone/>
            </a:pPr>
            <a:r>
              <a:rPr lang="en-US" sz="2400" dirty="0">
                <a:solidFill>
                  <a:schemeClr val="accent1"/>
                </a:solidFill>
              </a:rPr>
              <a:t>		</a:t>
            </a:r>
            <a:r>
              <a:rPr lang="en-US" sz="2400" b="1" dirty="0">
                <a:solidFill>
                  <a:schemeClr val="accent1"/>
                </a:solidFill>
              </a:rPr>
              <a:t>print</a:t>
            </a:r>
            <a:r>
              <a:rPr lang="en-US" sz="2400" dirty="0">
                <a:solidFill>
                  <a:schemeClr val="accent1"/>
                </a:solidFill>
              </a:rPr>
              <a:t>(“either a or b is True”)</a:t>
            </a:r>
          </a:p>
          <a:p>
            <a:r>
              <a:rPr lang="en-US" sz="2400" dirty="0"/>
              <a:t>See </a:t>
            </a:r>
            <a:r>
              <a:rPr lang="en-US" sz="2400" b="1" dirty="0" err="1"/>
              <a:t>conditional_statements.py</a:t>
            </a:r>
            <a:endParaRPr lang="en-US" b="1" dirty="0"/>
          </a:p>
          <a:p>
            <a:pPr marL="0" indent="0">
              <a:buNone/>
            </a:pPr>
            <a:endParaRPr lang="en-US" dirty="0"/>
          </a:p>
        </p:txBody>
      </p:sp>
    </p:spTree>
    <p:extLst>
      <p:ext uri="{BB962C8B-B14F-4D97-AF65-F5344CB8AC3E}">
        <p14:creationId xmlns:p14="http://schemas.microsoft.com/office/powerpoint/2010/main" val="3159108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0CC6D-A91E-6140-9233-7C01FF08591C}"/>
              </a:ext>
            </a:extLst>
          </p:cNvPr>
          <p:cNvSpPr>
            <a:spLocks noGrp="1"/>
          </p:cNvSpPr>
          <p:nvPr>
            <p:ph type="title"/>
          </p:nvPr>
        </p:nvSpPr>
        <p:spPr>
          <a:xfrm>
            <a:off x="648929" y="629266"/>
            <a:ext cx="6586491" cy="1676603"/>
          </a:xfrm>
        </p:spPr>
        <p:txBody>
          <a:bodyPr>
            <a:normAutofit/>
          </a:bodyPr>
          <a:lstStyle/>
          <a:p>
            <a:r>
              <a:rPr lang="en-US"/>
              <a:t>Topics</a:t>
            </a:r>
            <a:endParaRPr lang="en-US" dirty="0"/>
          </a:p>
        </p:txBody>
      </p:sp>
      <p:sp>
        <p:nvSpPr>
          <p:cNvPr id="3" name="Content Placeholder 2">
            <a:extLst>
              <a:ext uri="{FF2B5EF4-FFF2-40B4-BE49-F238E27FC236}">
                <a16:creationId xmlns:a16="http://schemas.microsoft.com/office/drawing/2014/main" id="{FC029F22-DC68-1A41-89F5-264361B0D1AD}"/>
              </a:ext>
            </a:extLst>
          </p:cNvPr>
          <p:cNvSpPr>
            <a:spLocks noGrp="1"/>
          </p:cNvSpPr>
          <p:nvPr>
            <p:ph idx="1"/>
          </p:nvPr>
        </p:nvSpPr>
        <p:spPr>
          <a:xfrm>
            <a:off x="648930" y="2438400"/>
            <a:ext cx="6586489" cy="3785419"/>
          </a:xfrm>
        </p:spPr>
        <p:txBody>
          <a:bodyPr>
            <a:normAutofit/>
          </a:bodyPr>
          <a:lstStyle/>
          <a:p>
            <a:r>
              <a:rPr lang="en-US" sz="2400"/>
              <a:t>What is Python?</a:t>
            </a:r>
          </a:p>
          <a:p>
            <a:r>
              <a:rPr lang="en-US" sz="2400"/>
              <a:t>Why use Python?</a:t>
            </a:r>
          </a:p>
          <a:p>
            <a:r>
              <a:rPr lang="en-US" sz="2400"/>
              <a:t>Installing Python and using the Spyder IDE</a:t>
            </a:r>
          </a:p>
          <a:p>
            <a:r>
              <a:rPr lang="en-US" sz="2400"/>
              <a:t>Programming basics, Python 101</a:t>
            </a:r>
          </a:p>
          <a:p>
            <a:r>
              <a:rPr lang="en-US" sz="2400"/>
              <a:t>Worked example: quadrotor simulation</a:t>
            </a:r>
          </a:p>
        </p:txBody>
      </p:sp>
      <p:pic>
        <p:nvPicPr>
          <p:cNvPr id="4" name="Picture 3">
            <a:extLst>
              <a:ext uri="{FF2B5EF4-FFF2-40B4-BE49-F238E27FC236}">
                <a16:creationId xmlns:a16="http://schemas.microsoft.com/office/drawing/2014/main" id="{BF8CBFFD-E5A3-1C47-A18F-ED1FC79A6C7B}"/>
              </a:ext>
            </a:extLst>
          </p:cNvPr>
          <p:cNvPicPr>
            <a:picLocks noChangeAspect="1"/>
          </p:cNvPicPr>
          <p:nvPr/>
        </p:nvPicPr>
        <p:blipFill rotWithShape="1">
          <a:blip r:embed="rId2"/>
          <a:srcRect t="4947" r="-2" b="-2"/>
          <a:stretch/>
        </p:blipFill>
        <p:spPr>
          <a:xfrm>
            <a:off x="7556408" y="10"/>
            <a:ext cx="4635591" cy="6857990"/>
          </a:xfrm>
          <a:prstGeom prst="rect">
            <a:avLst/>
          </a:prstGeom>
          <a:effectLst/>
        </p:spPr>
      </p:pic>
    </p:spTree>
    <p:extLst>
      <p:ext uri="{BB962C8B-B14F-4D97-AF65-F5344CB8AC3E}">
        <p14:creationId xmlns:p14="http://schemas.microsoft.com/office/powerpoint/2010/main" val="39046507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1B89F58-DD17-724E-BDF9-D1796D09AF76}"/>
              </a:ext>
            </a:extLst>
          </p:cNvPr>
          <p:cNvSpPr>
            <a:spLocks noGrp="1"/>
          </p:cNvSpPr>
          <p:nvPr>
            <p:ph type="title"/>
          </p:nvPr>
        </p:nvSpPr>
        <p:spPr>
          <a:xfrm>
            <a:off x="640079" y="2053641"/>
            <a:ext cx="3669161" cy="2760098"/>
          </a:xfrm>
        </p:spPr>
        <p:txBody>
          <a:bodyPr>
            <a:normAutofit/>
          </a:bodyPr>
          <a:lstStyle/>
          <a:p>
            <a:r>
              <a:rPr lang="en-US">
                <a:solidFill>
                  <a:srgbClr val="FFFFFF"/>
                </a:solidFill>
              </a:rPr>
              <a:t>Loops</a:t>
            </a:r>
          </a:p>
        </p:txBody>
      </p:sp>
      <p:sp>
        <p:nvSpPr>
          <p:cNvPr id="3" name="Content Placeholder 2">
            <a:extLst>
              <a:ext uri="{FF2B5EF4-FFF2-40B4-BE49-F238E27FC236}">
                <a16:creationId xmlns:a16="http://schemas.microsoft.com/office/drawing/2014/main" id="{9DF34957-EF94-EB48-903A-A7436694D28E}"/>
              </a:ext>
            </a:extLst>
          </p:cNvPr>
          <p:cNvSpPr>
            <a:spLocks noGrp="1"/>
          </p:cNvSpPr>
          <p:nvPr>
            <p:ph idx="1"/>
          </p:nvPr>
        </p:nvSpPr>
        <p:spPr>
          <a:xfrm>
            <a:off x="6090574" y="801866"/>
            <a:ext cx="5306084" cy="5230634"/>
          </a:xfrm>
        </p:spPr>
        <p:txBody>
          <a:bodyPr anchor="ctr">
            <a:normAutofit/>
          </a:bodyPr>
          <a:lstStyle/>
          <a:p>
            <a:r>
              <a:rPr lang="en-US" sz="2400" dirty="0">
                <a:solidFill>
                  <a:srgbClr val="000000"/>
                </a:solidFill>
              </a:rPr>
              <a:t>Motivation: often want to repeat operations without rewriting a lot of code. E.g. summing all numbers from 1 to </a:t>
            </a:r>
            <a:r>
              <a:rPr lang="en-US" sz="2400" i="1" dirty="0">
                <a:solidFill>
                  <a:srgbClr val="000000"/>
                </a:solidFill>
              </a:rPr>
              <a:t>n.</a:t>
            </a:r>
          </a:p>
          <a:p>
            <a:r>
              <a:rPr lang="en-US" sz="2400" dirty="0">
                <a:solidFill>
                  <a:srgbClr val="000000"/>
                </a:solidFill>
              </a:rPr>
              <a:t>Loops are the bread and butter of most programs (i.e. the program you are using is running a while loop right now).</a:t>
            </a:r>
          </a:p>
          <a:p>
            <a:r>
              <a:rPr lang="en-US" sz="2400" dirty="0">
                <a:solidFill>
                  <a:srgbClr val="000000"/>
                </a:solidFill>
              </a:rPr>
              <a:t>For loops will run for a set number of iterations, while loops require a termination condition.</a:t>
            </a:r>
          </a:p>
          <a:p>
            <a:r>
              <a:rPr lang="en-US" sz="2400" dirty="0">
                <a:solidFill>
                  <a:srgbClr val="000000"/>
                </a:solidFill>
              </a:rPr>
              <a:t>See the file </a:t>
            </a:r>
            <a:r>
              <a:rPr lang="en-US" sz="2400" b="1" dirty="0" err="1">
                <a:solidFill>
                  <a:srgbClr val="000000"/>
                </a:solidFill>
              </a:rPr>
              <a:t>loop.py</a:t>
            </a:r>
            <a:endParaRPr lang="en-US" sz="2400" b="1" dirty="0">
              <a:solidFill>
                <a:srgbClr val="000000"/>
              </a:solidFill>
            </a:endParaRPr>
          </a:p>
          <a:p>
            <a:r>
              <a:rPr lang="en-US" sz="2400" dirty="0">
                <a:solidFill>
                  <a:srgbClr val="000000"/>
                </a:solidFill>
              </a:rPr>
              <a:t>See the </a:t>
            </a:r>
            <a:r>
              <a:rPr lang="en-US" sz="2400" b="1" dirty="0">
                <a:solidFill>
                  <a:srgbClr val="000000"/>
                </a:solidFill>
              </a:rPr>
              <a:t>Loops </a:t>
            </a:r>
            <a:r>
              <a:rPr lang="en-US" sz="2400" dirty="0" err="1">
                <a:solidFill>
                  <a:srgbClr val="000000"/>
                </a:solidFill>
              </a:rPr>
              <a:t>jupyter</a:t>
            </a:r>
            <a:r>
              <a:rPr lang="en-US" sz="2400" dirty="0">
                <a:solidFill>
                  <a:srgbClr val="000000"/>
                </a:solidFill>
              </a:rPr>
              <a:t> notebook</a:t>
            </a:r>
          </a:p>
        </p:txBody>
      </p:sp>
    </p:spTree>
    <p:extLst>
      <p:ext uri="{BB962C8B-B14F-4D97-AF65-F5344CB8AC3E}">
        <p14:creationId xmlns:p14="http://schemas.microsoft.com/office/powerpoint/2010/main" val="16810304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B858D-1623-BC4F-B25C-E82AA7D36544}"/>
              </a:ext>
            </a:extLst>
          </p:cNvPr>
          <p:cNvSpPr>
            <a:spLocks noGrp="1"/>
          </p:cNvSpPr>
          <p:nvPr>
            <p:ph type="title"/>
          </p:nvPr>
        </p:nvSpPr>
        <p:spPr/>
        <p:txBody>
          <a:bodyPr/>
          <a:lstStyle/>
          <a:p>
            <a:r>
              <a:rPr lang="en-US" dirty="0"/>
              <a:t>Loops</a:t>
            </a:r>
          </a:p>
        </p:txBody>
      </p:sp>
      <p:sp>
        <p:nvSpPr>
          <p:cNvPr id="3" name="Content Placeholder 2">
            <a:extLst>
              <a:ext uri="{FF2B5EF4-FFF2-40B4-BE49-F238E27FC236}">
                <a16:creationId xmlns:a16="http://schemas.microsoft.com/office/drawing/2014/main" id="{71F059F3-8AD7-0A4F-BCD1-50F9BF317C37}"/>
              </a:ext>
            </a:extLst>
          </p:cNvPr>
          <p:cNvSpPr>
            <a:spLocks noGrp="1"/>
          </p:cNvSpPr>
          <p:nvPr>
            <p:ph idx="1"/>
          </p:nvPr>
        </p:nvSpPr>
        <p:spPr/>
        <p:txBody>
          <a:bodyPr>
            <a:normAutofit fontScale="77500" lnSpcReduction="20000"/>
          </a:bodyPr>
          <a:lstStyle/>
          <a:p>
            <a:r>
              <a:rPr lang="en-US" dirty="0"/>
              <a:t>A for loop and a while loop:</a:t>
            </a:r>
          </a:p>
          <a:p>
            <a:pPr marL="0" indent="0">
              <a:buNone/>
            </a:pPr>
            <a:r>
              <a:rPr lang="en-US" dirty="0">
                <a:solidFill>
                  <a:schemeClr val="accent1"/>
                </a:solidFill>
              </a:rPr>
              <a:t>y = 0</a:t>
            </a:r>
          </a:p>
          <a:p>
            <a:pPr marL="0" indent="0">
              <a:buNone/>
            </a:pPr>
            <a:r>
              <a:rPr lang="en-US" b="1" dirty="0">
                <a:solidFill>
                  <a:schemeClr val="accent1"/>
                </a:solidFill>
              </a:rPr>
              <a:t>for</a:t>
            </a:r>
            <a:r>
              <a:rPr lang="en-US" dirty="0">
                <a:solidFill>
                  <a:schemeClr val="accent1"/>
                </a:solidFill>
              </a:rPr>
              <a:t> x </a:t>
            </a:r>
            <a:r>
              <a:rPr lang="en-US" b="1" dirty="0">
                <a:solidFill>
                  <a:schemeClr val="accent1"/>
                </a:solidFill>
              </a:rPr>
              <a:t>in</a:t>
            </a:r>
            <a:r>
              <a:rPr lang="en-US" dirty="0">
                <a:solidFill>
                  <a:schemeClr val="accent1"/>
                </a:solidFill>
              </a:rPr>
              <a:t> </a:t>
            </a:r>
            <a:r>
              <a:rPr lang="en-US" b="1" dirty="0">
                <a:solidFill>
                  <a:schemeClr val="accent1"/>
                </a:solidFill>
              </a:rPr>
              <a:t>range</a:t>
            </a:r>
            <a:r>
              <a:rPr lang="en-US" dirty="0">
                <a:solidFill>
                  <a:schemeClr val="accent1"/>
                </a:solidFill>
              </a:rPr>
              <a:t>(1, 101):</a:t>
            </a:r>
          </a:p>
          <a:p>
            <a:pPr marL="0" indent="0">
              <a:buNone/>
            </a:pPr>
            <a:r>
              <a:rPr lang="en-US" dirty="0">
                <a:solidFill>
                  <a:schemeClr val="accent1"/>
                </a:solidFill>
              </a:rPr>
              <a:t>	y += x</a:t>
            </a:r>
          </a:p>
          <a:p>
            <a:pPr marL="0" indent="0">
              <a:buNone/>
            </a:pPr>
            <a:r>
              <a:rPr lang="en-US" dirty="0">
                <a:solidFill>
                  <a:schemeClr val="accent1"/>
                </a:solidFill>
              </a:rPr>
              <a:t>running = </a:t>
            </a:r>
            <a:r>
              <a:rPr lang="en-US" b="1" dirty="0">
                <a:solidFill>
                  <a:schemeClr val="accent1"/>
                </a:solidFill>
              </a:rPr>
              <a:t>True</a:t>
            </a:r>
          </a:p>
          <a:p>
            <a:pPr marL="0" indent="0">
              <a:buNone/>
            </a:pPr>
            <a:r>
              <a:rPr lang="en-US" dirty="0">
                <a:solidFill>
                  <a:schemeClr val="accent1"/>
                </a:solidFill>
              </a:rPr>
              <a:t>n = 100</a:t>
            </a:r>
          </a:p>
          <a:p>
            <a:pPr marL="0" indent="0">
              <a:buNone/>
            </a:pPr>
            <a:r>
              <a:rPr lang="en-US" b="1" dirty="0">
                <a:solidFill>
                  <a:schemeClr val="accent1"/>
                </a:solidFill>
              </a:rPr>
              <a:t>while</a:t>
            </a:r>
            <a:r>
              <a:rPr lang="en-US" dirty="0">
                <a:solidFill>
                  <a:schemeClr val="accent1"/>
                </a:solidFill>
              </a:rPr>
              <a:t> running:</a:t>
            </a:r>
          </a:p>
          <a:p>
            <a:pPr marL="0" indent="0">
              <a:buNone/>
            </a:pPr>
            <a:r>
              <a:rPr lang="en-US" dirty="0">
                <a:solidFill>
                  <a:schemeClr val="accent1"/>
                </a:solidFill>
              </a:rPr>
              <a:t>	y -= n</a:t>
            </a:r>
          </a:p>
          <a:p>
            <a:pPr marL="0" indent="0">
              <a:buNone/>
            </a:pPr>
            <a:r>
              <a:rPr lang="en-US" dirty="0">
                <a:solidFill>
                  <a:schemeClr val="accent1"/>
                </a:solidFill>
              </a:rPr>
              <a:t>	n -= 1</a:t>
            </a:r>
          </a:p>
          <a:p>
            <a:pPr marL="0" indent="0">
              <a:buNone/>
            </a:pPr>
            <a:r>
              <a:rPr lang="en-US" dirty="0">
                <a:solidFill>
                  <a:schemeClr val="accent1"/>
                </a:solidFill>
              </a:rPr>
              <a:t>	</a:t>
            </a:r>
            <a:r>
              <a:rPr lang="en-US" b="1" dirty="0">
                <a:solidFill>
                  <a:schemeClr val="accent1"/>
                </a:solidFill>
              </a:rPr>
              <a:t>if</a:t>
            </a:r>
            <a:r>
              <a:rPr lang="en-US" dirty="0">
                <a:solidFill>
                  <a:schemeClr val="accent1"/>
                </a:solidFill>
              </a:rPr>
              <a:t> n == 0:</a:t>
            </a:r>
          </a:p>
          <a:p>
            <a:pPr marL="0" indent="0">
              <a:buNone/>
            </a:pPr>
            <a:r>
              <a:rPr lang="en-US" dirty="0">
                <a:solidFill>
                  <a:schemeClr val="accent1"/>
                </a:solidFill>
              </a:rPr>
              <a:t>		</a:t>
            </a:r>
            <a:r>
              <a:rPr lang="en-US" b="1" dirty="0">
                <a:solidFill>
                  <a:schemeClr val="accent1"/>
                </a:solidFill>
              </a:rPr>
              <a:t>break</a:t>
            </a:r>
          </a:p>
          <a:p>
            <a:pPr marL="0" indent="0">
              <a:buNone/>
            </a:pPr>
            <a:r>
              <a:rPr lang="en-US" b="1" dirty="0">
                <a:solidFill>
                  <a:schemeClr val="accent1"/>
                </a:solidFill>
              </a:rPr>
              <a:t>print</a:t>
            </a:r>
            <a:r>
              <a:rPr lang="en-US" dirty="0">
                <a:solidFill>
                  <a:schemeClr val="accent1"/>
                </a:solidFill>
              </a:rPr>
              <a:t>(“y = ”, y)</a:t>
            </a:r>
            <a:endParaRPr lang="en-US" dirty="0"/>
          </a:p>
        </p:txBody>
      </p:sp>
    </p:spTree>
    <p:extLst>
      <p:ext uri="{BB962C8B-B14F-4D97-AF65-F5344CB8AC3E}">
        <p14:creationId xmlns:p14="http://schemas.microsoft.com/office/powerpoint/2010/main" val="6787618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72D1A-8CB9-D14E-8B60-09218B1EA7F6}"/>
              </a:ext>
            </a:extLst>
          </p:cNvPr>
          <p:cNvSpPr>
            <a:spLocks noGrp="1"/>
          </p:cNvSpPr>
          <p:nvPr>
            <p:ph type="title"/>
          </p:nvPr>
        </p:nvSpPr>
        <p:spPr/>
        <p:txBody>
          <a:bodyPr/>
          <a:lstStyle/>
          <a:p>
            <a:r>
              <a:rPr lang="en-US" dirty="0"/>
              <a:t>Loops</a:t>
            </a:r>
          </a:p>
        </p:txBody>
      </p:sp>
      <p:sp>
        <p:nvSpPr>
          <p:cNvPr id="3" name="Content Placeholder 2">
            <a:extLst>
              <a:ext uri="{FF2B5EF4-FFF2-40B4-BE49-F238E27FC236}">
                <a16:creationId xmlns:a16="http://schemas.microsoft.com/office/drawing/2014/main" id="{3B90477D-AEF6-A44D-B0FE-CB7EA786E6F8}"/>
              </a:ext>
            </a:extLst>
          </p:cNvPr>
          <p:cNvSpPr>
            <a:spLocks noGrp="1"/>
          </p:cNvSpPr>
          <p:nvPr>
            <p:ph idx="1"/>
          </p:nvPr>
        </p:nvSpPr>
        <p:spPr/>
        <p:txBody>
          <a:bodyPr/>
          <a:lstStyle/>
          <a:p>
            <a:r>
              <a:rPr lang="en-US" dirty="0"/>
              <a:t>Can also loop through lists:</a:t>
            </a:r>
          </a:p>
          <a:p>
            <a:pPr marL="0" indent="0">
              <a:buNone/>
            </a:pPr>
            <a:r>
              <a:rPr lang="en-US" dirty="0">
                <a:solidFill>
                  <a:schemeClr val="accent1"/>
                </a:solidFill>
              </a:rPr>
              <a:t>	numbers = [1, 2, 3]</a:t>
            </a:r>
          </a:p>
          <a:p>
            <a:pPr marL="0" indent="0">
              <a:buNone/>
            </a:pPr>
            <a:r>
              <a:rPr lang="en-US" b="1" dirty="0">
                <a:solidFill>
                  <a:schemeClr val="accent1"/>
                </a:solidFill>
              </a:rPr>
              <a:t>	for</a:t>
            </a:r>
            <a:r>
              <a:rPr lang="en-US" dirty="0">
                <a:solidFill>
                  <a:schemeClr val="accent1"/>
                </a:solidFill>
              </a:rPr>
              <a:t> x </a:t>
            </a:r>
            <a:r>
              <a:rPr lang="en-US" b="1" dirty="0">
                <a:solidFill>
                  <a:schemeClr val="accent1"/>
                </a:solidFill>
              </a:rPr>
              <a:t>in</a:t>
            </a:r>
            <a:r>
              <a:rPr lang="en-US" dirty="0">
                <a:solidFill>
                  <a:schemeClr val="accent1"/>
                </a:solidFill>
              </a:rPr>
              <a:t> numbers:</a:t>
            </a:r>
          </a:p>
          <a:p>
            <a:pPr marL="0" indent="0">
              <a:buNone/>
            </a:pPr>
            <a:r>
              <a:rPr lang="en-US" dirty="0">
                <a:solidFill>
                  <a:schemeClr val="accent1"/>
                </a:solidFill>
              </a:rPr>
              <a:t>		</a:t>
            </a:r>
            <a:r>
              <a:rPr lang="en-US" b="1" dirty="0">
                <a:solidFill>
                  <a:schemeClr val="accent1"/>
                </a:solidFill>
              </a:rPr>
              <a:t>print</a:t>
            </a:r>
            <a:r>
              <a:rPr lang="en-US" dirty="0">
                <a:solidFill>
                  <a:schemeClr val="accent1"/>
                </a:solidFill>
              </a:rPr>
              <a:t>(x)</a:t>
            </a:r>
          </a:p>
          <a:p>
            <a:r>
              <a:rPr lang="en-US" dirty="0"/>
              <a:t>And in reversed order:</a:t>
            </a:r>
          </a:p>
          <a:p>
            <a:pPr marL="0" indent="0">
              <a:buNone/>
            </a:pPr>
            <a:r>
              <a:rPr lang="en-US" b="1" dirty="0">
                <a:solidFill>
                  <a:schemeClr val="accent1"/>
                </a:solidFill>
              </a:rPr>
              <a:t>	for</a:t>
            </a:r>
            <a:r>
              <a:rPr lang="en-US" dirty="0">
                <a:solidFill>
                  <a:schemeClr val="accent1"/>
                </a:solidFill>
              </a:rPr>
              <a:t> x </a:t>
            </a:r>
            <a:r>
              <a:rPr lang="en-US" b="1" dirty="0">
                <a:solidFill>
                  <a:schemeClr val="accent1"/>
                </a:solidFill>
              </a:rPr>
              <a:t>in</a:t>
            </a:r>
            <a:r>
              <a:rPr lang="en-US" dirty="0">
                <a:solidFill>
                  <a:schemeClr val="accent1"/>
                </a:solidFill>
              </a:rPr>
              <a:t> </a:t>
            </a:r>
            <a:r>
              <a:rPr lang="en-US" b="1" dirty="0">
                <a:solidFill>
                  <a:schemeClr val="accent1"/>
                </a:solidFill>
              </a:rPr>
              <a:t>reversed</a:t>
            </a:r>
            <a:r>
              <a:rPr lang="en-US" dirty="0">
                <a:solidFill>
                  <a:schemeClr val="accent1"/>
                </a:solidFill>
              </a:rPr>
              <a:t>(numbers):</a:t>
            </a:r>
          </a:p>
          <a:p>
            <a:pPr marL="0" indent="0">
              <a:buNone/>
            </a:pPr>
            <a:r>
              <a:rPr lang="en-US" dirty="0">
                <a:solidFill>
                  <a:schemeClr val="accent1"/>
                </a:solidFill>
              </a:rPr>
              <a:t>		print(x)</a:t>
            </a:r>
          </a:p>
          <a:p>
            <a:pPr marL="457200" lvl="1" indent="0">
              <a:buNone/>
            </a:pPr>
            <a:endParaRPr lang="en-US" dirty="0"/>
          </a:p>
        </p:txBody>
      </p:sp>
    </p:spTree>
    <p:extLst>
      <p:ext uri="{BB962C8B-B14F-4D97-AF65-F5344CB8AC3E}">
        <p14:creationId xmlns:p14="http://schemas.microsoft.com/office/powerpoint/2010/main" val="4908393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CC6F6-5047-DF41-8C89-84FA7A3A824C}"/>
              </a:ext>
            </a:extLst>
          </p:cNvPr>
          <p:cNvSpPr>
            <a:spLocks noGrp="1"/>
          </p:cNvSpPr>
          <p:nvPr>
            <p:ph type="title"/>
          </p:nvPr>
        </p:nvSpPr>
        <p:spPr/>
        <p:txBody>
          <a:bodyPr/>
          <a:lstStyle/>
          <a:p>
            <a:r>
              <a:rPr lang="en-US" dirty="0"/>
              <a:t>Loops</a:t>
            </a:r>
          </a:p>
        </p:txBody>
      </p:sp>
      <p:sp>
        <p:nvSpPr>
          <p:cNvPr id="3" name="Content Placeholder 2">
            <a:extLst>
              <a:ext uri="{FF2B5EF4-FFF2-40B4-BE49-F238E27FC236}">
                <a16:creationId xmlns:a16="http://schemas.microsoft.com/office/drawing/2014/main" id="{A4FE92D4-ED17-5745-AA13-4C69601637D8}"/>
              </a:ext>
            </a:extLst>
          </p:cNvPr>
          <p:cNvSpPr>
            <a:spLocks noGrp="1"/>
          </p:cNvSpPr>
          <p:nvPr>
            <p:ph idx="1"/>
          </p:nvPr>
        </p:nvSpPr>
        <p:spPr/>
        <p:txBody>
          <a:bodyPr>
            <a:normAutofit lnSpcReduction="10000"/>
          </a:bodyPr>
          <a:lstStyle/>
          <a:p>
            <a:r>
              <a:rPr lang="en-US" dirty="0"/>
              <a:t>What if we want to loop through a list and refer to the index?</a:t>
            </a:r>
          </a:p>
          <a:p>
            <a:pPr marL="0" indent="0">
              <a:buNone/>
            </a:pPr>
            <a:r>
              <a:rPr lang="en-US" dirty="0">
                <a:solidFill>
                  <a:schemeClr val="accent1"/>
                </a:solidFill>
              </a:rPr>
              <a:t>	numbers = [5, 4, 3, 2, 1]</a:t>
            </a:r>
          </a:p>
          <a:p>
            <a:pPr marL="0" indent="0">
              <a:buNone/>
            </a:pPr>
            <a:r>
              <a:rPr lang="en-US" b="1" dirty="0">
                <a:solidFill>
                  <a:schemeClr val="accent1"/>
                </a:solidFill>
              </a:rPr>
              <a:t>	for</a:t>
            </a:r>
            <a:r>
              <a:rPr lang="en-US" dirty="0">
                <a:solidFill>
                  <a:schemeClr val="accent1"/>
                </a:solidFill>
              </a:rPr>
              <a:t> </a:t>
            </a:r>
            <a:r>
              <a:rPr lang="en-US" dirty="0" err="1">
                <a:solidFill>
                  <a:schemeClr val="accent1"/>
                </a:solidFill>
              </a:rPr>
              <a:t>i</a:t>
            </a:r>
            <a:r>
              <a:rPr lang="en-US" dirty="0">
                <a:solidFill>
                  <a:schemeClr val="accent1"/>
                </a:solidFill>
              </a:rPr>
              <a:t>, x </a:t>
            </a:r>
            <a:r>
              <a:rPr lang="en-US" b="1" dirty="0">
                <a:solidFill>
                  <a:schemeClr val="accent1"/>
                </a:solidFill>
              </a:rPr>
              <a:t>in</a:t>
            </a:r>
            <a:r>
              <a:rPr lang="en-US" dirty="0">
                <a:solidFill>
                  <a:schemeClr val="accent1"/>
                </a:solidFill>
              </a:rPr>
              <a:t> </a:t>
            </a:r>
            <a:r>
              <a:rPr lang="en-US" b="1" dirty="0">
                <a:solidFill>
                  <a:schemeClr val="accent1"/>
                </a:solidFill>
              </a:rPr>
              <a:t>enumerate</a:t>
            </a:r>
            <a:r>
              <a:rPr lang="en-US" dirty="0">
                <a:solidFill>
                  <a:schemeClr val="accent1"/>
                </a:solidFill>
              </a:rPr>
              <a:t>(numbers):</a:t>
            </a:r>
          </a:p>
          <a:p>
            <a:pPr marL="0" indent="0">
              <a:buNone/>
            </a:pPr>
            <a:r>
              <a:rPr lang="en-US" dirty="0">
                <a:solidFill>
                  <a:schemeClr val="accent1"/>
                </a:solidFill>
              </a:rPr>
              <a:t>		</a:t>
            </a:r>
            <a:r>
              <a:rPr lang="en-US" b="1" dirty="0">
                <a:solidFill>
                  <a:schemeClr val="accent1"/>
                </a:solidFill>
              </a:rPr>
              <a:t>print</a:t>
            </a:r>
            <a:r>
              <a:rPr lang="en-US" dirty="0">
                <a:solidFill>
                  <a:schemeClr val="accent1"/>
                </a:solidFill>
              </a:rPr>
              <a:t>(</a:t>
            </a:r>
            <a:r>
              <a:rPr lang="en-US" dirty="0">
                <a:solidFill>
                  <a:schemeClr val="accent2">
                    <a:lumMod val="75000"/>
                  </a:schemeClr>
                </a:solidFill>
              </a:rPr>
              <a:t>“</a:t>
            </a:r>
            <a:r>
              <a:rPr lang="en-US" dirty="0" err="1">
                <a:solidFill>
                  <a:schemeClr val="accent2">
                    <a:lumMod val="75000"/>
                  </a:schemeClr>
                </a:solidFill>
              </a:rPr>
              <a:t>i</a:t>
            </a:r>
            <a:r>
              <a:rPr lang="en-US" dirty="0">
                <a:solidFill>
                  <a:schemeClr val="accent2">
                    <a:lumMod val="75000"/>
                  </a:schemeClr>
                </a:solidFill>
              </a:rPr>
              <a:t>: </a:t>
            </a:r>
            <a:r>
              <a:rPr lang="en-US" dirty="0">
                <a:solidFill>
                  <a:schemeClr val="accent1"/>
                </a:solidFill>
              </a:rPr>
              <a:t>{}</a:t>
            </a:r>
            <a:r>
              <a:rPr lang="en-US" dirty="0">
                <a:solidFill>
                  <a:schemeClr val="accent2">
                    <a:lumMod val="75000"/>
                  </a:schemeClr>
                </a:solidFill>
              </a:rPr>
              <a:t>, x: </a:t>
            </a:r>
            <a:r>
              <a:rPr lang="en-US" dirty="0">
                <a:solidFill>
                  <a:schemeClr val="accent1"/>
                </a:solidFill>
              </a:rPr>
              <a:t>{}</a:t>
            </a:r>
            <a:r>
              <a:rPr lang="en-US" dirty="0">
                <a:solidFill>
                  <a:schemeClr val="accent2">
                    <a:lumMod val="75000"/>
                  </a:schemeClr>
                </a:solidFill>
              </a:rPr>
              <a:t>”</a:t>
            </a:r>
            <a:r>
              <a:rPr lang="en-US" dirty="0">
                <a:solidFill>
                  <a:schemeClr val="accent1"/>
                </a:solidFill>
              </a:rPr>
              <a:t>.format(</a:t>
            </a:r>
            <a:r>
              <a:rPr lang="en-US" dirty="0" err="1">
                <a:solidFill>
                  <a:schemeClr val="accent1"/>
                </a:solidFill>
              </a:rPr>
              <a:t>i</a:t>
            </a:r>
            <a:r>
              <a:rPr lang="en-US" dirty="0">
                <a:solidFill>
                  <a:schemeClr val="accent1"/>
                </a:solidFill>
              </a:rPr>
              <a:t>, x)) </a:t>
            </a:r>
          </a:p>
          <a:p>
            <a:pPr marL="457200" lvl="1" indent="0">
              <a:buNone/>
            </a:pPr>
            <a:endParaRPr lang="en-US" dirty="0"/>
          </a:p>
          <a:p>
            <a:r>
              <a:rPr lang="en-US" dirty="0"/>
              <a:t>What if we have several lists?</a:t>
            </a:r>
          </a:p>
          <a:p>
            <a:pPr marL="0" indent="0">
              <a:buNone/>
            </a:pPr>
            <a:r>
              <a:rPr lang="en-US" dirty="0">
                <a:solidFill>
                  <a:schemeClr val="accent1"/>
                </a:solidFill>
              </a:rPr>
              <a:t>	list_1, list_2 = [5, 4, 3, 2, 1], [10, 9, 8, 7, 6]</a:t>
            </a:r>
          </a:p>
          <a:p>
            <a:pPr marL="0" indent="0">
              <a:buNone/>
            </a:pPr>
            <a:r>
              <a:rPr lang="en-US" b="1" dirty="0">
                <a:solidFill>
                  <a:schemeClr val="accent1"/>
                </a:solidFill>
              </a:rPr>
              <a:t>	for</a:t>
            </a:r>
            <a:r>
              <a:rPr lang="en-US" dirty="0">
                <a:solidFill>
                  <a:schemeClr val="accent1"/>
                </a:solidFill>
              </a:rPr>
              <a:t> x, y </a:t>
            </a:r>
            <a:r>
              <a:rPr lang="en-US" b="1" dirty="0">
                <a:solidFill>
                  <a:schemeClr val="accent1"/>
                </a:solidFill>
              </a:rPr>
              <a:t>in</a:t>
            </a:r>
            <a:r>
              <a:rPr lang="en-US" dirty="0">
                <a:solidFill>
                  <a:schemeClr val="accent1"/>
                </a:solidFill>
              </a:rPr>
              <a:t> </a:t>
            </a:r>
            <a:r>
              <a:rPr lang="en-US" b="1" dirty="0">
                <a:solidFill>
                  <a:schemeClr val="accent1"/>
                </a:solidFill>
              </a:rPr>
              <a:t>zip</a:t>
            </a:r>
            <a:r>
              <a:rPr lang="en-US" dirty="0">
                <a:solidFill>
                  <a:schemeClr val="accent1"/>
                </a:solidFill>
              </a:rPr>
              <a:t>(list_1, list_2):</a:t>
            </a:r>
          </a:p>
          <a:p>
            <a:pPr marL="0" indent="0">
              <a:buNone/>
            </a:pPr>
            <a:r>
              <a:rPr lang="en-US" dirty="0">
                <a:solidFill>
                  <a:schemeClr val="accent1"/>
                </a:solidFill>
              </a:rPr>
              <a:t>		</a:t>
            </a:r>
            <a:r>
              <a:rPr lang="en-US" b="1" dirty="0">
                <a:solidFill>
                  <a:schemeClr val="accent1"/>
                </a:solidFill>
              </a:rPr>
              <a:t>print</a:t>
            </a:r>
            <a:r>
              <a:rPr lang="en-US" dirty="0">
                <a:solidFill>
                  <a:schemeClr val="accent1"/>
                </a:solidFill>
              </a:rPr>
              <a:t>(</a:t>
            </a:r>
            <a:r>
              <a:rPr lang="en-US" dirty="0">
                <a:solidFill>
                  <a:schemeClr val="accent2">
                    <a:lumMod val="75000"/>
                  </a:schemeClr>
                </a:solidFill>
              </a:rPr>
              <a:t>“x: </a:t>
            </a:r>
            <a:r>
              <a:rPr lang="en-US" dirty="0">
                <a:solidFill>
                  <a:schemeClr val="accent1"/>
                </a:solidFill>
              </a:rPr>
              <a:t>{}</a:t>
            </a:r>
            <a:r>
              <a:rPr lang="en-US" dirty="0">
                <a:solidFill>
                  <a:schemeClr val="accent2">
                    <a:lumMod val="75000"/>
                  </a:schemeClr>
                </a:solidFill>
              </a:rPr>
              <a:t>, y: </a:t>
            </a:r>
            <a:r>
              <a:rPr lang="en-US" dirty="0">
                <a:solidFill>
                  <a:schemeClr val="accent1"/>
                </a:solidFill>
              </a:rPr>
              <a:t>{}</a:t>
            </a:r>
            <a:r>
              <a:rPr lang="en-US" dirty="0">
                <a:solidFill>
                  <a:schemeClr val="accent2">
                    <a:lumMod val="75000"/>
                  </a:schemeClr>
                </a:solidFill>
              </a:rPr>
              <a:t>”</a:t>
            </a:r>
            <a:r>
              <a:rPr lang="en-US" dirty="0">
                <a:solidFill>
                  <a:schemeClr val="accent1"/>
                </a:solidFill>
              </a:rPr>
              <a:t>.format(x, y)) </a:t>
            </a:r>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34921039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9C01C-DECC-B444-BF8D-AA3DC19598D5}"/>
              </a:ext>
            </a:extLst>
          </p:cNvPr>
          <p:cNvSpPr>
            <a:spLocks noGrp="1"/>
          </p:cNvSpPr>
          <p:nvPr>
            <p:ph type="title"/>
          </p:nvPr>
        </p:nvSpPr>
        <p:spPr/>
        <p:txBody>
          <a:bodyPr/>
          <a:lstStyle/>
          <a:p>
            <a:r>
              <a:rPr lang="en-US" dirty="0"/>
              <a:t>Loops</a:t>
            </a:r>
          </a:p>
        </p:txBody>
      </p:sp>
      <p:sp>
        <p:nvSpPr>
          <p:cNvPr id="3" name="Content Placeholder 2">
            <a:extLst>
              <a:ext uri="{FF2B5EF4-FFF2-40B4-BE49-F238E27FC236}">
                <a16:creationId xmlns:a16="http://schemas.microsoft.com/office/drawing/2014/main" id="{7C799DB8-029D-E14A-A85A-7EE173ACBAE8}"/>
              </a:ext>
            </a:extLst>
          </p:cNvPr>
          <p:cNvSpPr>
            <a:spLocks noGrp="1"/>
          </p:cNvSpPr>
          <p:nvPr>
            <p:ph idx="1"/>
          </p:nvPr>
        </p:nvSpPr>
        <p:spPr/>
        <p:txBody>
          <a:bodyPr/>
          <a:lstStyle/>
          <a:p>
            <a:r>
              <a:rPr lang="en-US" dirty="0"/>
              <a:t>Finally, we have list comprehension – build lists rapidly using loops:</a:t>
            </a:r>
          </a:p>
          <a:p>
            <a:pPr marL="0" indent="0">
              <a:buNone/>
            </a:pPr>
            <a:r>
              <a:rPr lang="en-US" dirty="0">
                <a:solidFill>
                  <a:schemeClr val="accent1"/>
                </a:solidFill>
              </a:rPr>
              <a:t>	a = [x </a:t>
            </a:r>
            <a:r>
              <a:rPr lang="en-US" b="1" dirty="0">
                <a:solidFill>
                  <a:schemeClr val="accent1"/>
                </a:solidFill>
              </a:rPr>
              <a:t>for</a:t>
            </a:r>
            <a:r>
              <a:rPr lang="en-US" dirty="0">
                <a:solidFill>
                  <a:schemeClr val="accent1"/>
                </a:solidFill>
              </a:rPr>
              <a:t> x </a:t>
            </a:r>
            <a:r>
              <a:rPr lang="en-US" b="1" dirty="0">
                <a:solidFill>
                  <a:schemeClr val="accent1"/>
                </a:solidFill>
              </a:rPr>
              <a:t>in</a:t>
            </a:r>
            <a:r>
              <a:rPr lang="en-US" dirty="0">
                <a:solidFill>
                  <a:schemeClr val="accent1"/>
                </a:solidFill>
              </a:rPr>
              <a:t> </a:t>
            </a:r>
            <a:r>
              <a:rPr lang="en-US" b="1" dirty="0">
                <a:solidFill>
                  <a:schemeClr val="accent1"/>
                </a:solidFill>
              </a:rPr>
              <a:t>range</a:t>
            </a:r>
            <a:r>
              <a:rPr lang="en-US" dirty="0">
                <a:solidFill>
                  <a:schemeClr val="accent1"/>
                </a:solidFill>
              </a:rPr>
              <a:t>(5)]</a:t>
            </a:r>
            <a:endParaRPr lang="en-US" dirty="0"/>
          </a:p>
          <a:p>
            <a:r>
              <a:rPr lang="en-US" dirty="0"/>
              <a:t>Can also nest list comprehension:</a:t>
            </a:r>
          </a:p>
          <a:p>
            <a:pPr marL="0" indent="0">
              <a:buNone/>
            </a:pPr>
            <a:r>
              <a:rPr lang="en-US" dirty="0"/>
              <a:t>	</a:t>
            </a:r>
            <a:r>
              <a:rPr lang="en-US" dirty="0">
                <a:solidFill>
                  <a:schemeClr val="accent1"/>
                </a:solidFill>
              </a:rPr>
              <a:t>a = [[</a:t>
            </a:r>
            <a:r>
              <a:rPr lang="en-US" dirty="0" err="1">
                <a:solidFill>
                  <a:schemeClr val="accent1"/>
                </a:solidFill>
              </a:rPr>
              <a:t>x+y</a:t>
            </a:r>
            <a:r>
              <a:rPr lang="en-US" dirty="0">
                <a:solidFill>
                  <a:schemeClr val="accent1"/>
                </a:solidFill>
              </a:rPr>
              <a:t> </a:t>
            </a:r>
            <a:r>
              <a:rPr lang="en-US" b="1" dirty="0">
                <a:solidFill>
                  <a:schemeClr val="accent1"/>
                </a:solidFill>
              </a:rPr>
              <a:t>for</a:t>
            </a:r>
            <a:r>
              <a:rPr lang="en-US" dirty="0">
                <a:solidFill>
                  <a:schemeClr val="accent1"/>
                </a:solidFill>
              </a:rPr>
              <a:t> x </a:t>
            </a:r>
            <a:r>
              <a:rPr lang="en-US" b="1" dirty="0">
                <a:solidFill>
                  <a:schemeClr val="accent1"/>
                </a:solidFill>
              </a:rPr>
              <a:t>in</a:t>
            </a:r>
            <a:r>
              <a:rPr lang="en-US" dirty="0">
                <a:solidFill>
                  <a:schemeClr val="accent1"/>
                </a:solidFill>
              </a:rPr>
              <a:t> </a:t>
            </a:r>
            <a:r>
              <a:rPr lang="en-US" b="1" dirty="0">
                <a:solidFill>
                  <a:schemeClr val="accent1"/>
                </a:solidFill>
              </a:rPr>
              <a:t>range</a:t>
            </a:r>
            <a:r>
              <a:rPr lang="en-US" dirty="0">
                <a:solidFill>
                  <a:schemeClr val="accent1"/>
                </a:solidFill>
              </a:rPr>
              <a:t>(3)] </a:t>
            </a:r>
            <a:r>
              <a:rPr lang="en-US" b="1" dirty="0">
                <a:solidFill>
                  <a:schemeClr val="accent1"/>
                </a:solidFill>
              </a:rPr>
              <a:t>for</a:t>
            </a:r>
            <a:r>
              <a:rPr lang="en-US" dirty="0">
                <a:solidFill>
                  <a:schemeClr val="accent1"/>
                </a:solidFill>
              </a:rPr>
              <a:t> y </a:t>
            </a:r>
            <a:r>
              <a:rPr lang="en-US" b="1" dirty="0">
                <a:solidFill>
                  <a:schemeClr val="accent1"/>
                </a:solidFill>
              </a:rPr>
              <a:t>in</a:t>
            </a:r>
            <a:r>
              <a:rPr lang="en-US" dirty="0">
                <a:solidFill>
                  <a:schemeClr val="accent1"/>
                </a:solidFill>
              </a:rPr>
              <a:t> </a:t>
            </a:r>
            <a:r>
              <a:rPr lang="en-US" b="1" dirty="0">
                <a:solidFill>
                  <a:schemeClr val="accent1"/>
                </a:solidFill>
              </a:rPr>
              <a:t>range</a:t>
            </a:r>
            <a:r>
              <a:rPr lang="en-US" dirty="0">
                <a:solidFill>
                  <a:schemeClr val="accent1"/>
                </a:solidFill>
              </a:rPr>
              <a:t>(3)]</a:t>
            </a:r>
            <a:endParaRPr lang="en-US" dirty="0"/>
          </a:p>
          <a:p>
            <a:r>
              <a:rPr lang="en-US" dirty="0"/>
              <a:t>Advantages: very fast since it leverages underlying C code (i.e. this is intended “Pythonic” syntax)</a:t>
            </a:r>
          </a:p>
          <a:p>
            <a:endParaRPr lang="en-US" dirty="0"/>
          </a:p>
          <a:p>
            <a:pPr marL="457200" lvl="1" indent="0">
              <a:buNone/>
            </a:pPr>
            <a:endParaRPr lang="en-US" dirty="0"/>
          </a:p>
        </p:txBody>
      </p:sp>
    </p:spTree>
    <p:extLst>
      <p:ext uri="{BB962C8B-B14F-4D97-AF65-F5344CB8AC3E}">
        <p14:creationId xmlns:p14="http://schemas.microsoft.com/office/powerpoint/2010/main" val="17788562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C3E778C-F9B6-7C44-8406-ACF4A16FD59A}"/>
              </a:ext>
            </a:extLst>
          </p:cNvPr>
          <p:cNvSpPr>
            <a:spLocks noGrp="1"/>
          </p:cNvSpPr>
          <p:nvPr>
            <p:ph type="title"/>
          </p:nvPr>
        </p:nvSpPr>
        <p:spPr>
          <a:xfrm>
            <a:off x="640079" y="2053641"/>
            <a:ext cx="3669161" cy="2760098"/>
          </a:xfrm>
        </p:spPr>
        <p:txBody>
          <a:bodyPr>
            <a:normAutofit/>
          </a:bodyPr>
          <a:lstStyle/>
          <a:p>
            <a:r>
              <a:rPr lang="en-US">
                <a:solidFill>
                  <a:srgbClr val="FFFFFF"/>
                </a:solidFill>
              </a:rPr>
              <a:t>Functions</a:t>
            </a:r>
          </a:p>
        </p:txBody>
      </p:sp>
      <p:sp>
        <p:nvSpPr>
          <p:cNvPr id="3" name="Content Placeholder 2">
            <a:extLst>
              <a:ext uri="{FF2B5EF4-FFF2-40B4-BE49-F238E27FC236}">
                <a16:creationId xmlns:a16="http://schemas.microsoft.com/office/drawing/2014/main" id="{06C3F3EC-AF32-5A4F-AF8B-9457F7058F47}"/>
              </a:ext>
            </a:extLst>
          </p:cNvPr>
          <p:cNvSpPr>
            <a:spLocks noGrp="1"/>
          </p:cNvSpPr>
          <p:nvPr>
            <p:ph idx="1"/>
          </p:nvPr>
        </p:nvSpPr>
        <p:spPr>
          <a:xfrm>
            <a:off x="6090574" y="801866"/>
            <a:ext cx="5306084" cy="5230634"/>
          </a:xfrm>
        </p:spPr>
        <p:txBody>
          <a:bodyPr anchor="ctr">
            <a:normAutofit/>
          </a:bodyPr>
          <a:lstStyle/>
          <a:p>
            <a:r>
              <a:rPr lang="en-US" sz="2400" dirty="0">
                <a:solidFill>
                  <a:srgbClr val="000000"/>
                </a:solidFill>
              </a:rPr>
              <a:t>Motivation: wrap a block of code so that we can apply it repeatedly. Saves having to rewrite code!</a:t>
            </a:r>
          </a:p>
          <a:p>
            <a:r>
              <a:rPr lang="en-US" sz="2400" dirty="0">
                <a:solidFill>
                  <a:srgbClr val="000000"/>
                </a:solidFill>
              </a:rPr>
              <a:t>Functions take zero or more inputs called arguments.</a:t>
            </a:r>
          </a:p>
          <a:p>
            <a:r>
              <a:rPr lang="en-US" sz="2400" dirty="0">
                <a:solidFill>
                  <a:srgbClr val="000000"/>
                </a:solidFill>
              </a:rPr>
              <a:t>They can return a value, multiple values, or just do “something” without returning anything.</a:t>
            </a:r>
          </a:p>
          <a:p>
            <a:r>
              <a:rPr lang="en-US" sz="2400" dirty="0">
                <a:solidFill>
                  <a:srgbClr val="000000"/>
                </a:solidFill>
              </a:rPr>
              <a:t>Functions can be recursive (advanced).</a:t>
            </a:r>
          </a:p>
          <a:p>
            <a:r>
              <a:rPr lang="en-US" sz="2400" dirty="0">
                <a:solidFill>
                  <a:srgbClr val="000000"/>
                </a:solidFill>
              </a:rPr>
              <a:t>See the corresponding slide for examples.</a:t>
            </a:r>
          </a:p>
          <a:p>
            <a:r>
              <a:rPr lang="en-US" sz="2400" dirty="0">
                <a:solidFill>
                  <a:srgbClr val="000000"/>
                </a:solidFill>
              </a:rPr>
              <a:t>See the </a:t>
            </a:r>
            <a:r>
              <a:rPr lang="en-US" sz="2400" b="1" dirty="0">
                <a:solidFill>
                  <a:srgbClr val="000000"/>
                </a:solidFill>
              </a:rPr>
              <a:t>Functions</a:t>
            </a:r>
            <a:r>
              <a:rPr lang="en-US" sz="2400" dirty="0">
                <a:solidFill>
                  <a:srgbClr val="000000"/>
                </a:solidFill>
              </a:rPr>
              <a:t> </a:t>
            </a:r>
            <a:r>
              <a:rPr lang="en-US" sz="2400" dirty="0" err="1">
                <a:solidFill>
                  <a:srgbClr val="000000"/>
                </a:solidFill>
              </a:rPr>
              <a:t>jupyter</a:t>
            </a:r>
            <a:r>
              <a:rPr lang="en-US" sz="2400" dirty="0">
                <a:solidFill>
                  <a:srgbClr val="000000"/>
                </a:solidFill>
              </a:rPr>
              <a:t> notebook</a:t>
            </a:r>
          </a:p>
          <a:p>
            <a:pPr marL="0" indent="0">
              <a:buNone/>
            </a:pPr>
            <a:r>
              <a:rPr lang="en-US" sz="2400" dirty="0">
                <a:solidFill>
                  <a:srgbClr val="000000"/>
                </a:solidFill>
              </a:rPr>
              <a:t> </a:t>
            </a:r>
          </a:p>
        </p:txBody>
      </p:sp>
    </p:spTree>
    <p:extLst>
      <p:ext uri="{BB962C8B-B14F-4D97-AF65-F5344CB8AC3E}">
        <p14:creationId xmlns:p14="http://schemas.microsoft.com/office/powerpoint/2010/main" val="4138784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9E90E-22F1-0446-BC96-8C180DC5B596}"/>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90CE565E-7EB8-DB4A-B6F9-145B20706FA8}"/>
              </a:ext>
            </a:extLst>
          </p:cNvPr>
          <p:cNvSpPr>
            <a:spLocks noGrp="1"/>
          </p:cNvSpPr>
          <p:nvPr>
            <p:ph idx="1"/>
          </p:nvPr>
        </p:nvSpPr>
        <p:spPr/>
        <p:txBody>
          <a:bodyPr>
            <a:normAutofit fontScale="92500" lnSpcReduction="20000"/>
          </a:bodyPr>
          <a:lstStyle/>
          <a:p>
            <a:pPr marL="0" indent="0">
              <a:buNone/>
            </a:pPr>
            <a:r>
              <a:rPr lang="en-US" dirty="0">
                <a:solidFill>
                  <a:schemeClr val="accent1"/>
                </a:solidFill>
              </a:rPr>
              <a:t>def </a:t>
            </a:r>
            <a:r>
              <a:rPr lang="en-US" b="1" dirty="0" err="1">
                <a:solidFill>
                  <a:schemeClr val="accent1"/>
                </a:solidFill>
              </a:rPr>
              <a:t>x_squared</a:t>
            </a:r>
            <a:r>
              <a:rPr lang="en-US" dirty="0">
                <a:solidFill>
                  <a:schemeClr val="accent1"/>
                </a:solidFill>
              </a:rPr>
              <a:t>(x):</a:t>
            </a:r>
          </a:p>
          <a:p>
            <a:pPr marL="0" indent="0">
              <a:buNone/>
            </a:pPr>
            <a:r>
              <a:rPr lang="en-US" dirty="0">
                <a:solidFill>
                  <a:schemeClr val="accent1"/>
                </a:solidFill>
              </a:rPr>
              <a:t>	</a:t>
            </a:r>
            <a:r>
              <a:rPr lang="en-US" b="1" dirty="0">
                <a:solidFill>
                  <a:schemeClr val="accent1"/>
                </a:solidFill>
              </a:rPr>
              <a:t>return</a:t>
            </a:r>
            <a:r>
              <a:rPr lang="en-US" dirty="0">
                <a:solidFill>
                  <a:schemeClr val="accent1"/>
                </a:solidFill>
              </a:rPr>
              <a:t> x**2</a:t>
            </a:r>
          </a:p>
          <a:p>
            <a:pPr marL="0" indent="0">
              <a:buNone/>
            </a:pPr>
            <a:endParaRPr lang="en-US" dirty="0">
              <a:solidFill>
                <a:schemeClr val="accent1"/>
              </a:solidFill>
            </a:endParaRPr>
          </a:p>
          <a:p>
            <a:pPr marL="0" indent="0">
              <a:buNone/>
            </a:pPr>
            <a:r>
              <a:rPr lang="en-US" dirty="0">
                <a:solidFill>
                  <a:schemeClr val="accent1"/>
                </a:solidFill>
              </a:rPr>
              <a:t>def </a:t>
            </a:r>
            <a:r>
              <a:rPr lang="en-US" b="1" dirty="0" err="1">
                <a:solidFill>
                  <a:schemeClr val="accent1"/>
                </a:solidFill>
              </a:rPr>
              <a:t>calculate_lift</a:t>
            </a:r>
            <a:r>
              <a:rPr lang="en-US" dirty="0">
                <a:solidFill>
                  <a:schemeClr val="accent1"/>
                </a:solidFill>
              </a:rPr>
              <a:t>(cd, rho, </a:t>
            </a:r>
            <a:r>
              <a:rPr lang="en-US" dirty="0" err="1">
                <a:solidFill>
                  <a:schemeClr val="accent1"/>
                </a:solidFill>
              </a:rPr>
              <a:t>vel</a:t>
            </a:r>
            <a:r>
              <a:rPr lang="en-US" dirty="0">
                <a:solidFill>
                  <a:schemeClr val="accent1"/>
                </a:solidFill>
              </a:rPr>
              <a:t>, area):</a:t>
            </a:r>
          </a:p>
          <a:p>
            <a:pPr marL="0" indent="0">
              <a:buNone/>
            </a:pPr>
            <a:r>
              <a:rPr lang="en-US" dirty="0">
                <a:solidFill>
                  <a:schemeClr val="accent1"/>
                </a:solidFill>
              </a:rPr>
              <a:t>	lift = cd * 0.5 * rho * </a:t>
            </a:r>
            <a:r>
              <a:rPr lang="en-US" dirty="0" err="1">
                <a:solidFill>
                  <a:schemeClr val="accent1"/>
                </a:solidFill>
              </a:rPr>
              <a:t>vel</a:t>
            </a:r>
            <a:r>
              <a:rPr lang="en-US" dirty="0">
                <a:solidFill>
                  <a:schemeClr val="accent1"/>
                </a:solidFill>
              </a:rPr>
              <a:t>**2 * area</a:t>
            </a:r>
          </a:p>
          <a:p>
            <a:pPr marL="0" indent="0">
              <a:buNone/>
            </a:pPr>
            <a:r>
              <a:rPr lang="en-US" dirty="0">
                <a:solidFill>
                  <a:schemeClr val="accent1"/>
                </a:solidFill>
              </a:rPr>
              <a:t>	</a:t>
            </a:r>
            <a:r>
              <a:rPr lang="en-US" b="1" dirty="0">
                <a:solidFill>
                  <a:schemeClr val="accent1"/>
                </a:solidFill>
              </a:rPr>
              <a:t>return</a:t>
            </a:r>
            <a:r>
              <a:rPr lang="en-US" dirty="0">
                <a:solidFill>
                  <a:schemeClr val="accent1"/>
                </a:solidFill>
              </a:rPr>
              <a:t> lift</a:t>
            </a:r>
          </a:p>
          <a:p>
            <a:pPr marL="0" indent="0">
              <a:buNone/>
            </a:pPr>
            <a:endParaRPr lang="en-US" dirty="0">
              <a:solidFill>
                <a:schemeClr val="accent1"/>
              </a:solidFill>
            </a:endParaRPr>
          </a:p>
          <a:p>
            <a:pPr marL="0" indent="0">
              <a:buNone/>
            </a:pPr>
            <a:r>
              <a:rPr lang="en-US" dirty="0">
                <a:solidFill>
                  <a:schemeClr val="accent1"/>
                </a:solidFill>
              </a:rPr>
              <a:t>def </a:t>
            </a:r>
            <a:r>
              <a:rPr lang="en-US" b="1" dirty="0" err="1">
                <a:solidFill>
                  <a:schemeClr val="accent1"/>
                </a:solidFill>
              </a:rPr>
              <a:t>get_aircraft_velocity</a:t>
            </a:r>
            <a:r>
              <a:rPr lang="en-US" dirty="0">
                <a:solidFill>
                  <a:schemeClr val="accent1"/>
                </a:solidFill>
              </a:rPr>
              <a:t>():</a:t>
            </a:r>
          </a:p>
          <a:p>
            <a:pPr marL="0" indent="0">
              <a:buNone/>
            </a:pPr>
            <a:r>
              <a:rPr lang="en-US" dirty="0">
                <a:solidFill>
                  <a:schemeClr val="accent1"/>
                </a:solidFill>
              </a:rPr>
              <a:t>	</a:t>
            </a:r>
            <a:r>
              <a:rPr lang="en-US" b="1" dirty="0">
                <a:solidFill>
                  <a:schemeClr val="accent1"/>
                </a:solidFill>
              </a:rPr>
              <a:t>return</a:t>
            </a:r>
            <a:r>
              <a:rPr lang="en-US" dirty="0">
                <a:solidFill>
                  <a:schemeClr val="accent1"/>
                </a:solidFill>
              </a:rPr>
              <a:t> </a:t>
            </a:r>
            <a:r>
              <a:rPr lang="en-US" dirty="0" err="1">
                <a:solidFill>
                  <a:schemeClr val="accent1"/>
                </a:solidFill>
              </a:rPr>
              <a:t>aircraft.velocity</a:t>
            </a:r>
            <a:r>
              <a:rPr lang="en-US" dirty="0">
                <a:solidFill>
                  <a:schemeClr val="accent1"/>
                </a:solidFill>
              </a:rPr>
              <a:t> </a:t>
            </a:r>
          </a:p>
          <a:p>
            <a:r>
              <a:rPr lang="en-US" dirty="0"/>
              <a:t>See </a:t>
            </a:r>
            <a:r>
              <a:rPr lang="en-US" b="1" dirty="0" err="1"/>
              <a:t>simple_fns.py</a:t>
            </a:r>
            <a:endParaRPr lang="en-US" b="1" dirty="0"/>
          </a:p>
        </p:txBody>
      </p:sp>
    </p:spTree>
    <p:extLst>
      <p:ext uri="{BB962C8B-B14F-4D97-AF65-F5344CB8AC3E}">
        <p14:creationId xmlns:p14="http://schemas.microsoft.com/office/powerpoint/2010/main" val="41808559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1C6BE-242F-9D40-B61A-AB4ACFF0ECE8}"/>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02C08656-6264-0843-A1BF-F420FA1E7062}"/>
              </a:ext>
            </a:extLst>
          </p:cNvPr>
          <p:cNvSpPr>
            <a:spLocks noGrp="1"/>
          </p:cNvSpPr>
          <p:nvPr>
            <p:ph idx="1"/>
          </p:nvPr>
        </p:nvSpPr>
        <p:spPr/>
        <p:txBody>
          <a:bodyPr>
            <a:normAutofit lnSpcReduction="10000"/>
          </a:bodyPr>
          <a:lstStyle/>
          <a:p>
            <a:r>
              <a:rPr lang="en-US" dirty="0"/>
              <a:t>Functions don’t have to take an argument:</a:t>
            </a:r>
          </a:p>
          <a:p>
            <a:pPr marL="0" indent="0">
              <a:buNone/>
            </a:pPr>
            <a:r>
              <a:rPr lang="en-US" dirty="0">
                <a:solidFill>
                  <a:schemeClr val="accent1"/>
                </a:solidFill>
              </a:rPr>
              <a:t>def </a:t>
            </a:r>
            <a:r>
              <a:rPr lang="en-US" b="1" dirty="0">
                <a:solidFill>
                  <a:schemeClr val="accent1"/>
                </a:solidFill>
              </a:rPr>
              <a:t>bark</a:t>
            </a:r>
            <a:r>
              <a:rPr lang="en-US" dirty="0">
                <a:solidFill>
                  <a:schemeClr val="accent1"/>
                </a:solidFill>
              </a:rPr>
              <a:t>():</a:t>
            </a:r>
          </a:p>
          <a:p>
            <a:pPr marL="0" indent="0">
              <a:buNone/>
            </a:pPr>
            <a:r>
              <a:rPr lang="en-US" b="1" dirty="0">
                <a:solidFill>
                  <a:schemeClr val="accent1"/>
                </a:solidFill>
              </a:rPr>
              <a:t>	print</a:t>
            </a:r>
            <a:r>
              <a:rPr lang="en-US" dirty="0">
                <a:solidFill>
                  <a:schemeClr val="accent1"/>
                </a:solidFill>
              </a:rPr>
              <a:t>(“woof”)</a:t>
            </a:r>
          </a:p>
          <a:p>
            <a:pPr marL="0" indent="0">
              <a:buNone/>
            </a:pPr>
            <a:endParaRPr lang="en-US" dirty="0">
              <a:solidFill>
                <a:schemeClr val="accent1"/>
              </a:solidFill>
            </a:endParaRPr>
          </a:p>
          <a:p>
            <a:pPr marL="0" indent="0">
              <a:buNone/>
            </a:pPr>
            <a:r>
              <a:rPr lang="en-US" dirty="0">
                <a:solidFill>
                  <a:schemeClr val="accent1"/>
                </a:solidFill>
              </a:rPr>
              <a:t>def </a:t>
            </a:r>
            <a:r>
              <a:rPr lang="en-US" b="1" dirty="0" err="1">
                <a:solidFill>
                  <a:schemeClr val="accent1"/>
                </a:solidFill>
              </a:rPr>
              <a:t>plot_data</a:t>
            </a:r>
            <a:r>
              <a:rPr lang="en-US" dirty="0">
                <a:solidFill>
                  <a:schemeClr val="accent1"/>
                </a:solidFill>
              </a:rPr>
              <a:t>():</a:t>
            </a:r>
          </a:p>
          <a:p>
            <a:pPr marL="0" indent="0">
              <a:buNone/>
            </a:pPr>
            <a:r>
              <a:rPr lang="en-US" dirty="0">
                <a:solidFill>
                  <a:schemeClr val="accent1"/>
                </a:solidFill>
              </a:rPr>
              <a:t> 	data = </a:t>
            </a:r>
            <a:r>
              <a:rPr lang="en-US" dirty="0" err="1">
                <a:solidFill>
                  <a:schemeClr val="accent1"/>
                </a:solidFill>
              </a:rPr>
              <a:t>aircraft.data</a:t>
            </a:r>
            <a:endParaRPr lang="en-US" dirty="0">
              <a:solidFill>
                <a:schemeClr val="accent1"/>
              </a:solidFill>
            </a:endParaRPr>
          </a:p>
          <a:p>
            <a:pPr marL="0" indent="0">
              <a:buNone/>
            </a:pPr>
            <a:r>
              <a:rPr lang="en-US" dirty="0">
                <a:solidFill>
                  <a:schemeClr val="accent1"/>
                </a:solidFill>
              </a:rPr>
              <a:t>	fig = </a:t>
            </a:r>
            <a:r>
              <a:rPr lang="en-US" dirty="0" err="1">
                <a:solidFill>
                  <a:schemeClr val="accent1"/>
                </a:solidFill>
              </a:rPr>
              <a:t>plt.figure</a:t>
            </a:r>
            <a:r>
              <a:rPr lang="en-US" dirty="0">
                <a:solidFill>
                  <a:schemeClr val="accent1"/>
                </a:solidFill>
              </a:rPr>
              <a:t>()</a:t>
            </a:r>
          </a:p>
          <a:p>
            <a:pPr marL="0" indent="0">
              <a:buNone/>
            </a:pPr>
            <a:r>
              <a:rPr lang="en-US" dirty="0">
                <a:solidFill>
                  <a:schemeClr val="accent1"/>
                </a:solidFill>
              </a:rPr>
              <a:t>	</a:t>
            </a:r>
            <a:r>
              <a:rPr lang="en-US" dirty="0" err="1">
                <a:solidFill>
                  <a:schemeClr val="accent1"/>
                </a:solidFill>
              </a:rPr>
              <a:t>plt.plot</a:t>
            </a:r>
            <a:r>
              <a:rPr lang="en-US" dirty="0">
                <a:solidFill>
                  <a:schemeClr val="accent1"/>
                </a:solidFill>
              </a:rPr>
              <a:t>(</a:t>
            </a:r>
            <a:r>
              <a:rPr lang="en-US" dirty="0" err="1">
                <a:solidFill>
                  <a:schemeClr val="accent1"/>
                </a:solidFill>
              </a:rPr>
              <a:t>data.x</a:t>
            </a:r>
            <a:r>
              <a:rPr lang="en-US" dirty="0">
                <a:solidFill>
                  <a:schemeClr val="accent1"/>
                </a:solidFill>
              </a:rPr>
              <a:t>, </a:t>
            </a:r>
            <a:r>
              <a:rPr lang="en-US" dirty="0" err="1">
                <a:solidFill>
                  <a:schemeClr val="accent1"/>
                </a:solidFill>
              </a:rPr>
              <a:t>data.y</a:t>
            </a:r>
            <a:r>
              <a:rPr lang="en-US" dirty="0">
                <a:solidFill>
                  <a:schemeClr val="accent1"/>
                </a:solidFill>
              </a:rPr>
              <a:t>)</a:t>
            </a:r>
          </a:p>
          <a:p>
            <a:pPr marL="0" indent="0">
              <a:buNone/>
            </a:pPr>
            <a:r>
              <a:rPr lang="en-US" dirty="0">
                <a:solidFill>
                  <a:schemeClr val="accent1"/>
                </a:solidFill>
              </a:rPr>
              <a:t>	</a:t>
            </a:r>
            <a:r>
              <a:rPr lang="en-US" dirty="0" err="1">
                <a:solidFill>
                  <a:schemeClr val="accent1"/>
                </a:solidFill>
              </a:rPr>
              <a:t>plt.show</a:t>
            </a:r>
            <a:r>
              <a:rPr lang="en-US" dirty="0">
                <a:solidFill>
                  <a:schemeClr val="accent1"/>
                </a:solidFill>
              </a:rPr>
              <a:t>()</a:t>
            </a:r>
          </a:p>
        </p:txBody>
      </p:sp>
    </p:spTree>
    <p:extLst>
      <p:ext uri="{BB962C8B-B14F-4D97-AF65-F5344CB8AC3E}">
        <p14:creationId xmlns:p14="http://schemas.microsoft.com/office/powerpoint/2010/main" val="26900116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3DD52-3A6A-1040-A5B0-46E05CE5186C}"/>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95A5BA56-CAF3-3443-B913-E6D0B0E98ECA}"/>
              </a:ext>
            </a:extLst>
          </p:cNvPr>
          <p:cNvSpPr>
            <a:spLocks noGrp="1"/>
          </p:cNvSpPr>
          <p:nvPr>
            <p:ph idx="1"/>
          </p:nvPr>
        </p:nvSpPr>
        <p:spPr/>
        <p:txBody>
          <a:bodyPr>
            <a:normAutofit/>
          </a:bodyPr>
          <a:lstStyle/>
          <a:p>
            <a:r>
              <a:rPr lang="en-US" dirty="0"/>
              <a:t>See </a:t>
            </a:r>
            <a:r>
              <a:rPr lang="en-US" b="1" dirty="0" err="1"/>
              <a:t>intermediate_fns.py</a:t>
            </a:r>
            <a:endParaRPr lang="en-US" b="1" dirty="0"/>
          </a:p>
          <a:p>
            <a:pPr marL="0" indent="0">
              <a:buNone/>
            </a:pPr>
            <a:endParaRPr lang="en-US" dirty="0">
              <a:solidFill>
                <a:schemeClr val="accent1"/>
              </a:solidFill>
            </a:endParaRPr>
          </a:p>
          <a:p>
            <a:pPr marL="0" indent="0">
              <a:buNone/>
            </a:pPr>
            <a:r>
              <a:rPr lang="en-US" dirty="0">
                <a:solidFill>
                  <a:schemeClr val="accent1"/>
                </a:solidFill>
              </a:rPr>
              <a:t>def </a:t>
            </a:r>
            <a:r>
              <a:rPr lang="en-US" b="1" dirty="0" err="1">
                <a:solidFill>
                  <a:schemeClr val="accent1"/>
                </a:solidFill>
              </a:rPr>
              <a:t>simulation_step</a:t>
            </a:r>
            <a:r>
              <a:rPr lang="en-US" dirty="0">
                <a:solidFill>
                  <a:schemeClr val="accent1"/>
                </a:solidFill>
              </a:rPr>
              <a:t>():</a:t>
            </a:r>
          </a:p>
          <a:p>
            <a:pPr marL="0" indent="0">
              <a:buNone/>
            </a:pPr>
            <a:r>
              <a:rPr lang="en-US" dirty="0">
                <a:solidFill>
                  <a:schemeClr val="accent1"/>
                </a:solidFill>
              </a:rPr>
              <a:t>	forces = </a:t>
            </a:r>
            <a:r>
              <a:rPr lang="en-US" dirty="0" err="1">
                <a:solidFill>
                  <a:schemeClr val="accent1"/>
                </a:solidFill>
              </a:rPr>
              <a:t>calculate_forces</a:t>
            </a:r>
            <a:r>
              <a:rPr lang="en-US" dirty="0">
                <a:solidFill>
                  <a:schemeClr val="accent1"/>
                </a:solidFill>
              </a:rPr>
              <a:t>()</a:t>
            </a:r>
          </a:p>
          <a:p>
            <a:pPr marL="0" indent="0">
              <a:buNone/>
            </a:pPr>
            <a:r>
              <a:rPr lang="en-US" dirty="0">
                <a:solidFill>
                  <a:schemeClr val="accent1"/>
                </a:solidFill>
              </a:rPr>
              <a:t>	</a:t>
            </a:r>
            <a:r>
              <a:rPr lang="en-US" dirty="0" err="1">
                <a:solidFill>
                  <a:schemeClr val="accent1"/>
                </a:solidFill>
              </a:rPr>
              <a:t>dx_dt</a:t>
            </a:r>
            <a:r>
              <a:rPr lang="en-US" dirty="0">
                <a:solidFill>
                  <a:schemeClr val="accent1"/>
                </a:solidFill>
              </a:rPr>
              <a:t>, </a:t>
            </a:r>
            <a:r>
              <a:rPr lang="en-US" dirty="0" err="1">
                <a:solidFill>
                  <a:schemeClr val="accent1"/>
                </a:solidFill>
              </a:rPr>
              <a:t>dy_dt</a:t>
            </a:r>
            <a:r>
              <a:rPr lang="en-US" dirty="0">
                <a:solidFill>
                  <a:schemeClr val="accent1"/>
                </a:solidFill>
              </a:rPr>
              <a:t> = </a:t>
            </a:r>
            <a:r>
              <a:rPr lang="en-US" dirty="0" err="1">
                <a:solidFill>
                  <a:schemeClr val="accent1"/>
                </a:solidFill>
              </a:rPr>
              <a:t>calculate_accelerations</a:t>
            </a:r>
            <a:r>
              <a:rPr lang="en-US" dirty="0">
                <a:solidFill>
                  <a:schemeClr val="accent1"/>
                </a:solidFill>
              </a:rPr>
              <a:t>(forces)</a:t>
            </a:r>
          </a:p>
          <a:p>
            <a:pPr marL="0" indent="0">
              <a:buNone/>
            </a:pPr>
            <a:r>
              <a:rPr lang="en-US" dirty="0">
                <a:solidFill>
                  <a:schemeClr val="accent1"/>
                </a:solidFill>
              </a:rPr>
              <a:t>	x += </a:t>
            </a:r>
            <a:r>
              <a:rPr lang="en-US" dirty="0" err="1">
                <a:solidFill>
                  <a:schemeClr val="accent1"/>
                </a:solidFill>
              </a:rPr>
              <a:t>dx_dt</a:t>
            </a:r>
            <a:r>
              <a:rPr lang="en-US" dirty="0">
                <a:solidFill>
                  <a:schemeClr val="accent1"/>
                </a:solidFill>
              </a:rPr>
              <a:t>*</a:t>
            </a:r>
            <a:r>
              <a:rPr lang="en-US" dirty="0" err="1">
                <a:solidFill>
                  <a:schemeClr val="accent1"/>
                </a:solidFill>
              </a:rPr>
              <a:t>dt</a:t>
            </a:r>
            <a:endParaRPr lang="en-US" dirty="0">
              <a:solidFill>
                <a:schemeClr val="accent1"/>
              </a:solidFill>
            </a:endParaRPr>
          </a:p>
          <a:p>
            <a:pPr marL="0" indent="0">
              <a:buNone/>
            </a:pPr>
            <a:r>
              <a:rPr lang="en-US" dirty="0">
                <a:solidFill>
                  <a:schemeClr val="accent1"/>
                </a:solidFill>
              </a:rPr>
              <a:t>	y += </a:t>
            </a:r>
            <a:r>
              <a:rPr lang="en-US" dirty="0" err="1">
                <a:solidFill>
                  <a:schemeClr val="accent1"/>
                </a:solidFill>
              </a:rPr>
              <a:t>dy_dt</a:t>
            </a:r>
            <a:r>
              <a:rPr lang="en-US" dirty="0">
                <a:solidFill>
                  <a:schemeClr val="accent1"/>
                </a:solidFill>
              </a:rPr>
              <a:t>*</a:t>
            </a:r>
            <a:r>
              <a:rPr lang="en-US" dirty="0" err="1">
                <a:solidFill>
                  <a:schemeClr val="accent1"/>
                </a:solidFill>
              </a:rPr>
              <a:t>dt</a:t>
            </a:r>
            <a:endParaRPr lang="en-US" dirty="0">
              <a:solidFill>
                <a:schemeClr val="accent1"/>
              </a:solidFill>
            </a:endParaRPr>
          </a:p>
          <a:p>
            <a:pPr marL="0" indent="0">
              <a:buNone/>
            </a:pPr>
            <a:r>
              <a:rPr lang="en-US" dirty="0">
                <a:solidFill>
                  <a:schemeClr val="accent1"/>
                </a:solidFill>
              </a:rPr>
              <a:t>	</a:t>
            </a:r>
            <a:r>
              <a:rPr lang="en-US" b="1" dirty="0">
                <a:solidFill>
                  <a:schemeClr val="accent1"/>
                </a:solidFill>
              </a:rPr>
              <a:t>return</a:t>
            </a:r>
            <a:r>
              <a:rPr lang="en-US" dirty="0">
                <a:solidFill>
                  <a:schemeClr val="accent1"/>
                </a:solidFill>
              </a:rPr>
              <a:t> x, y</a:t>
            </a:r>
          </a:p>
          <a:p>
            <a:pPr marL="0" indent="0">
              <a:buNone/>
            </a:pPr>
            <a:endParaRPr lang="en-US" dirty="0">
              <a:solidFill>
                <a:schemeClr val="accent1"/>
              </a:solidFill>
            </a:endParaRPr>
          </a:p>
        </p:txBody>
      </p:sp>
    </p:spTree>
    <p:extLst>
      <p:ext uri="{BB962C8B-B14F-4D97-AF65-F5344CB8AC3E}">
        <p14:creationId xmlns:p14="http://schemas.microsoft.com/office/powerpoint/2010/main" val="11633252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6787B-4432-D64E-82E3-FF57E30CBA67}"/>
              </a:ext>
            </a:extLst>
          </p:cNvPr>
          <p:cNvSpPr>
            <a:spLocks noGrp="1"/>
          </p:cNvSpPr>
          <p:nvPr>
            <p:ph type="title"/>
          </p:nvPr>
        </p:nvSpPr>
        <p:spPr/>
        <p:txBody>
          <a:bodyPr/>
          <a:lstStyle/>
          <a:p>
            <a:r>
              <a:rPr lang="en-US" dirty="0"/>
              <a:t>Recursion</a:t>
            </a:r>
          </a:p>
        </p:txBody>
      </p:sp>
      <p:sp>
        <p:nvSpPr>
          <p:cNvPr id="3" name="Content Placeholder 2">
            <a:extLst>
              <a:ext uri="{FF2B5EF4-FFF2-40B4-BE49-F238E27FC236}">
                <a16:creationId xmlns:a16="http://schemas.microsoft.com/office/drawing/2014/main" id="{F950A109-B7A4-D34B-95B8-071D419D5D30}"/>
              </a:ext>
            </a:extLst>
          </p:cNvPr>
          <p:cNvSpPr>
            <a:spLocks noGrp="1"/>
          </p:cNvSpPr>
          <p:nvPr>
            <p:ph idx="1"/>
          </p:nvPr>
        </p:nvSpPr>
        <p:spPr/>
        <p:txBody>
          <a:bodyPr>
            <a:normAutofit fontScale="85000" lnSpcReduction="20000"/>
          </a:bodyPr>
          <a:lstStyle/>
          <a:p>
            <a:r>
              <a:rPr lang="en-US" dirty="0"/>
              <a:t>Functions can be self referential (i.e. they call themselves):</a:t>
            </a:r>
          </a:p>
          <a:p>
            <a:pPr marL="0" indent="0">
              <a:buNone/>
            </a:pPr>
            <a:r>
              <a:rPr lang="en-US" dirty="0">
                <a:solidFill>
                  <a:schemeClr val="accent1"/>
                </a:solidFill>
              </a:rPr>
              <a:t>def </a:t>
            </a:r>
            <a:r>
              <a:rPr lang="en-US" b="1" dirty="0">
                <a:solidFill>
                  <a:schemeClr val="accent1"/>
                </a:solidFill>
              </a:rPr>
              <a:t>fib</a:t>
            </a:r>
            <a:r>
              <a:rPr lang="en-US" dirty="0">
                <a:solidFill>
                  <a:schemeClr val="accent1"/>
                </a:solidFill>
              </a:rPr>
              <a:t>(n):</a:t>
            </a:r>
          </a:p>
          <a:p>
            <a:pPr marL="0" indent="0">
              <a:buNone/>
            </a:pPr>
            <a:r>
              <a:rPr lang="en-US" dirty="0">
                <a:solidFill>
                  <a:schemeClr val="accent1"/>
                </a:solidFill>
              </a:rPr>
              <a:t>	</a:t>
            </a:r>
            <a:r>
              <a:rPr lang="en-US" b="1" dirty="0">
                <a:solidFill>
                  <a:schemeClr val="accent1"/>
                </a:solidFill>
              </a:rPr>
              <a:t>if</a:t>
            </a:r>
            <a:r>
              <a:rPr lang="en-US" dirty="0">
                <a:solidFill>
                  <a:schemeClr val="accent1"/>
                </a:solidFill>
              </a:rPr>
              <a:t> n == 0:</a:t>
            </a:r>
          </a:p>
          <a:p>
            <a:pPr marL="0" indent="0">
              <a:buNone/>
            </a:pPr>
            <a:r>
              <a:rPr lang="en-US" dirty="0">
                <a:solidFill>
                  <a:schemeClr val="accent1"/>
                </a:solidFill>
              </a:rPr>
              <a:t>		</a:t>
            </a:r>
            <a:r>
              <a:rPr lang="en-US" b="1" dirty="0">
                <a:solidFill>
                  <a:schemeClr val="accent1"/>
                </a:solidFill>
              </a:rPr>
              <a:t>return</a:t>
            </a:r>
            <a:r>
              <a:rPr lang="en-US" dirty="0">
                <a:solidFill>
                  <a:schemeClr val="accent1"/>
                </a:solidFill>
              </a:rPr>
              <a:t> 0</a:t>
            </a:r>
          </a:p>
          <a:p>
            <a:pPr marL="0" indent="0">
              <a:buNone/>
            </a:pPr>
            <a:r>
              <a:rPr lang="en-US" dirty="0">
                <a:solidFill>
                  <a:schemeClr val="accent1"/>
                </a:solidFill>
              </a:rPr>
              <a:t>	</a:t>
            </a:r>
            <a:r>
              <a:rPr lang="en-US" b="1" dirty="0">
                <a:solidFill>
                  <a:schemeClr val="accent1"/>
                </a:solidFill>
              </a:rPr>
              <a:t>if</a:t>
            </a:r>
            <a:r>
              <a:rPr lang="en-US" dirty="0">
                <a:solidFill>
                  <a:schemeClr val="accent1"/>
                </a:solidFill>
              </a:rPr>
              <a:t> n == 1:</a:t>
            </a:r>
          </a:p>
          <a:p>
            <a:pPr marL="0" indent="0">
              <a:buNone/>
            </a:pPr>
            <a:r>
              <a:rPr lang="en-US" dirty="0">
                <a:solidFill>
                  <a:schemeClr val="accent1"/>
                </a:solidFill>
              </a:rPr>
              <a:t>		</a:t>
            </a:r>
            <a:r>
              <a:rPr lang="en-US" b="1" dirty="0">
                <a:solidFill>
                  <a:schemeClr val="accent1"/>
                </a:solidFill>
              </a:rPr>
              <a:t>return</a:t>
            </a:r>
            <a:r>
              <a:rPr lang="en-US" dirty="0">
                <a:solidFill>
                  <a:schemeClr val="accent1"/>
                </a:solidFill>
              </a:rPr>
              <a:t> 1</a:t>
            </a:r>
          </a:p>
          <a:p>
            <a:pPr marL="0" indent="0">
              <a:buNone/>
            </a:pPr>
            <a:r>
              <a:rPr lang="en-US" dirty="0">
                <a:solidFill>
                  <a:schemeClr val="accent1"/>
                </a:solidFill>
              </a:rPr>
              <a:t>	</a:t>
            </a:r>
            <a:r>
              <a:rPr lang="en-US" b="1" dirty="0">
                <a:solidFill>
                  <a:schemeClr val="accent1"/>
                </a:solidFill>
              </a:rPr>
              <a:t>else</a:t>
            </a:r>
            <a:r>
              <a:rPr lang="en-US" dirty="0">
                <a:solidFill>
                  <a:schemeClr val="accent1"/>
                </a:solidFill>
              </a:rPr>
              <a:t>:</a:t>
            </a:r>
          </a:p>
          <a:p>
            <a:pPr marL="0" indent="0">
              <a:buNone/>
            </a:pPr>
            <a:r>
              <a:rPr lang="en-US" dirty="0">
                <a:solidFill>
                  <a:schemeClr val="accent1"/>
                </a:solidFill>
              </a:rPr>
              <a:t>		</a:t>
            </a:r>
            <a:r>
              <a:rPr lang="en-US" b="1" dirty="0">
                <a:solidFill>
                  <a:schemeClr val="accent1"/>
                </a:solidFill>
              </a:rPr>
              <a:t>return</a:t>
            </a:r>
            <a:r>
              <a:rPr lang="en-US" dirty="0">
                <a:solidFill>
                  <a:schemeClr val="accent1"/>
                </a:solidFill>
              </a:rPr>
              <a:t> fib(n-1)+fib(n-2)</a:t>
            </a:r>
          </a:p>
          <a:p>
            <a:pPr marL="0" indent="0">
              <a:buNone/>
            </a:pPr>
            <a:endParaRPr lang="en-US" dirty="0"/>
          </a:p>
          <a:p>
            <a:r>
              <a:rPr lang="en-US" dirty="0"/>
              <a:t>Nice and short, but not always better. In this case, recursion is very inefficient.</a:t>
            </a:r>
          </a:p>
          <a:p>
            <a:r>
              <a:rPr lang="en-US" dirty="0"/>
              <a:t>See </a:t>
            </a:r>
            <a:r>
              <a:rPr lang="en-US" b="1" dirty="0" err="1"/>
              <a:t>fib.py</a:t>
            </a:r>
            <a:endParaRPr lang="en-US" b="1" dirty="0"/>
          </a:p>
        </p:txBody>
      </p:sp>
    </p:spTree>
    <p:extLst>
      <p:ext uri="{BB962C8B-B14F-4D97-AF65-F5344CB8AC3E}">
        <p14:creationId xmlns:p14="http://schemas.microsoft.com/office/powerpoint/2010/main" val="3264337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8DA0E3B-1810-AB49-B562-E360C99EE43B}"/>
              </a:ext>
            </a:extLst>
          </p:cNvPr>
          <p:cNvSpPr>
            <a:spLocks noGrp="1"/>
          </p:cNvSpPr>
          <p:nvPr>
            <p:ph type="title"/>
          </p:nvPr>
        </p:nvSpPr>
        <p:spPr>
          <a:xfrm>
            <a:off x="6094105" y="802955"/>
            <a:ext cx="4977976" cy="1454051"/>
          </a:xfrm>
        </p:spPr>
        <p:txBody>
          <a:bodyPr>
            <a:normAutofit/>
          </a:bodyPr>
          <a:lstStyle/>
          <a:p>
            <a:r>
              <a:rPr lang="en-US">
                <a:solidFill>
                  <a:srgbClr val="000000"/>
                </a:solidFill>
              </a:rPr>
              <a:t>What is Python?</a:t>
            </a:r>
          </a:p>
        </p:txBody>
      </p:sp>
      <p:sp>
        <p:nvSpPr>
          <p:cNvPr id="13"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8FB463EB-ACA8-D844-853E-852CF4CABC5C}"/>
              </a:ext>
            </a:extLst>
          </p:cNvPr>
          <p:cNvPicPr>
            <a:picLocks noChangeAspect="1"/>
          </p:cNvPicPr>
          <p:nvPr/>
        </p:nvPicPr>
        <p:blipFill rotWithShape="1">
          <a:blip r:embed="rId3">
            <a:alphaModFix/>
            <a:extLst/>
          </a:blip>
          <a:srcRect r="2" b="10695"/>
          <a:stretch/>
        </p:blipFill>
        <p:spPr>
          <a:xfrm>
            <a:off x="20" y="907231"/>
            <a:ext cx="4838021" cy="5063738"/>
          </a:xfrm>
          <a:custGeom>
            <a:avLst/>
            <a:gdLst>
              <a:gd name="connsiteX0" fmla="*/ 2306172 w 4838041"/>
              <a:gd name="connsiteY0" fmla="*/ 0 h 5063738"/>
              <a:gd name="connsiteX1" fmla="*/ 4838041 w 4838041"/>
              <a:gd name="connsiteY1" fmla="*/ 2531869 h 5063738"/>
              <a:gd name="connsiteX2" fmla="*/ 2306172 w 4838041"/>
              <a:gd name="connsiteY2" fmla="*/ 5063738 h 5063738"/>
              <a:gd name="connsiteX3" fmla="*/ 79886 w 4838041"/>
              <a:gd name="connsiteY3" fmla="*/ 3738709 h 5063738"/>
              <a:gd name="connsiteX4" fmla="*/ 0 w 4838041"/>
              <a:gd name="connsiteY4" fmla="*/ 3572876 h 5063738"/>
              <a:gd name="connsiteX5" fmla="*/ 0 w 4838041"/>
              <a:gd name="connsiteY5" fmla="*/ 1490863 h 5063738"/>
              <a:gd name="connsiteX6" fmla="*/ 79886 w 4838041"/>
              <a:gd name="connsiteY6" fmla="*/ 1325030 h 5063738"/>
              <a:gd name="connsiteX7" fmla="*/ 2306172 w 4838041"/>
              <a:gd name="connsiteY7" fmla="*/ 0 h 5063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effectLst>
            <a:softEdge rad="0"/>
          </a:effectLst>
        </p:spPr>
      </p:pic>
      <p:sp>
        <p:nvSpPr>
          <p:cNvPr id="3" name="Content Placeholder 2">
            <a:extLst>
              <a:ext uri="{FF2B5EF4-FFF2-40B4-BE49-F238E27FC236}">
                <a16:creationId xmlns:a16="http://schemas.microsoft.com/office/drawing/2014/main" id="{41086523-7279-B747-B97A-984288A3F1CF}"/>
              </a:ext>
            </a:extLst>
          </p:cNvPr>
          <p:cNvSpPr>
            <a:spLocks noGrp="1"/>
          </p:cNvSpPr>
          <p:nvPr>
            <p:ph idx="1"/>
          </p:nvPr>
        </p:nvSpPr>
        <p:spPr>
          <a:xfrm>
            <a:off x="6090574" y="2421682"/>
            <a:ext cx="4977578" cy="3639289"/>
          </a:xfrm>
        </p:spPr>
        <p:txBody>
          <a:bodyPr anchor="ctr">
            <a:normAutofit/>
          </a:bodyPr>
          <a:lstStyle/>
          <a:p>
            <a:r>
              <a:rPr lang="en-US" sz="2400" dirty="0">
                <a:solidFill>
                  <a:srgbClr val="000000"/>
                </a:solidFill>
              </a:rPr>
              <a:t>Interpreted programming language;</a:t>
            </a:r>
          </a:p>
          <a:p>
            <a:r>
              <a:rPr lang="en-US" sz="2400" dirty="0">
                <a:solidFill>
                  <a:srgbClr val="000000"/>
                </a:solidFill>
              </a:rPr>
              <a:t>Aims for simplicity, readability. </a:t>
            </a:r>
          </a:p>
          <a:p>
            <a:r>
              <a:rPr lang="en-US" sz="2400" dirty="0">
                <a:solidFill>
                  <a:srgbClr val="000000"/>
                </a:solidFill>
              </a:rPr>
              <a:t>Invented in 1991; has since become the fastest growing language. </a:t>
            </a:r>
          </a:p>
          <a:p>
            <a:r>
              <a:rPr lang="en-US" sz="2400" dirty="0">
                <a:solidFill>
                  <a:srgbClr val="000000"/>
                </a:solidFill>
              </a:rPr>
              <a:t>Runs on a virtual machine – as long as you have the VM installed, you can run python on any operating system.</a:t>
            </a:r>
          </a:p>
        </p:txBody>
      </p:sp>
    </p:spTree>
    <p:extLst>
      <p:ext uri="{BB962C8B-B14F-4D97-AF65-F5344CB8AC3E}">
        <p14:creationId xmlns:p14="http://schemas.microsoft.com/office/powerpoint/2010/main" val="42911466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006A7-F34B-7645-BCDA-94C2D299BF8F}"/>
              </a:ext>
            </a:extLst>
          </p:cNvPr>
          <p:cNvSpPr>
            <a:spLocks noGrp="1"/>
          </p:cNvSpPr>
          <p:nvPr>
            <p:ph type="title"/>
          </p:nvPr>
        </p:nvSpPr>
        <p:spPr/>
        <p:txBody>
          <a:bodyPr/>
          <a:lstStyle/>
          <a:p>
            <a:r>
              <a:rPr lang="en-US" dirty="0"/>
              <a:t>Nested functions</a:t>
            </a:r>
          </a:p>
        </p:txBody>
      </p:sp>
      <p:sp>
        <p:nvSpPr>
          <p:cNvPr id="3" name="Content Placeholder 2">
            <a:extLst>
              <a:ext uri="{FF2B5EF4-FFF2-40B4-BE49-F238E27FC236}">
                <a16:creationId xmlns:a16="http://schemas.microsoft.com/office/drawing/2014/main" id="{791F20FE-EF00-C544-BE9F-3C8F2382821A}"/>
              </a:ext>
            </a:extLst>
          </p:cNvPr>
          <p:cNvSpPr>
            <a:spLocks noGrp="1"/>
          </p:cNvSpPr>
          <p:nvPr>
            <p:ph idx="1"/>
          </p:nvPr>
        </p:nvSpPr>
        <p:spPr/>
        <p:txBody>
          <a:bodyPr>
            <a:normAutofit fontScale="77500" lnSpcReduction="20000"/>
          </a:bodyPr>
          <a:lstStyle/>
          <a:p>
            <a:r>
              <a:rPr lang="en-US" dirty="0"/>
              <a:t>Can also nest functions. See </a:t>
            </a:r>
            <a:r>
              <a:rPr lang="en-US" b="1" dirty="0" err="1"/>
              <a:t>optim.py</a:t>
            </a:r>
            <a:endParaRPr lang="en-US" b="1" dirty="0"/>
          </a:p>
          <a:p>
            <a:pPr marL="0" indent="0">
              <a:buNone/>
            </a:pPr>
            <a:r>
              <a:rPr lang="en-US" dirty="0">
                <a:solidFill>
                  <a:schemeClr val="accent1"/>
                </a:solidFill>
              </a:rPr>
              <a:t>def </a:t>
            </a:r>
            <a:r>
              <a:rPr lang="en-US" b="1" dirty="0" err="1">
                <a:solidFill>
                  <a:schemeClr val="accent1"/>
                </a:solidFill>
              </a:rPr>
              <a:t>optimize_f</a:t>
            </a:r>
            <a:r>
              <a:rPr lang="en-US" dirty="0">
                <a:solidFill>
                  <a:schemeClr val="accent1"/>
                </a:solidFill>
              </a:rPr>
              <a:t>(theta, x, </a:t>
            </a:r>
            <a:r>
              <a:rPr lang="en-US" dirty="0" err="1">
                <a:solidFill>
                  <a:schemeClr val="accent1"/>
                </a:solidFill>
              </a:rPr>
              <a:t>y_hat</a:t>
            </a:r>
            <a:r>
              <a:rPr lang="en-US" dirty="0">
                <a:solidFill>
                  <a:schemeClr val="accent1"/>
                </a:solidFill>
              </a:rPr>
              <a:t>):</a:t>
            </a:r>
          </a:p>
          <a:p>
            <a:pPr marL="0" indent="0">
              <a:buNone/>
            </a:pPr>
            <a:r>
              <a:rPr lang="en-US" dirty="0">
                <a:solidFill>
                  <a:schemeClr val="accent1"/>
                </a:solidFill>
              </a:rPr>
              <a:t>	def </a:t>
            </a:r>
            <a:r>
              <a:rPr lang="en-US" b="1" dirty="0">
                <a:solidFill>
                  <a:schemeClr val="accent1"/>
                </a:solidFill>
              </a:rPr>
              <a:t>cost</a:t>
            </a:r>
            <a:r>
              <a:rPr lang="en-US" dirty="0">
                <a:solidFill>
                  <a:schemeClr val="accent1"/>
                </a:solidFill>
              </a:rPr>
              <a:t>(</a:t>
            </a:r>
            <a:r>
              <a:rPr lang="en-US" dirty="0" err="1">
                <a:solidFill>
                  <a:schemeClr val="accent1"/>
                </a:solidFill>
              </a:rPr>
              <a:t>pred</a:t>
            </a:r>
            <a:r>
              <a:rPr lang="en-US" dirty="0">
                <a:solidFill>
                  <a:schemeClr val="accent1"/>
                </a:solidFill>
              </a:rPr>
              <a:t>, </a:t>
            </a:r>
            <a:r>
              <a:rPr lang="en-US" dirty="0" err="1">
                <a:solidFill>
                  <a:schemeClr val="accent1"/>
                </a:solidFill>
              </a:rPr>
              <a:t>targ</a:t>
            </a:r>
            <a:r>
              <a:rPr lang="en-US" dirty="0">
                <a:solidFill>
                  <a:schemeClr val="accent1"/>
                </a:solidFill>
              </a:rPr>
              <a:t>):</a:t>
            </a:r>
          </a:p>
          <a:p>
            <a:pPr marL="0" indent="0">
              <a:buNone/>
            </a:pPr>
            <a:r>
              <a:rPr lang="en-US" dirty="0">
                <a:solidFill>
                  <a:schemeClr val="accent1"/>
                </a:solidFill>
              </a:rPr>
              <a:t>		loss = –0.5*(</a:t>
            </a:r>
            <a:r>
              <a:rPr lang="en-US" dirty="0" err="1">
                <a:solidFill>
                  <a:schemeClr val="accent1"/>
                </a:solidFill>
              </a:rPr>
              <a:t>pred-targ</a:t>
            </a:r>
            <a:r>
              <a:rPr lang="en-US" dirty="0">
                <a:solidFill>
                  <a:schemeClr val="accent1"/>
                </a:solidFill>
              </a:rPr>
              <a:t>)**2</a:t>
            </a:r>
          </a:p>
          <a:p>
            <a:pPr marL="0" indent="0">
              <a:buNone/>
            </a:pPr>
            <a:r>
              <a:rPr lang="en-US" dirty="0">
                <a:solidFill>
                  <a:schemeClr val="accent1"/>
                </a:solidFill>
              </a:rPr>
              <a:t>		grad = </a:t>
            </a:r>
            <a:r>
              <a:rPr lang="en-US" dirty="0" err="1">
                <a:solidFill>
                  <a:schemeClr val="accent1"/>
                </a:solidFill>
              </a:rPr>
              <a:t>targ-pred</a:t>
            </a:r>
            <a:endParaRPr lang="en-US" dirty="0">
              <a:solidFill>
                <a:schemeClr val="accent1"/>
              </a:solidFill>
            </a:endParaRPr>
          </a:p>
          <a:p>
            <a:pPr marL="0" indent="0">
              <a:buNone/>
            </a:pPr>
            <a:r>
              <a:rPr lang="en-US" dirty="0">
                <a:solidFill>
                  <a:schemeClr val="accent1"/>
                </a:solidFill>
              </a:rPr>
              <a:t>		</a:t>
            </a:r>
            <a:r>
              <a:rPr lang="en-US" b="1" dirty="0">
                <a:solidFill>
                  <a:schemeClr val="accent1"/>
                </a:solidFill>
              </a:rPr>
              <a:t>return</a:t>
            </a:r>
            <a:r>
              <a:rPr lang="en-US" dirty="0">
                <a:solidFill>
                  <a:schemeClr val="accent1"/>
                </a:solidFill>
              </a:rPr>
              <a:t> sum(loss)/</a:t>
            </a:r>
            <a:r>
              <a:rPr lang="en-US" dirty="0" err="1">
                <a:solidFill>
                  <a:schemeClr val="accent1"/>
                </a:solidFill>
              </a:rPr>
              <a:t>len</a:t>
            </a:r>
            <a:r>
              <a:rPr lang="en-US" dirty="0">
                <a:solidFill>
                  <a:schemeClr val="accent1"/>
                </a:solidFill>
              </a:rPr>
              <a:t>(loss), grad</a:t>
            </a:r>
          </a:p>
          <a:p>
            <a:pPr marL="0" indent="0">
              <a:buNone/>
            </a:pPr>
            <a:r>
              <a:rPr lang="en-US" dirty="0">
                <a:solidFill>
                  <a:schemeClr val="accent1"/>
                </a:solidFill>
              </a:rPr>
              <a:t>	</a:t>
            </a:r>
            <a:r>
              <a:rPr lang="en-US" b="1" dirty="0">
                <a:solidFill>
                  <a:schemeClr val="accent1"/>
                </a:solidFill>
              </a:rPr>
              <a:t>while</a:t>
            </a:r>
            <a:r>
              <a:rPr lang="en-US" dirty="0">
                <a:solidFill>
                  <a:schemeClr val="accent1"/>
                </a:solidFill>
              </a:rPr>
              <a:t> </a:t>
            </a:r>
            <a:r>
              <a:rPr lang="en-US" b="1" dirty="0">
                <a:solidFill>
                  <a:schemeClr val="accent1"/>
                </a:solidFill>
              </a:rPr>
              <a:t>True</a:t>
            </a:r>
            <a:r>
              <a:rPr lang="en-US" dirty="0">
                <a:solidFill>
                  <a:schemeClr val="accent1"/>
                </a:solidFill>
              </a:rPr>
              <a:t>:</a:t>
            </a:r>
          </a:p>
          <a:p>
            <a:pPr marL="0" indent="0">
              <a:buNone/>
            </a:pPr>
            <a:r>
              <a:rPr lang="en-US" dirty="0">
                <a:solidFill>
                  <a:schemeClr val="accent1"/>
                </a:solidFill>
              </a:rPr>
              <a:t>		y = theta*x</a:t>
            </a:r>
          </a:p>
          <a:p>
            <a:pPr marL="0" indent="0">
              <a:buNone/>
            </a:pPr>
            <a:r>
              <a:rPr lang="en-US" dirty="0">
                <a:solidFill>
                  <a:schemeClr val="accent1"/>
                </a:solidFill>
              </a:rPr>
              <a:t>		loss, grad = cost(y, </a:t>
            </a:r>
            <a:r>
              <a:rPr lang="en-US" dirty="0" err="1">
                <a:solidFill>
                  <a:schemeClr val="accent1"/>
                </a:solidFill>
              </a:rPr>
              <a:t>y_hat</a:t>
            </a:r>
            <a:r>
              <a:rPr lang="en-US" dirty="0">
                <a:solidFill>
                  <a:schemeClr val="accent1"/>
                </a:solidFill>
              </a:rPr>
              <a:t>)</a:t>
            </a:r>
          </a:p>
          <a:p>
            <a:pPr marL="0" indent="0">
              <a:buNone/>
            </a:pPr>
            <a:r>
              <a:rPr lang="en-US" dirty="0">
                <a:solidFill>
                  <a:schemeClr val="accent1"/>
                </a:solidFill>
              </a:rPr>
              <a:t>		theta += sum(grad*x*alpha)/</a:t>
            </a:r>
            <a:r>
              <a:rPr lang="en-US" dirty="0" err="1">
                <a:solidFill>
                  <a:schemeClr val="accent1"/>
                </a:solidFill>
              </a:rPr>
              <a:t>len</a:t>
            </a:r>
            <a:r>
              <a:rPr lang="en-US" dirty="0">
                <a:solidFill>
                  <a:schemeClr val="accent1"/>
                </a:solidFill>
              </a:rPr>
              <a:t>(x)</a:t>
            </a:r>
          </a:p>
          <a:p>
            <a:pPr marL="0" indent="0">
              <a:buNone/>
            </a:pPr>
            <a:r>
              <a:rPr lang="en-US" dirty="0">
                <a:solidFill>
                  <a:schemeClr val="accent1"/>
                </a:solidFill>
              </a:rPr>
              <a:t>		</a:t>
            </a:r>
            <a:r>
              <a:rPr lang="en-US" b="1" dirty="0">
                <a:solidFill>
                  <a:schemeClr val="accent1"/>
                </a:solidFill>
              </a:rPr>
              <a:t>if</a:t>
            </a:r>
            <a:r>
              <a:rPr lang="en-US" dirty="0">
                <a:solidFill>
                  <a:schemeClr val="accent1"/>
                </a:solidFill>
              </a:rPr>
              <a:t> sum(grad)/</a:t>
            </a:r>
            <a:r>
              <a:rPr lang="en-US" dirty="0" err="1">
                <a:solidFill>
                  <a:schemeClr val="accent1"/>
                </a:solidFill>
              </a:rPr>
              <a:t>len</a:t>
            </a:r>
            <a:r>
              <a:rPr lang="en-US" dirty="0">
                <a:solidFill>
                  <a:schemeClr val="accent1"/>
                </a:solidFill>
              </a:rPr>
              <a:t>(grad) &lt; thresh:</a:t>
            </a:r>
          </a:p>
          <a:p>
            <a:pPr marL="0" indent="0">
              <a:buNone/>
            </a:pPr>
            <a:r>
              <a:rPr lang="en-US" dirty="0">
                <a:solidFill>
                  <a:schemeClr val="accent1"/>
                </a:solidFill>
              </a:rPr>
              <a:t>			</a:t>
            </a:r>
            <a:r>
              <a:rPr lang="en-US" b="1" dirty="0">
                <a:solidFill>
                  <a:schemeClr val="accent1"/>
                </a:solidFill>
              </a:rPr>
              <a:t>break</a:t>
            </a:r>
          </a:p>
          <a:p>
            <a:pPr marL="0" indent="0">
              <a:buNone/>
            </a:pPr>
            <a:endParaRPr lang="en-US" dirty="0"/>
          </a:p>
        </p:txBody>
      </p:sp>
      <p:pic>
        <p:nvPicPr>
          <p:cNvPr id="5" name="Picture 4">
            <a:extLst>
              <a:ext uri="{FF2B5EF4-FFF2-40B4-BE49-F238E27FC236}">
                <a16:creationId xmlns:a16="http://schemas.microsoft.com/office/drawing/2014/main" id="{F6DAE78E-B98A-EC4C-A31F-9B7A0728D340}"/>
              </a:ext>
            </a:extLst>
          </p:cNvPr>
          <p:cNvPicPr>
            <a:picLocks noChangeAspect="1"/>
          </p:cNvPicPr>
          <p:nvPr/>
        </p:nvPicPr>
        <p:blipFill>
          <a:blip r:embed="rId2"/>
          <a:stretch>
            <a:fillRect/>
          </a:stretch>
        </p:blipFill>
        <p:spPr>
          <a:xfrm>
            <a:off x="7002981" y="2226457"/>
            <a:ext cx="4737100" cy="3289300"/>
          </a:xfrm>
          <a:prstGeom prst="rect">
            <a:avLst/>
          </a:prstGeom>
        </p:spPr>
      </p:pic>
    </p:spTree>
    <p:extLst>
      <p:ext uri="{BB962C8B-B14F-4D97-AF65-F5344CB8AC3E}">
        <p14:creationId xmlns:p14="http://schemas.microsoft.com/office/powerpoint/2010/main" val="27225937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1B603-BBC4-7F43-B5D7-147787238207}"/>
              </a:ext>
            </a:extLst>
          </p:cNvPr>
          <p:cNvSpPr>
            <a:spLocks noGrp="1"/>
          </p:cNvSpPr>
          <p:nvPr>
            <p:ph type="title"/>
          </p:nvPr>
        </p:nvSpPr>
        <p:spPr/>
        <p:txBody>
          <a:bodyPr/>
          <a:lstStyle/>
          <a:p>
            <a:r>
              <a:rPr lang="en-US" dirty="0"/>
              <a:t>Lambda Functions</a:t>
            </a:r>
          </a:p>
        </p:txBody>
      </p:sp>
      <p:sp>
        <p:nvSpPr>
          <p:cNvPr id="3" name="Content Placeholder 2">
            <a:extLst>
              <a:ext uri="{FF2B5EF4-FFF2-40B4-BE49-F238E27FC236}">
                <a16:creationId xmlns:a16="http://schemas.microsoft.com/office/drawing/2014/main" id="{F8B8F8B4-35C0-0B44-9A9A-DCCBFB68BC97}"/>
              </a:ext>
            </a:extLst>
          </p:cNvPr>
          <p:cNvSpPr>
            <a:spLocks noGrp="1"/>
          </p:cNvSpPr>
          <p:nvPr>
            <p:ph idx="1"/>
          </p:nvPr>
        </p:nvSpPr>
        <p:spPr/>
        <p:txBody>
          <a:bodyPr>
            <a:normAutofit lnSpcReduction="10000"/>
          </a:bodyPr>
          <a:lstStyle/>
          <a:p>
            <a:r>
              <a:rPr lang="en-US" dirty="0"/>
              <a:t>Lets you define a function on a single line.</a:t>
            </a:r>
          </a:p>
          <a:p>
            <a:pPr marL="0" indent="0">
              <a:buNone/>
            </a:pPr>
            <a:r>
              <a:rPr lang="en-US" dirty="0">
                <a:solidFill>
                  <a:schemeClr val="accent1"/>
                </a:solidFill>
              </a:rPr>
              <a:t>	f = </a:t>
            </a:r>
            <a:r>
              <a:rPr lang="en-US" b="1" dirty="0">
                <a:solidFill>
                  <a:schemeClr val="accent1"/>
                </a:solidFill>
              </a:rPr>
              <a:t>lambda</a:t>
            </a:r>
            <a:r>
              <a:rPr lang="en-US" dirty="0">
                <a:solidFill>
                  <a:schemeClr val="accent1"/>
                </a:solidFill>
              </a:rPr>
              <a:t> x: x**2</a:t>
            </a:r>
          </a:p>
          <a:p>
            <a:pPr marL="0" indent="0">
              <a:buNone/>
            </a:pPr>
            <a:r>
              <a:rPr lang="en-US" dirty="0">
                <a:solidFill>
                  <a:schemeClr val="accent1"/>
                </a:solidFill>
              </a:rPr>
              <a:t>	y = 5</a:t>
            </a:r>
          </a:p>
          <a:p>
            <a:pPr marL="0" indent="0">
              <a:buNone/>
            </a:pPr>
            <a:r>
              <a:rPr lang="en-US" b="1" dirty="0">
                <a:solidFill>
                  <a:schemeClr val="accent1"/>
                </a:solidFill>
              </a:rPr>
              <a:t>	print</a:t>
            </a:r>
            <a:r>
              <a:rPr lang="en-US" dirty="0">
                <a:solidFill>
                  <a:schemeClr val="accent1"/>
                </a:solidFill>
              </a:rPr>
              <a:t>(f(y))</a:t>
            </a:r>
            <a:endParaRPr lang="en-US" dirty="0"/>
          </a:p>
          <a:p>
            <a:r>
              <a:rPr lang="en-US" dirty="0"/>
              <a:t>Can also nest lambda functions:</a:t>
            </a:r>
          </a:p>
          <a:p>
            <a:pPr marL="0" indent="0">
              <a:buNone/>
            </a:pPr>
            <a:r>
              <a:rPr lang="en-US" dirty="0">
                <a:solidFill>
                  <a:schemeClr val="accent1"/>
                </a:solidFill>
              </a:rPr>
              <a:t>	f = </a:t>
            </a:r>
            <a:r>
              <a:rPr lang="en-US" b="1" dirty="0">
                <a:solidFill>
                  <a:schemeClr val="accent1"/>
                </a:solidFill>
              </a:rPr>
              <a:t>lambda</a:t>
            </a:r>
            <a:r>
              <a:rPr lang="en-US" dirty="0">
                <a:solidFill>
                  <a:schemeClr val="accent1"/>
                </a:solidFill>
              </a:rPr>
              <a:t> x: (</a:t>
            </a:r>
            <a:r>
              <a:rPr lang="en-US" b="1" dirty="0">
                <a:solidFill>
                  <a:schemeClr val="accent1"/>
                </a:solidFill>
              </a:rPr>
              <a:t>lambda</a:t>
            </a:r>
            <a:r>
              <a:rPr lang="en-US" dirty="0">
                <a:solidFill>
                  <a:schemeClr val="accent1"/>
                </a:solidFill>
              </a:rPr>
              <a:t> y: sqrt(y)) (x**2)</a:t>
            </a:r>
          </a:p>
          <a:p>
            <a:pPr marL="0" indent="0">
              <a:buNone/>
            </a:pPr>
            <a:r>
              <a:rPr lang="en-US" dirty="0">
                <a:solidFill>
                  <a:schemeClr val="accent1"/>
                </a:solidFill>
              </a:rPr>
              <a:t>	y = 2</a:t>
            </a:r>
          </a:p>
          <a:p>
            <a:pPr marL="0" indent="0">
              <a:buNone/>
            </a:pPr>
            <a:r>
              <a:rPr lang="en-US" b="1" dirty="0">
                <a:solidFill>
                  <a:schemeClr val="accent1"/>
                </a:solidFill>
              </a:rPr>
              <a:t>	print</a:t>
            </a:r>
            <a:r>
              <a:rPr lang="en-US" dirty="0">
                <a:solidFill>
                  <a:schemeClr val="accent1"/>
                </a:solidFill>
              </a:rPr>
              <a:t>(f(y))</a:t>
            </a:r>
          </a:p>
          <a:p>
            <a:r>
              <a:rPr lang="en-US" dirty="0"/>
              <a:t>See </a:t>
            </a:r>
            <a:r>
              <a:rPr lang="en-US" b="1" dirty="0" err="1"/>
              <a:t>lambda_fns.py</a:t>
            </a:r>
            <a:endParaRPr lang="en-US" b="1" dirty="0"/>
          </a:p>
        </p:txBody>
      </p:sp>
    </p:spTree>
    <p:extLst>
      <p:ext uri="{BB962C8B-B14F-4D97-AF65-F5344CB8AC3E}">
        <p14:creationId xmlns:p14="http://schemas.microsoft.com/office/powerpoint/2010/main" val="24450806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366E3-70BA-3343-B5A4-01C79BD9EBB4}"/>
              </a:ext>
            </a:extLst>
          </p:cNvPr>
          <p:cNvSpPr>
            <a:spLocks noGrp="1"/>
          </p:cNvSpPr>
          <p:nvPr>
            <p:ph type="title"/>
          </p:nvPr>
        </p:nvSpPr>
        <p:spPr/>
        <p:txBody>
          <a:bodyPr/>
          <a:lstStyle/>
          <a:p>
            <a:r>
              <a:rPr lang="en-US" dirty="0"/>
              <a:t>Variable Arguments</a:t>
            </a:r>
          </a:p>
        </p:txBody>
      </p:sp>
      <p:sp>
        <p:nvSpPr>
          <p:cNvPr id="3" name="Content Placeholder 2">
            <a:extLst>
              <a:ext uri="{FF2B5EF4-FFF2-40B4-BE49-F238E27FC236}">
                <a16:creationId xmlns:a16="http://schemas.microsoft.com/office/drawing/2014/main" id="{9E92DEE6-21F2-D046-BD8D-5109BF11FCAF}"/>
              </a:ext>
            </a:extLst>
          </p:cNvPr>
          <p:cNvSpPr>
            <a:spLocks noGrp="1"/>
          </p:cNvSpPr>
          <p:nvPr>
            <p:ph idx="1"/>
          </p:nvPr>
        </p:nvSpPr>
        <p:spPr/>
        <p:txBody>
          <a:bodyPr/>
          <a:lstStyle/>
          <a:p>
            <a:r>
              <a:rPr lang="en-US" dirty="0"/>
              <a:t>Sometimes want to vary the number of arguments you pass to a function. Do this with *</a:t>
            </a:r>
            <a:r>
              <a:rPr lang="en-US" dirty="0" err="1"/>
              <a:t>args</a:t>
            </a:r>
            <a:r>
              <a:rPr lang="en-US" dirty="0"/>
              <a:t> and **</a:t>
            </a:r>
            <a:r>
              <a:rPr lang="en-US" dirty="0" err="1"/>
              <a:t>kwargs</a:t>
            </a:r>
            <a:r>
              <a:rPr lang="en-US" dirty="0"/>
              <a:t>.</a:t>
            </a:r>
          </a:p>
          <a:p>
            <a:pPr marL="0" indent="0">
              <a:buNone/>
            </a:pPr>
            <a:r>
              <a:rPr lang="en-US" dirty="0"/>
              <a:t>	 </a:t>
            </a:r>
            <a:r>
              <a:rPr lang="en-US" dirty="0">
                <a:solidFill>
                  <a:schemeClr val="accent1"/>
                </a:solidFill>
              </a:rPr>
              <a:t>def </a:t>
            </a:r>
            <a:r>
              <a:rPr lang="en-US" b="1" dirty="0" err="1">
                <a:solidFill>
                  <a:schemeClr val="accent1"/>
                </a:solidFill>
              </a:rPr>
              <a:t>test_var_args</a:t>
            </a:r>
            <a:r>
              <a:rPr lang="en-US" dirty="0">
                <a:solidFill>
                  <a:schemeClr val="accent1"/>
                </a:solidFill>
              </a:rPr>
              <a:t>(</a:t>
            </a:r>
            <a:r>
              <a:rPr lang="en-US" dirty="0" err="1">
                <a:solidFill>
                  <a:schemeClr val="accent1"/>
                </a:solidFill>
              </a:rPr>
              <a:t>f_arg</a:t>
            </a:r>
            <a:r>
              <a:rPr lang="en-US" dirty="0">
                <a:solidFill>
                  <a:schemeClr val="accent1"/>
                </a:solidFill>
              </a:rPr>
              <a:t>, *</a:t>
            </a:r>
            <a:r>
              <a:rPr lang="en-US" dirty="0" err="1">
                <a:solidFill>
                  <a:schemeClr val="accent1"/>
                </a:solidFill>
              </a:rPr>
              <a:t>argv</a:t>
            </a:r>
            <a:r>
              <a:rPr lang="en-US" dirty="0">
                <a:solidFill>
                  <a:schemeClr val="accent1"/>
                </a:solidFill>
              </a:rPr>
              <a:t>): </a:t>
            </a:r>
          </a:p>
          <a:p>
            <a:pPr marL="0" indent="0">
              <a:buNone/>
            </a:pPr>
            <a:r>
              <a:rPr lang="en-US" dirty="0">
                <a:solidFill>
                  <a:schemeClr val="accent1"/>
                </a:solidFill>
              </a:rPr>
              <a:t>		</a:t>
            </a:r>
            <a:r>
              <a:rPr lang="en-US" b="1" dirty="0">
                <a:solidFill>
                  <a:schemeClr val="accent1"/>
                </a:solidFill>
              </a:rPr>
              <a:t>print</a:t>
            </a:r>
            <a:r>
              <a:rPr lang="en-US" dirty="0">
                <a:solidFill>
                  <a:schemeClr val="accent1"/>
                </a:solidFill>
              </a:rPr>
              <a:t> "first normal </a:t>
            </a:r>
            <a:r>
              <a:rPr lang="en-US" dirty="0" err="1">
                <a:solidFill>
                  <a:schemeClr val="accent1"/>
                </a:solidFill>
              </a:rPr>
              <a:t>arg</a:t>
            </a:r>
            <a:r>
              <a:rPr lang="en-US" dirty="0">
                <a:solidFill>
                  <a:schemeClr val="accent1"/>
                </a:solidFill>
              </a:rPr>
              <a:t>:", </a:t>
            </a:r>
            <a:r>
              <a:rPr lang="en-US" dirty="0" err="1">
                <a:solidFill>
                  <a:schemeClr val="accent1"/>
                </a:solidFill>
              </a:rPr>
              <a:t>f_arg</a:t>
            </a:r>
            <a:r>
              <a:rPr lang="en-US" dirty="0">
                <a:solidFill>
                  <a:schemeClr val="accent1"/>
                </a:solidFill>
              </a:rPr>
              <a:t> </a:t>
            </a:r>
          </a:p>
          <a:p>
            <a:pPr marL="0" indent="0">
              <a:buNone/>
            </a:pPr>
            <a:r>
              <a:rPr lang="en-US" dirty="0">
                <a:solidFill>
                  <a:schemeClr val="accent1"/>
                </a:solidFill>
              </a:rPr>
              <a:t>		</a:t>
            </a:r>
            <a:r>
              <a:rPr lang="en-US" b="1" dirty="0">
                <a:solidFill>
                  <a:schemeClr val="accent1"/>
                </a:solidFill>
              </a:rPr>
              <a:t>for</a:t>
            </a:r>
            <a:r>
              <a:rPr lang="en-US" dirty="0">
                <a:solidFill>
                  <a:schemeClr val="accent1"/>
                </a:solidFill>
              </a:rPr>
              <a:t> </a:t>
            </a:r>
            <a:r>
              <a:rPr lang="en-US" dirty="0" err="1">
                <a:solidFill>
                  <a:schemeClr val="accent1"/>
                </a:solidFill>
              </a:rPr>
              <a:t>arg</a:t>
            </a:r>
            <a:r>
              <a:rPr lang="en-US" dirty="0">
                <a:solidFill>
                  <a:schemeClr val="accent1"/>
                </a:solidFill>
              </a:rPr>
              <a:t> </a:t>
            </a:r>
            <a:r>
              <a:rPr lang="en-US" b="1" dirty="0">
                <a:solidFill>
                  <a:schemeClr val="accent1"/>
                </a:solidFill>
              </a:rPr>
              <a:t>in</a:t>
            </a:r>
            <a:r>
              <a:rPr lang="en-US" dirty="0">
                <a:solidFill>
                  <a:schemeClr val="accent1"/>
                </a:solidFill>
              </a:rPr>
              <a:t> </a:t>
            </a:r>
            <a:r>
              <a:rPr lang="en-US" dirty="0" err="1">
                <a:solidFill>
                  <a:schemeClr val="accent1"/>
                </a:solidFill>
              </a:rPr>
              <a:t>argv</a:t>
            </a:r>
            <a:r>
              <a:rPr lang="en-US" dirty="0">
                <a:solidFill>
                  <a:schemeClr val="accent1"/>
                </a:solidFill>
              </a:rPr>
              <a:t>: </a:t>
            </a:r>
          </a:p>
          <a:p>
            <a:pPr marL="0" indent="0">
              <a:buNone/>
            </a:pPr>
            <a:r>
              <a:rPr lang="en-US" dirty="0">
                <a:solidFill>
                  <a:schemeClr val="accent1"/>
                </a:solidFill>
              </a:rPr>
              <a:t>			</a:t>
            </a:r>
            <a:r>
              <a:rPr lang="en-US" b="1" dirty="0">
                <a:solidFill>
                  <a:schemeClr val="accent1"/>
                </a:solidFill>
              </a:rPr>
              <a:t>print</a:t>
            </a:r>
            <a:r>
              <a:rPr lang="en-US" dirty="0">
                <a:solidFill>
                  <a:schemeClr val="accent1"/>
                </a:solidFill>
              </a:rPr>
              <a:t> "another </a:t>
            </a:r>
            <a:r>
              <a:rPr lang="en-US" dirty="0" err="1">
                <a:solidFill>
                  <a:schemeClr val="accent1"/>
                </a:solidFill>
              </a:rPr>
              <a:t>arg</a:t>
            </a:r>
            <a:r>
              <a:rPr lang="en-US" dirty="0">
                <a:solidFill>
                  <a:schemeClr val="accent1"/>
                </a:solidFill>
              </a:rPr>
              <a:t> through *</a:t>
            </a:r>
            <a:r>
              <a:rPr lang="en-US" dirty="0" err="1">
                <a:solidFill>
                  <a:schemeClr val="accent1"/>
                </a:solidFill>
              </a:rPr>
              <a:t>argv</a:t>
            </a:r>
            <a:r>
              <a:rPr lang="en-US" dirty="0">
                <a:solidFill>
                  <a:schemeClr val="accent1"/>
                </a:solidFill>
              </a:rPr>
              <a:t> :", </a:t>
            </a:r>
            <a:r>
              <a:rPr lang="en-US" dirty="0" err="1">
                <a:solidFill>
                  <a:schemeClr val="accent1"/>
                </a:solidFill>
              </a:rPr>
              <a:t>arg</a:t>
            </a:r>
            <a:r>
              <a:rPr lang="en-US" dirty="0">
                <a:solidFill>
                  <a:schemeClr val="accent1"/>
                </a:solidFill>
              </a:rPr>
              <a:t> 	</a:t>
            </a:r>
          </a:p>
          <a:p>
            <a:pPr marL="0" indent="0">
              <a:buNone/>
            </a:pPr>
            <a:r>
              <a:rPr lang="en-US" dirty="0">
                <a:solidFill>
                  <a:schemeClr val="accent1"/>
                </a:solidFill>
              </a:rPr>
              <a:t>	</a:t>
            </a:r>
          </a:p>
          <a:p>
            <a:pPr marL="0" indent="0">
              <a:buNone/>
            </a:pPr>
            <a:r>
              <a:rPr lang="en-US" dirty="0">
                <a:solidFill>
                  <a:schemeClr val="accent1"/>
                </a:solidFill>
              </a:rPr>
              <a:t>	</a:t>
            </a:r>
            <a:r>
              <a:rPr lang="en-US" dirty="0" err="1">
                <a:solidFill>
                  <a:schemeClr val="accent1"/>
                </a:solidFill>
              </a:rPr>
              <a:t>test_var_args</a:t>
            </a:r>
            <a:r>
              <a:rPr lang="en-US" dirty="0">
                <a:solidFill>
                  <a:schemeClr val="accent1"/>
                </a:solidFill>
              </a:rPr>
              <a:t>('</a:t>
            </a:r>
            <a:r>
              <a:rPr lang="en-US" dirty="0" err="1">
                <a:solidFill>
                  <a:schemeClr val="accent1"/>
                </a:solidFill>
              </a:rPr>
              <a:t>yasoob</a:t>
            </a:r>
            <a:r>
              <a:rPr lang="en-US" dirty="0">
                <a:solidFill>
                  <a:schemeClr val="accent1"/>
                </a:solidFill>
              </a:rPr>
              <a:t>’, 'python’, 'eggs’, 'test')</a:t>
            </a:r>
          </a:p>
        </p:txBody>
      </p:sp>
    </p:spTree>
    <p:extLst>
      <p:ext uri="{BB962C8B-B14F-4D97-AF65-F5344CB8AC3E}">
        <p14:creationId xmlns:p14="http://schemas.microsoft.com/office/powerpoint/2010/main" val="20159210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0FF8A0E-878F-B741-8CD9-E88C896E0C92}"/>
              </a:ext>
            </a:extLst>
          </p:cNvPr>
          <p:cNvSpPr>
            <a:spLocks noGrp="1"/>
          </p:cNvSpPr>
          <p:nvPr>
            <p:ph type="title"/>
          </p:nvPr>
        </p:nvSpPr>
        <p:spPr>
          <a:xfrm>
            <a:off x="640079" y="2053641"/>
            <a:ext cx="3669161" cy="2760098"/>
          </a:xfrm>
        </p:spPr>
        <p:txBody>
          <a:bodyPr>
            <a:normAutofit/>
          </a:bodyPr>
          <a:lstStyle/>
          <a:p>
            <a:r>
              <a:rPr lang="en-US">
                <a:solidFill>
                  <a:srgbClr val="FFFFFF"/>
                </a:solidFill>
              </a:rPr>
              <a:t>Classes</a:t>
            </a:r>
          </a:p>
        </p:txBody>
      </p:sp>
      <p:sp>
        <p:nvSpPr>
          <p:cNvPr id="3" name="Content Placeholder 2">
            <a:extLst>
              <a:ext uri="{FF2B5EF4-FFF2-40B4-BE49-F238E27FC236}">
                <a16:creationId xmlns:a16="http://schemas.microsoft.com/office/drawing/2014/main" id="{9389EB5C-3572-5449-9A5E-74A5F892D6C3}"/>
              </a:ext>
            </a:extLst>
          </p:cNvPr>
          <p:cNvSpPr>
            <a:spLocks noGrp="1"/>
          </p:cNvSpPr>
          <p:nvPr>
            <p:ph idx="1"/>
          </p:nvPr>
        </p:nvSpPr>
        <p:spPr>
          <a:xfrm>
            <a:off x="6090574" y="801866"/>
            <a:ext cx="5306084" cy="5230634"/>
          </a:xfrm>
        </p:spPr>
        <p:txBody>
          <a:bodyPr anchor="ctr">
            <a:normAutofit/>
          </a:bodyPr>
          <a:lstStyle/>
          <a:p>
            <a:r>
              <a:rPr lang="en-US" sz="2400" dirty="0">
                <a:solidFill>
                  <a:srgbClr val="000000"/>
                </a:solidFill>
              </a:rPr>
              <a:t>Motivation: lets us reuse code! Allows code to be organized easily.</a:t>
            </a:r>
          </a:p>
          <a:p>
            <a:r>
              <a:rPr lang="en-US" sz="2400" dirty="0">
                <a:solidFill>
                  <a:srgbClr val="000000"/>
                </a:solidFill>
              </a:rPr>
              <a:t>Classes are typically used to create objects that have certain properties.</a:t>
            </a:r>
          </a:p>
          <a:p>
            <a:r>
              <a:rPr lang="en-US" sz="2400" dirty="0">
                <a:solidFill>
                  <a:srgbClr val="000000"/>
                </a:solidFill>
              </a:rPr>
              <a:t>They form the basis of Object Oriented Programming, and modules.</a:t>
            </a:r>
          </a:p>
          <a:p>
            <a:r>
              <a:rPr lang="en-US" sz="2400" dirty="0">
                <a:solidFill>
                  <a:srgbClr val="000000"/>
                </a:solidFill>
              </a:rPr>
              <a:t>See the file </a:t>
            </a:r>
            <a:r>
              <a:rPr lang="en-US" sz="2400" b="1" dirty="0" err="1">
                <a:solidFill>
                  <a:srgbClr val="000000"/>
                </a:solidFill>
              </a:rPr>
              <a:t>classes.py</a:t>
            </a:r>
            <a:r>
              <a:rPr lang="en-US" sz="2400" b="1" dirty="0">
                <a:solidFill>
                  <a:srgbClr val="000000"/>
                </a:solidFill>
              </a:rPr>
              <a:t> </a:t>
            </a:r>
            <a:r>
              <a:rPr lang="en-US" sz="2400" dirty="0">
                <a:solidFill>
                  <a:srgbClr val="000000"/>
                </a:solidFill>
              </a:rPr>
              <a:t>for some working examples.</a:t>
            </a:r>
          </a:p>
          <a:p>
            <a:r>
              <a:rPr lang="en-US" sz="2400" dirty="0">
                <a:solidFill>
                  <a:srgbClr val="000000"/>
                </a:solidFill>
              </a:rPr>
              <a:t>See the </a:t>
            </a:r>
            <a:r>
              <a:rPr lang="en-US" sz="2400" b="1" dirty="0">
                <a:solidFill>
                  <a:srgbClr val="000000"/>
                </a:solidFill>
              </a:rPr>
              <a:t>Classes</a:t>
            </a:r>
            <a:r>
              <a:rPr lang="en-US" sz="2400" dirty="0">
                <a:solidFill>
                  <a:srgbClr val="000000"/>
                </a:solidFill>
              </a:rPr>
              <a:t> </a:t>
            </a:r>
            <a:r>
              <a:rPr lang="en-US" sz="2400" dirty="0" err="1">
                <a:solidFill>
                  <a:srgbClr val="000000"/>
                </a:solidFill>
              </a:rPr>
              <a:t>jupyter</a:t>
            </a:r>
            <a:r>
              <a:rPr lang="en-US" sz="2400" dirty="0">
                <a:solidFill>
                  <a:srgbClr val="000000"/>
                </a:solidFill>
              </a:rPr>
              <a:t> notebook</a:t>
            </a:r>
          </a:p>
        </p:txBody>
      </p:sp>
    </p:spTree>
    <p:extLst>
      <p:ext uri="{BB962C8B-B14F-4D97-AF65-F5344CB8AC3E}">
        <p14:creationId xmlns:p14="http://schemas.microsoft.com/office/powerpoint/2010/main" val="38301177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A218-ECF5-2149-8833-A63B8315DA9D}"/>
              </a:ext>
            </a:extLst>
          </p:cNvPr>
          <p:cNvSpPr>
            <a:spLocks noGrp="1"/>
          </p:cNvSpPr>
          <p:nvPr>
            <p:ph type="title"/>
          </p:nvPr>
        </p:nvSpPr>
        <p:spPr/>
        <p:txBody>
          <a:bodyPr/>
          <a:lstStyle/>
          <a:p>
            <a:r>
              <a:rPr lang="en-US" dirty="0"/>
              <a:t>Classes</a:t>
            </a:r>
          </a:p>
        </p:txBody>
      </p:sp>
      <p:sp>
        <p:nvSpPr>
          <p:cNvPr id="3" name="Content Placeholder 2">
            <a:extLst>
              <a:ext uri="{FF2B5EF4-FFF2-40B4-BE49-F238E27FC236}">
                <a16:creationId xmlns:a16="http://schemas.microsoft.com/office/drawing/2014/main" id="{B14AADF2-B7B3-984D-98E7-F482F802C6A6}"/>
              </a:ext>
            </a:extLst>
          </p:cNvPr>
          <p:cNvSpPr>
            <a:spLocks noGrp="1"/>
          </p:cNvSpPr>
          <p:nvPr>
            <p:ph idx="1"/>
          </p:nvPr>
        </p:nvSpPr>
        <p:spPr/>
        <p:txBody>
          <a:bodyPr>
            <a:normAutofit fontScale="92500" lnSpcReduction="20000"/>
          </a:bodyPr>
          <a:lstStyle/>
          <a:p>
            <a:pPr marL="0" indent="0">
              <a:buNone/>
            </a:pPr>
            <a:r>
              <a:rPr lang="en-US" b="1" dirty="0">
                <a:solidFill>
                  <a:schemeClr val="accent1"/>
                </a:solidFill>
              </a:rPr>
              <a:t>class</a:t>
            </a:r>
            <a:r>
              <a:rPr lang="en-US" dirty="0">
                <a:solidFill>
                  <a:schemeClr val="accent1"/>
                </a:solidFill>
              </a:rPr>
              <a:t> Dog:</a:t>
            </a:r>
          </a:p>
          <a:p>
            <a:pPr marL="0" indent="0">
              <a:buNone/>
            </a:pPr>
            <a:r>
              <a:rPr lang="en-US" dirty="0">
                <a:solidFill>
                  <a:schemeClr val="accent1"/>
                </a:solidFill>
              </a:rPr>
              <a:t>	</a:t>
            </a:r>
            <a:r>
              <a:rPr lang="en-US" b="1" dirty="0">
                <a:solidFill>
                  <a:schemeClr val="accent1"/>
                </a:solidFill>
              </a:rPr>
              <a:t>def</a:t>
            </a:r>
            <a:r>
              <a:rPr lang="en-US" dirty="0">
                <a:solidFill>
                  <a:schemeClr val="accent1"/>
                </a:solidFill>
              </a:rPr>
              <a:t> __</a:t>
            </a:r>
            <a:r>
              <a:rPr lang="en-US" b="1" dirty="0" err="1">
                <a:solidFill>
                  <a:schemeClr val="accent1"/>
                </a:solidFill>
              </a:rPr>
              <a:t>init</a:t>
            </a:r>
            <a:r>
              <a:rPr lang="en-US" dirty="0">
                <a:solidFill>
                  <a:schemeClr val="accent1"/>
                </a:solidFill>
              </a:rPr>
              <a:t>__(</a:t>
            </a:r>
            <a:r>
              <a:rPr lang="en-US" b="1" dirty="0">
                <a:solidFill>
                  <a:schemeClr val="accent1"/>
                </a:solidFill>
              </a:rPr>
              <a:t>self</a:t>
            </a:r>
            <a:r>
              <a:rPr lang="en-US" dirty="0">
                <a:solidFill>
                  <a:schemeClr val="accent1"/>
                </a:solidFill>
              </a:rPr>
              <a:t>, name, breed, height, weight, age):</a:t>
            </a:r>
          </a:p>
          <a:p>
            <a:pPr marL="0" indent="0">
              <a:buNone/>
            </a:pPr>
            <a:r>
              <a:rPr lang="en-US" dirty="0">
                <a:solidFill>
                  <a:schemeClr val="accent1"/>
                </a:solidFill>
              </a:rPr>
              <a:t>		</a:t>
            </a:r>
            <a:r>
              <a:rPr lang="en-US" b="1" dirty="0" err="1">
                <a:solidFill>
                  <a:schemeClr val="accent1"/>
                </a:solidFill>
              </a:rPr>
              <a:t>self</a:t>
            </a:r>
            <a:r>
              <a:rPr lang="en-US" dirty="0" err="1">
                <a:solidFill>
                  <a:schemeClr val="accent1"/>
                </a:solidFill>
              </a:rPr>
              <a:t>.name</a:t>
            </a:r>
            <a:r>
              <a:rPr lang="en-US" dirty="0">
                <a:solidFill>
                  <a:schemeClr val="accent1"/>
                </a:solidFill>
              </a:rPr>
              <a:t> = name</a:t>
            </a:r>
          </a:p>
          <a:p>
            <a:pPr marL="0" indent="0">
              <a:buNone/>
            </a:pPr>
            <a:r>
              <a:rPr lang="en-US" dirty="0">
                <a:solidFill>
                  <a:schemeClr val="accent1"/>
                </a:solidFill>
              </a:rPr>
              <a:t>		</a:t>
            </a:r>
            <a:r>
              <a:rPr lang="en-US" b="1" dirty="0" err="1">
                <a:solidFill>
                  <a:schemeClr val="accent1"/>
                </a:solidFill>
              </a:rPr>
              <a:t>self</a:t>
            </a:r>
            <a:r>
              <a:rPr lang="en-US" dirty="0" err="1">
                <a:solidFill>
                  <a:schemeClr val="accent1"/>
                </a:solidFill>
              </a:rPr>
              <a:t>.breed</a:t>
            </a:r>
            <a:r>
              <a:rPr lang="en-US" dirty="0">
                <a:solidFill>
                  <a:schemeClr val="accent1"/>
                </a:solidFill>
              </a:rPr>
              <a:t> = breed</a:t>
            </a:r>
          </a:p>
          <a:p>
            <a:pPr marL="0" indent="0">
              <a:buNone/>
            </a:pPr>
            <a:r>
              <a:rPr lang="en-US" dirty="0">
                <a:solidFill>
                  <a:schemeClr val="accent1"/>
                </a:solidFill>
              </a:rPr>
              <a:t>		</a:t>
            </a:r>
            <a:r>
              <a:rPr lang="en-US" b="1" dirty="0" err="1">
                <a:solidFill>
                  <a:schemeClr val="accent1"/>
                </a:solidFill>
              </a:rPr>
              <a:t>self</a:t>
            </a:r>
            <a:r>
              <a:rPr lang="en-US" dirty="0" err="1">
                <a:solidFill>
                  <a:schemeClr val="accent1"/>
                </a:solidFill>
              </a:rPr>
              <a:t>.height</a:t>
            </a:r>
            <a:r>
              <a:rPr lang="en-US" dirty="0">
                <a:solidFill>
                  <a:schemeClr val="accent1"/>
                </a:solidFill>
              </a:rPr>
              <a:t> = height</a:t>
            </a:r>
          </a:p>
          <a:p>
            <a:pPr marL="0" indent="0">
              <a:buNone/>
            </a:pPr>
            <a:r>
              <a:rPr lang="en-US" dirty="0">
                <a:solidFill>
                  <a:schemeClr val="accent1"/>
                </a:solidFill>
              </a:rPr>
              <a:t>		</a:t>
            </a:r>
            <a:r>
              <a:rPr lang="en-US" b="1" dirty="0" err="1">
                <a:solidFill>
                  <a:schemeClr val="accent1"/>
                </a:solidFill>
              </a:rPr>
              <a:t>self</a:t>
            </a:r>
            <a:r>
              <a:rPr lang="en-US" dirty="0" err="1">
                <a:solidFill>
                  <a:schemeClr val="accent1"/>
                </a:solidFill>
              </a:rPr>
              <a:t>.weight</a:t>
            </a:r>
            <a:r>
              <a:rPr lang="en-US" dirty="0">
                <a:solidFill>
                  <a:schemeClr val="accent1"/>
                </a:solidFill>
              </a:rPr>
              <a:t> = weight</a:t>
            </a:r>
          </a:p>
          <a:p>
            <a:pPr marL="0" indent="0">
              <a:buNone/>
            </a:pPr>
            <a:r>
              <a:rPr lang="en-US" dirty="0">
                <a:solidFill>
                  <a:schemeClr val="accent1"/>
                </a:solidFill>
              </a:rPr>
              <a:t>		</a:t>
            </a:r>
            <a:r>
              <a:rPr lang="en-US" b="1" dirty="0" err="1">
                <a:solidFill>
                  <a:schemeClr val="accent1"/>
                </a:solidFill>
              </a:rPr>
              <a:t>self</a:t>
            </a:r>
            <a:r>
              <a:rPr lang="en-US" dirty="0" err="1">
                <a:solidFill>
                  <a:schemeClr val="accent1"/>
                </a:solidFill>
              </a:rPr>
              <a:t>.age</a:t>
            </a:r>
            <a:r>
              <a:rPr lang="en-US" dirty="0">
                <a:solidFill>
                  <a:schemeClr val="accent1"/>
                </a:solidFill>
              </a:rPr>
              <a:t> = age</a:t>
            </a:r>
          </a:p>
          <a:p>
            <a:pPr marL="0" indent="0">
              <a:buNone/>
            </a:pPr>
            <a:r>
              <a:rPr lang="en-US" dirty="0">
                <a:solidFill>
                  <a:schemeClr val="accent1"/>
                </a:solidFill>
              </a:rPr>
              <a:t>	</a:t>
            </a:r>
          </a:p>
          <a:p>
            <a:pPr marL="0" indent="0">
              <a:buNone/>
            </a:pPr>
            <a:r>
              <a:rPr lang="en-US" dirty="0">
                <a:solidFill>
                  <a:schemeClr val="accent1"/>
                </a:solidFill>
              </a:rPr>
              <a:t>	</a:t>
            </a:r>
            <a:r>
              <a:rPr lang="en-US" b="1" dirty="0">
                <a:solidFill>
                  <a:schemeClr val="accent1"/>
                </a:solidFill>
              </a:rPr>
              <a:t>def</a:t>
            </a:r>
            <a:r>
              <a:rPr lang="en-US" dirty="0">
                <a:solidFill>
                  <a:schemeClr val="accent1"/>
                </a:solidFill>
              </a:rPr>
              <a:t> bark(self):</a:t>
            </a:r>
          </a:p>
          <a:p>
            <a:pPr marL="0" indent="0">
              <a:buNone/>
            </a:pPr>
            <a:r>
              <a:rPr lang="en-US" dirty="0">
                <a:solidFill>
                  <a:schemeClr val="accent1"/>
                </a:solidFill>
              </a:rPr>
              <a:t>		</a:t>
            </a:r>
            <a:r>
              <a:rPr lang="en-US" b="1" dirty="0">
                <a:solidFill>
                  <a:schemeClr val="accent1"/>
                </a:solidFill>
              </a:rPr>
              <a:t>print</a:t>
            </a:r>
            <a:r>
              <a:rPr lang="en-US" dirty="0">
                <a:solidFill>
                  <a:schemeClr val="accent1"/>
                </a:solidFill>
              </a:rPr>
              <a:t>(</a:t>
            </a:r>
            <a:r>
              <a:rPr lang="en-US" dirty="0">
                <a:solidFill>
                  <a:schemeClr val="accent2"/>
                </a:solidFill>
              </a:rPr>
              <a:t>“woof”</a:t>
            </a:r>
            <a:r>
              <a:rPr lang="en-US" dirty="0">
                <a:solidFill>
                  <a:schemeClr val="accent1"/>
                </a:solidFill>
              </a:rPr>
              <a:t>)</a:t>
            </a:r>
          </a:p>
        </p:txBody>
      </p:sp>
      <p:sp>
        <p:nvSpPr>
          <p:cNvPr id="4" name="TextBox 3">
            <a:extLst>
              <a:ext uri="{FF2B5EF4-FFF2-40B4-BE49-F238E27FC236}">
                <a16:creationId xmlns:a16="http://schemas.microsoft.com/office/drawing/2014/main" id="{38556991-A901-6046-ACA5-B7D7D5D425EF}"/>
              </a:ext>
            </a:extLst>
          </p:cNvPr>
          <p:cNvSpPr txBox="1"/>
          <p:nvPr/>
        </p:nvSpPr>
        <p:spPr>
          <a:xfrm>
            <a:off x="6538586" y="3331923"/>
            <a:ext cx="3344450" cy="1477328"/>
          </a:xfrm>
          <a:prstGeom prst="rect">
            <a:avLst/>
          </a:prstGeom>
          <a:noFill/>
          <a:ln>
            <a:solidFill>
              <a:schemeClr val="accent1"/>
            </a:solidFill>
          </a:ln>
        </p:spPr>
        <p:txBody>
          <a:bodyPr wrap="square" rtlCol="0">
            <a:spAutoFit/>
          </a:bodyPr>
          <a:lstStyle/>
          <a:p>
            <a:r>
              <a:rPr lang="en-US" dirty="0"/>
              <a:t>This is our dog class. It has a name, a breed, a height, a weight, and an age. Dogs also bark, so we’ve created a function for our dog called “bark”</a:t>
            </a:r>
          </a:p>
        </p:txBody>
      </p:sp>
    </p:spTree>
    <p:extLst>
      <p:ext uri="{BB962C8B-B14F-4D97-AF65-F5344CB8AC3E}">
        <p14:creationId xmlns:p14="http://schemas.microsoft.com/office/powerpoint/2010/main" val="33053391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AAB8B-07AC-324C-8C93-07F8C3997DBD}"/>
              </a:ext>
            </a:extLst>
          </p:cNvPr>
          <p:cNvSpPr>
            <a:spLocks noGrp="1"/>
          </p:cNvSpPr>
          <p:nvPr>
            <p:ph type="title"/>
          </p:nvPr>
        </p:nvSpPr>
        <p:spPr/>
        <p:txBody>
          <a:bodyPr/>
          <a:lstStyle/>
          <a:p>
            <a:r>
              <a:rPr lang="en-US" dirty="0"/>
              <a:t>Classes</a:t>
            </a:r>
          </a:p>
        </p:txBody>
      </p:sp>
      <p:sp>
        <p:nvSpPr>
          <p:cNvPr id="3" name="Content Placeholder 2">
            <a:extLst>
              <a:ext uri="{FF2B5EF4-FFF2-40B4-BE49-F238E27FC236}">
                <a16:creationId xmlns:a16="http://schemas.microsoft.com/office/drawing/2014/main" id="{6582E0F9-166F-9647-9274-B510A8F2C4ED}"/>
              </a:ext>
            </a:extLst>
          </p:cNvPr>
          <p:cNvSpPr>
            <a:spLocks noGrp="1"/>
          </p:cNvSpPr>
          <p:nvPr>
            <p:ph idx="1"/>
          </p:nvPr>
        </p:nvSpPr>
        <p:spPr/>
        <p:txBody>
          <a:bodyPr>
            <a:normAutofit lnSpcReduction="10000"/>
          </a:bodyPr>
          <a:lstStyle/>
          <a:p>
            <a:r>
              <a:rPr lang="en-US" dirty="0"/>
              <a:t>How do we use classes? We initialize them like variables:</a:t>
            </a:r>
          </a:p>
          <a:p>
            <a:pPr marL="0" indent="0">
              <a:buNone/>
            </a:pPr>
            <a:r>
              <a:rPr lang="en-US" dirty="0">
                <a:solidFill>
                  <a:schemeClr val="accent1"/>
                </a:solidFill>
              </a:rPr>
              <a:t>	</a:t>
            </a:r>
            <a:r>
              <a:rPr lang="en-US" dirty="0" err="1">
                <a:solidFill>
                  <a:schemeClr val="accent1"/>
                </a:solidFill>
              </a:rPr>
              <a:t>fido</a:t>
            </a:r>
            <a:r>
              <a:rPr lang="en-US" dirty="0">
                <a:solidFill>
                  <a:schemeClr val="accent1"/>
                </a:solidFill>
              </a:rPr>
              <a:t> = Dog(</a:t>
            </a:r>
            <a:r>
              <a:rPr lang="en-US" dirty="0">
                <a:solidFill>
                  <a:schemeClr val="accent2"/>
                </a:solidFill>
              </a:rPr>
              <a:t>“</a:t>
            </a:r>
            <a:r>
              <a:rPr lang="en-US" dirty="0" err="1">
                <a:solidFill>
                  <a:schemeClr val="accent2"/>
                </a:solidFill>
              </a:rPr>
              <a:t>fido</a:t>
            </a:r>
            <a:r>
              <a:rPr lang="en-US" dirty="0">
                <a:solidFill>
                  <a:schemeClr val="accent2"/>
                </a:solidFill>
              </a:rPr>
              <a:t>”</a:t>
            </a:r>
            <a:r>
              <a:rPr lang="en-US" dirty="0">
                <a:solidFill>
                  <a:schemeClr val="accent1"/>
                </a:solidFill>
              </a:rPr>
              <a:t>, </a:t>
            </a:r>
            <a:r>
              <a:rPr lang="en-US" dirty="0">
                <a:solidFill>
                  <a:schemeClr val="accent2"/>
                </a:solidFill>
              </a:rPr>
              <a:t>“</a:t>
            </a:r>
            <a:r>
              <a:rPr lang="en-US" dirty="0" err="1">
                <a:solidFill>
                  <a:schemeClr val="accent2"/>
                </a:solidFill>
              </a:rPr>
              <a:t>labrador</a:t>
            </a:r>
            <a:r>
              <a:rPr lang="en-US" dirty="0">
                <a:solidFill>
                  <a:schemeClr val="accent2"/>
                </a:solidFill>
              </a:rPr>
              <a:t>”</a:t>
            </a:r>
            <a:r>
              <a:rPr lang="en-US" dirty="0">
                <a:solidFill>
                  <a:schemeClr val="accent1"/>
                </a:solidFill>
              </a:rPr>
              <a:t>, 0.45, 30, 7)</a:t>
            </a:r>
          </a:p>
          <a:p>
            <a:pPr marL="0" indent="0">
              <a:buNone/>
            </a:pPr>
            <a:r>
              <a:rPr lang="en-US" dirty="0">
                <a:solidFill>
                  <a:schemeClr val="accent1"/>
                </a:solidFill>
              </a:rPr>
              <a:t>	</a:t>
            </a:r>
            <a:r>
              <a:rPr lang="en-US" dirty="0" err="1">
                <a:solidFill>
                  <a:schemeClr val="accent1"/>
                </a:solidFill>
              </a:rPr>
              <a:t>fido.bark</a:t>
            </a:r>
            <a:r>
              <a:rPr lang="en-US" dirty="0">
                <a:solidFill>
                  <a:schemeClr val="accent1"/>
                </a:solidFill>
              </a:rPr>
              <a:t>()</a:t>
            </a:r>
          </a:p>
          <a:p>
            <a:pPr marL="457200" lvl="1" indent="0">
              <a:buNone/>
            </a:pPr>
            <a:endParaRPr lang="en-US" dirty="0"/>
          </a:p>
          <a:p>
            <a:r>
              <a:rPr lang="en-US" dirty="0"/>
              <a:t>This is called </a:t>
            </a:r>
            <a:r>
              <a:rPr lang="en-US" b="1" dirty="0"/>
              <a:t>instantiation</a:t>
            </a:r>
            <a:r>
              <a:rPr lang="en-US" dirty="0"/>
              <a:t>, and the object is called an </a:t>
            </a:r>
            <a:r>
              <a:rPr lang="en-US" b="1" dirty="0"/>
              <a:t>instance</a:t>
            </a:r>
            <a:r>
              <a:rPr lang="en-US" dirty="0"/>
              <a:t>.</a:t>
            </a:r>
          </a:p>
          <a:p>
            <a:r>
              <a:rPr lang="en-US" dirty="0"/>
              <a:t>Practical example: simulating multiple aircraft. Each vehicle has its own mass, inertia matrix, dimensions, etc.</a:t>
            </a:r>
          </a:p>
          <a:p>
            <a:r>
              <a:rPr lang="en-US" dirty="0"/>
              <a:t>What if we want to go more abstract? E.g. quadrotors and fixed wing aircraft are both aircraft. Can we create a more abstract object that encapsulates both?</a:t>
            </a:r>
          </a:p>
        </p:txBody>
      </p:sp>
    </p:spTree>
    <p:extLst>
      <p:ext uri="{BB962C8B-B14F-4D97-AF65-F5344CB8AC3E}">
        <p14:creationId xmlns:p14="http://schemas.microsoft.com/office/powerpoint/2010/main" val="20496327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96CC7D4-0496-ED46-ABA6-E4DA8613ECD0}"/>
              </a:ext>
            </a:extLst>
          </p:cNvPr>
          <p:cNvSpPr>
            <a:spLocks noGrp="1"/>
          </p:cNvSpPr>
          <p:nvPr>
            <p:ph type="title"/>
          </p:nvPr>
        </p:nvSpPr>
        <p:spPr>
          <a:xfrm>
            <a:off x="640079" y="2053641"/>
            <a:ext cx="3669161" cy="2760098"/>
          </a:xfrm>
        </p:spPr>
        <p:txBody>
          <a:bodyPr>
            <a:normAutofit/>
          </a:bodyPr>
          <a:lstStyle/>
          <a:p>
            <a:r>
              <a:rPr lang="en-US">
                <a:solidFill>
                  <a:srgbClr val="FFFFFF"/>
                </a:solidFill>
              </a:rPr>
              <a:t>Inheritance</a:t>
            </a:r>
          </a:p>
        </p:txBody>
      </p:sp>
      <p:sp>
        <p:nvSpPr>
          <p:cNvPr id="3" name="Content Placeholder 2">
            <a:extLst>
              <a:ext uri="{FF2B5EF4-FFF2-40B4-BE49-F238E27FC236}">
                <a16:creationId xmlns:a16="http://schemas.microsoft.com/office/drawing/2014/main" id="{6337D065-C1ED-A741-9048-D2A599179AFB}"/>
              </a:ext>
            </a:extLst>
          </p:cNvPr>
          <p:cNvSpPr>
            <a:spLocks noGrp="1"/>
          </p:cNvSpPr>
          <p:nvPr>
            <p:ph idx="1"/>
          </p:nvPr>
        </p:nvSpPr>
        <p:spPr>
          <a:xfrm>
            <a:off x="6090574" y="801866"/>
            <a:ext cx="5306084" cy="5230634"/>
          </a:xfrm>
        </p:spPr>
        <p:txBody>
          <a:bodyPr anchor="ctr">
            <a:normAutofit/>
          </a:bodyPr>
          <a:lstStyle/>
          <a:p>
            <a:r>
              <a:rPr lang="en-US" sz="2200" dirty="0">
                <a:solidFill>
                  <a:srgbClr val="000000"/>
                </a:solidFill>
              </a:rPr>
              <a:t>Sometimes you want to add further structure to your code. E.g. cats and dogs are both pets. Can we define a “Pet” class, and then break it down into further specializations?</a:t>
            </a:r>
          </a:p>
          <a:p>
            <a:r>
              <a:rPr lang="en-US" sz="2200" dirty="0">
                <a:solidFill>
                  <a:srgbClr val="000000"/>
                </a:solidFill>
              </a:rPr>
              <a:t>This is called inheritance. Classes can inherit from one or more other classes, which gives them access to the parent class’ functions.</a:t>
            </a:r>
          </a:p>
          <a:p>
            <a:r>
              <a:rPr lang="en-US" sz="2200" dirty="0">
                <a:solidFill>
                  <a:srgbClr val="000000"/>
                </a:solidFill>
              </a:rPr>
              <a:t>Lets us extend the functionality of the base class while minimizing the amount of rewritten code.</a:t>
            </a:r>
          </a:p>
          <a:p>
            <a:r>
              <a:rPr lang="en-US" sz="2200" dirty="0">
                <a:solidFill>
                  <a:srgbClr val="000000"/>
                </a:solidFill>
              </a:rPr>
              <a:t>Allows for easy instantiation of complex objects (factory methods).</a:t>
            </a:r>
          </a:p>
          <a:p>
            <a:r>
              <a:rPr lang="en-US" sz="2200" dirty="0">
                <a:solidFill>
                  <a:srgbClr val="000000"/>
                </a:solidFill>
              </a:rPr>
              <a:t>See </a:t>
            </a:r>
            <a:r>
              <a:rPr lang="en-US" sz="2200" b="1" dirty="0" err="1">
                <a:solidFill>
                  <a:srgbClr val="000000"/>
                </a:solidFill>
              </a:rPr>
              <a:t>inheritance.py</a:t>
            </a:r>
            <a:endParaRPr lang="en-US" sz="2200" dirty="0">
              <a:solidFill>
                <a:srgbClr val="000000"/>
              </a:solidFill>
            </a:endParaRPr>
          </a:p>
          <a:p>
            <a:pPr marL="0" indent="0">
              <a:buNone/>
            </a:pPr>
            <a:endParaRPr lang="en-US" sz="2200" dirty="0">
              <a:solidFill>
                <a:srgbClr val="000000"/>
              </a:solidFill>
            </a:endParaRPr>
          </a:p>
        </p:txBody>
      </p:sp>
    </p:spTree>
    <p:extLst>
      <p:ext uri="{BB962C8B-B14F-4D97-AF65-F5344CB8AC3E}">
        <p14:creationId xmlns:p14="http://schemas.microsoft.com/office/powerpoint/2010/main" val="42558309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4C659-B034-0441-BD8A-A985CA1F5CB7}"/>
              </a:ext>
            </a:extLst>
          </p:cNvPr>
          <p:cNvSpPr>
            <a:spLocks noGrp="1"/>
          </p:cNvSpPr>
          <p:nvPr>
            <p:ph type="title"/>
          </p:nvPr>
        </p:nvSpPr>
        <p:spPr/>
        <p:txBody>
          <a:bodyPr/>
          <a:lstStyle/>
          <a:p>
            <a:r>
              <a:rPr lang="en-US" dirty="0"/>
              <a:t>Inheritance</a:t>
            </a:r>
          </a:p>
        </p:txBody>
      </p:sp>
      <p:sp>
        <p:nvSpPr>
          <p:cNvPr id="3" name="Content Placeholder 2">
            <a:extLst>
              <a:ext uri="{FF2B5EF4-FFF2-40B4-BE49-F238E27FC236}">
                <a16:creationId xmlns:a16="http://schemas.microsoft.com/office/drawing/2014/main" id="{1B7761AD-8866-6441-BA13-E64CD542EEF5}"/>
              </a:ext>
            </a:extLst>
          </p:cNvPr>
          <p:cNvSpPr>
            <a:spLocks noGrp="1"/>
          </p:cNvSpPr>
          <p:nvPr>
            <p:ph idx="1"/>
          </p:nvPr>
        </p:nvSpPr>
        <p:spPr/>
        <p:txBody>
          <a:bodyPr/>
          <a:lstStyle/>
          <a:p>
            <a:r>
              <a:rPr lang="en-US" dirty="0"/>
              <a:t>Example, let’s say we want a generic pet class:</a:t>
            </a:r>
          </a:p>
          <a:p>
            <a:pPr marL="0" indent="0">
              <a:buNone/>
            </a:pPr>
            <a:r>
              <a:rPr lang="en-US" dirty="0"/>
              <a:t>	</a:t>
            </a:r>
            <a:r>
              <a:rPr lang="en-US" b="1" dirty="0">
                <a:solidFill>
                  <a:schemeClr val="accent1"/>
                </a:solidFill>
              </a:rPr>
              <a:t>class</a:t>
            </a:r>
            <a:r>
              <a:rPr lang="en-US" dirty="0">
                <a:solidFill>
                  <a:schemeClr val="accent1"/>
                </a:solidFill>
              </a:rPr>
              <a:t> Pet:</a:t>
            </a:r>
          </a:p>
          <a:p>
            <a:pPr marL="0" indent="0">
              <a:buNone/>
            </a:pPr>
            <a:r>
              <a:rPr lang="en-US" dirty="0">
                <a:solidFill>
                  <a:schemeClr val="accent1"/>
                </a:solidFill>
              </a:rPr>
              <a:t>		</a:t>
            </a:r>
            <a:r>
              <a:rPr lang="en-US" b="1" dirty="0">
                <a:solidFill>
                  <a:schemeClr val="accent1"/>
                </a:solidFill>
              </a:rPr>
              <a:t>def</a:t>
            </a:r>
            <a:r>
              <a:rPr lang="en-US" dirty="0">
                <a:solidFill>
                  <a:schemeClr val="accent1"/>
                </a:solidFill>
              </a:rPr>
              <a:t> __</a:t>
            </a:r>
            <a:r>
              <a:rPr lang="en-US" b="1" dirty="0" err="1">
                <a:solidFill>
                  <a:schemeClr val="accent1"/>
                </a:solidFill>
              </a:rPr>
              <a:t>init</a:t>
            </a:r>
            <a:r>
              <a:rPr lang="en-US" dirty="0">
                <a:solidFill>
                  <a:schemeClr val="accent1"/>
                </a:solidFill>
              </a:rPr>
              <a:t>__(</a:t>
            </a:r>
            <a:r>
              <a:rPr lang="en-US" b="1" dirty="0">
                <a:solidFill>
                  <a:schemeClr val="accent1"/>
                </a:solidFill>
              </a:rPr>
              <a:t>self</a:t>
            </a:r>
            <a:r>
              <a:rPr lang="en-US" dirty="0">
                <a:solidFill>
                  <a:schemeClr val="accent1"/>
                </a:solidFill>
              </a:rPr>
              <a:t>, name, species):</a:t>
            </a:r>
          </a:p>
          <a:p>
            <a:pPr marL="0" indent="0">
              <a:buNone/>
            </a:pPr>
            <a:r>
              <a:rPr lang="en-US" dirty="0">
                <a:solidFill>
                  <a:schemeClr val="accent1"/>
                </a:solidFill>
              </a:rPr>
              <a:t>			</a:t>
            </a:r>
            <a:r>
              <a:rPr lang="en-US" b="1" dirty="0" err="1">
                <a:solidFill>
                  <a:schemeClr val="accent1"/>
                </a:solidFill>
              </a:rPr>
              <a:t>self</a:t>
            </a:r>
            <a:r>
              <a:rPr lang="en-US" dirty="0" err="1">
                <a:solidFill>
                  <a:schemeClr val="accent1"/>
                </a:solidFill>
              </a:rPr>
              <a:t>.name</a:t>
            </a:r>
            <a:r>
              <a:rPr lang="en-US" dirty="0">
                <a:solidFill>
                  <a:schemeClr val="accent1"/>
                </a:solidFill>
              </a:rPr>
              <a:t> = name</a:t>
            </a:r>
          </a:p>
          <a:p>
            <a:pPr marL="0" indent="0">
              <a:buNone/>
            </a:pPr>
            <a:r>
              <a:rPr lang="en-US" dirty="0">
                <a:solidFill>
                  <a:schemeClr val="accent1"/>
                </a:solidFill>
              </a:rPr>
              <a:t>			</a:t>
            </a:r>
            <a:r>
              <a:rPr lang="en-US" b="1" dirty="0" err="1">
                <a:solidFill>
                  <a:schemeClr val="accent1"/>
                </a:solidFill>
              </a:rPr>
              <a:t>self</a:t>
            </a:r>
            <a:r>
              <a:rPr lang="en-US" dirty="0" err="1">
                <a:solidFill>
                  <a:schemeClr val="accent1"/>
                </a:solidFill>
              </a:rPr>
              <a:t>.species</a:t>
            </a:r>
            <a:r>
              <a:rPr lang="en-US" dirty="0">
                <a:solidFill>
                  <a:schemeClr val="accent1"/>
                </a:solidFill>
              </a:rPr>
              <a:t> = species</a:t>
            </a:r>
          </a:p>
          <a:p>
            <a:pPr marL="0" indent="0">
              <a:buNone/>
            </a:pPr>
            <a:endParaRPr lang="en-US" dirty="0">
              <a:solidFill>
                <a:schemeClr val="accent1"/>
              </a:solidFill>
            </a:endParaRPr>
          </a:p>
          <a:p>
            <a:pPr marL="0" indent="0">
              <a:buNone/>
            </a:pPr>
            <a:r>
              <a:rPr lang="en-US" dirty="0">
                <a:solidFill>
                  <a:schemeClr val="accent1"/>
                </a:solidFill>
              </a:rPr>
              <a:t>		</a:t>
            </a:r>
            <a:r>
              <a:rPr lang="en-US" b="1" dirty="0">
                <a:solidFill>
                  <a:schemeClr val="accent1"/>
                </a:solidFill>
              </a:rPr>
              <a:t>def</a:t>
            </a:r>
            <a:r>
              <a:rPr lang="en-US" dirty="0">
                <a:solidFill>
                  <a:schemeClr val="accent1"/>
                </a:solidFill>
              </a:rPr>
              <a:t> </a:t>
            </a:r>
            <a:r>
              <a:rPr lang="en-US" dirty="0" err="1">
                <a:solidFill>
                  <a:schemeClr val="accent1"/>
                </a:solidFill>
              </a:rPr>
              <a:t>print_name</a:t>
            </a:r>
            <a:r>
              <a:rPr lang="en-US" dirty="0">
                <a:solidFill>
                  <a:schemeClr val="accent1"/>
                </a:solidFill>
              </a:rPr>
              <a:t>(self):</a:t>
            </a:r>
          </a:p>
          <a:p>
            <a:pPr marL="0" indent="0">
              <a:buNone/>
            </a:pPr>
            <a:r>
              <a:rPr lang="en-US" dirty="0">
                <a:solidFill>
                  <a:schemeClr val="accent1"/>
                </a:solidFill>
              </a:rPr>
              <a:t>			print(</a:t>
            </a:r>
            <a:r>
              <a:rPr lang="en-US" dirty="0" err="1">
                <a:solidFill>
                  <a:schemeClr val="accent1"/>
                </a:solidFill>
              </a:rPr>
              <a:t>self.name</a:t>
            </a:r>
            <a:r>
              <a:rPr lang="en-US" dirty="0">
                <a:solidFill>
                  <a:schemeClr val="accent1"/>
                </a:solidFill>
              </a:rPr>
              <a:t>)</a:t>
            </a:r>
          </a:p>
        </p:txBody>
      </p:sp>
    </p:spTree>
    <p:extLst>
      <p:ext uri="{BB962C8B-B14F-4D97-AF65-F5344CB8AC3E}">
        <p14:creationId xmlns:p14="http://schemas.microsoft.com/office/powerpoint/2010/main" val="5415278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718ED-A67F-CD4E-9D78-F6D9ADE00E82}"/>
              </a:ext>
            </a:extLst>
          </p:cNvPr>
          <p:cNvSpPr>
            <a:spLocks noGrp="1"/>
          </p:cNvSpPr>
          <p:nvPr>
            <p:ph type="title"/>
          </p:nvPr>
        </p:nvSpPr>
        <p:spPr/>
        <p:txBody>
          <a:bodyPr/>
          <a:lstStyle/>
          <a:p>
            <a:r>
              <a:rPr lang="en-US" dirty="0"/>
              <a:t>Inheritance</a:t>
            </a:r>
          </a:p>
        </p:txBody>
      </p:sp>
      <p:sp>
        <p:nvSpPr>
          <p:cNvPr id="3" name="Content Placeholder 2">
            <a:extLst>
              <a:ext uri="{FF2B5EF4-FFF2-40B4-BE49-F238E27FC236}">
                <a16:creationId xmlns:a16="http://schemas.microsoft.com/office/drawing/2014/main" id="{27680A1A-233E-BB4D-94FF-19F88D28FF9A}"/>
              </a:ext>
            </a:extLst>
          </p:cNvPr>
          <p:cNvSpPr>
            <a:spLocks noGrp="1"/>
          </p:cNvSpPr>
          <p:nvPr>
            <p:ph idx="1"/>
          </p:nvPr>
        </p:nvSpPr>
        <p:spPr/>
        <p:txBody>
          <a:bodyPr>
            <a:normAutofit/>
          </a:bodyPr>
          <a:lstStyle/>
          <a:p>
            <a:r>
              <a:rPr lang="en-US" dirty="0"/>
              <a:t>Now we have a dog class that inherits from Pet. Not all pets bark, </a:t>
            </a:r>
            <a:r>
              <a:rPr lang="en-US" dirty="0" err="1"/>
              <a:t>ony</a:t>
            </a:r>
            <a:r>
              <a:rPr lang="en-US" dirty="0"/>
              <a:t> dogs do.</a:t>
            </a:r>
          </a:p>
          <a:p>
            <a:pPr marL="0" indent="0">
              <a:buNone/>
            </a:pPr>
            <a:r>
              <a:rPr lang="en-US" b="1" dirty="0">
                <a:solidFill>
                  <a:schemeClr val="accent1"/>
                </a:solidFill>
              </a:rPr>
              <a:t>class</a:t>
            </a:r>
            <a:r>
              <a:rPr lang="en-US" dirty="0">
                <a:solidFill>
                  <a:schemeClr val="accent1"/>
                </a:solidFill>
              </a:rPr>
              <a:t> Dog(Pet):</a:t>
            </a:r>
          </a:p>
          <a:p>
            <a:pPr marL="0" indent="0">
              <a:buNone/>
            </a:pPr>
            <a:r>
              <a:rPr lang="en-US" dirty="0">
                <a:solidFill>
                  <a:schemeClr val="accent1"/>
                </a:solidFill>
              </a:rPr>
              <a:t>	</a:t>
            </a:r>
            <a:r>
              <a:rPr lang="en-US" b="1" dirty="0">
                <a:solidFill>
                  <a:schemeClr val="accent1"/>
                </a:solidFill>
              </a:rPr>
              <a:t>def</a:t>
            </a:r>
            <a:r>
              <a:rPr lang="en-US" dirty="0">
                <a:solidFill>
                  <a:schemeClr val="accent1"/>
                </a:solidFill>
              </a:rPr>
              <a:t> __</a:t>
            </a:r>
            <a:r>
              <a:rPr lang="en-US" dirty="0" err="1">
                <a:solidFill>
                  <a:schemeClr val="accent1"/>
                </a:solidFill>
              </a:rPr>
              <a:t>init</a:t>
            </a:r>
            <a:r>
              <a:rPr lang="en-US" dirty="0">
                <a:solidFill>
                  <a:schemeClr val="accent1"/>
                </a:solidFill>
              </a:rPr>
              <a:t>__(</a:t>
            </a:r>
            <a:r>
              <a:rPr lang="en-US" b="1" dirty="0">
                <a:solidFill>
                  <a:schemeClr val="accent1"/>
                </a:solidFill>
              </a:rPr>
              <a:t>self</a:t>
            </a:r>
            <a:r>
              <a:rPr lang="en-US" dirty="0">
                <a:solidFill>
                  <a:schemeClr val="accent1"/>
                </a:solidFill>
              </a:rPr>
              <a:t>, name):</a:t>
            </a:r>
          </a:p>
          <a:p>
            <a:pPr marL="0" indent="0">
              <a:buNone/>
            </a:pPr>
            <a:r>
              <a:rPr lang="en-US" dirty="0">
                <a:solidFill>
                  <a:schemeClr val="accent1"/>
                </a:solidFill>
              </a:rPr>
              <a:t>		</a:t>
            </a:r>
            <a:r>
              <a:rPr lang="en-US" b="1" dirty="0">
                <a:solidFill>
                  <a:schemeClr val="accent1"/>
                </a:solidFill>
              </a:rPr>
              <a:t>super</a:t>
            </a:r>
            <a:r>
              <a:rPr lang="en-US" dirty="0">
                <a:solidFill>
                  <a:schemeClr val="accent1"/>
                </a:solidFill>
              </a:rPr>
              <a:t>(Dog, self).__</a:t>
            </a:r>
            <a:r>
              <a:rPr lang="en-US" dirty="0" err="1">
                <a:solidFill>
                  <a:schemeClr val="accent1"/>
                </a:solidFill>
              </a:rPr>
              <a:t>init</a:t>
            </a:r>
            <a:r>
              <a:rPr lang="en-US" dirty="0">
                <a:solidFill>
                  <a:schemeClr val="accent1"/>
                </a:solidFill>
              </a:rPr>
              <a:t>__(name, </a:t>
            </a:r>
            <a:r>
              <a:rPr lang="en-US" dirty="0">
                <a:solidFill>
                  <a:schemeClr val="accent2"/>
                </a:solidFill>
              </a:rPr>
              <a:t>“Dog”</a:t>
            </a:r>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	</a:t>
            </a:r>
            <a:r>
              <a:rPr lang="en-US" b="1" dirty="0">
                <a:solidFill>
                  <a:schemeClr val="accent1"/>
                </a:solidFill>
              </a:rPr>
              <a:t>def</a:t>
            </a:r>
            <a:r>
              <a:rPr lang="en-US" dirty="0">
                <a:solidFill>
                  <a:schemeClr val="accent1"/>
                </a:solidFill>
              </a:rPr>
              <a:t> bark (</a:t>
            </a:r>
            <a:r>
              <a:rPr lang="en-US" b="1" dirty="0">
                <a:solidFill>
                  <a:schemeClr val="accent1"/>
                </a:solidFill>
              </a:rPr>
              <a:t>self</a:t>
            </a:r>
            <a:r>
              <a:rPr lang="en-US" dirty="0">
                <a:solidFill>
                  <a:schemeClr val="accent1"/>
                </a:solidFill>
              </a:rPr>
              <a:t>):</a:t>
            </a:r>
          </a:p>
          <a:p>
            <a:pPr marL="0" indent="0">
              <a:buNone/>
            </a:pPr>
            <a:r>
              <a:rPr lang="en-US" dirty="0">
                <a:solidFill>
                  <a:schemeClr val="accent1"/>
                </a:solidFill>
              </a:rPr>
              <a:t>		</a:t>
            </a:r>
            <a:r>
              <a:rPr lang="en-US" b="1" dirty="0">
                <a:solidFill>
                  <a:schemeClr val="accent1"/>
                </a:solidFill>
              </a:rPr>
              <a:t>print</a:t>
            </a:r>
            <a:r>
              <a:rPr lang="en-US" dirty="0">
                <a:solidFill>
                  <a:schemeClr val="accent1"/>
                </a:solidFill>
              </a:rPr>
              <a:t>(</a:t>
            </a:r>
            <a:r>
              <a:rPr lang="en-US" dirty="0">
                <a:solidFill>
                  <a:schemeClr val="accent2"/>
                </a:solidFill>
              </a:rPr>
              <a:t>“Woof.”</a:t>
            </a:r>
            <a:r>
              <a:rPr lang="en-US" dirty="0">
                <a:solidFill>
                  <a:schemeClr val="accent1"/>
                </a:solidFill>
              </a:rPr>
              <a:t>)</a:t>
            </a:r>
          </a:p>
        </p:txBody>
      </p:sp>
    </p:spTree>
    <p:extLst>
      <p:ext uri="{BB962C8B-B14F-4D97-AF65-F5344CB8AC3E}">
        <p14:creationId xmlns:p14="http://schemas.microsoft.com/office/powerpoint/2010/main" val="14696457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39584-5C80-F240-A0C0-25DD86760F35}"/>
              </a:ext>
            </a:extLst>
          </p:cNvPr>
          <p:cNvSpPr>
            <a:spLocks noGrp="1"/>
          </p:cNvSpPr>
          <p:nvPr>
            <p:ph type="title"/>
          </p:nvPr>
        </p:nvSpPr>
        <p:spPr/>
        <p:txBody>
          <a:bodyPr/>
          <a:lstStyle/>
          <a:p>
            <a:r>
              <a:rPr lang="en-US" dirty="0"/>
              <a:t>Inheritance</a:t>
            </a:r>
          </a:p>
        </p:txBody>
      </p:sp>
      <p:sp>
        <p:nvSpPr>
          <p:cNvPr id="3" name="Content Placeholder 2">
            <a:extLst>
              <a:ext uri="{FF2B5EF4-FFF2-40B4-BE49-F238E27FC236}">
                <a16:creationId xmlns:a16="http://schemas.microsoft.com/office/drawing/2014/main" id="{1F08AB02-4B03-3447-B81A-805FB6DBD3FA}"/>
              </a:ext>
            </a:extLst>
          </p:cNvPr>
          <p:cNvSpPr>
            <a:spLocks noGrp="1"/>
          </p:cNvSpPr>
          <p:nvPr>
            <p:ph idx="1"/>
          </p:nvPr>
        </p:nvSpPr>
        <p:spPr/>
        <p:txBody>
          <a:bodyPr/>
          <a:lstStyle/>
          <a:p>
            <a:r>
              <a:rPr lang="en-US" dirty="0"/>
              <a:t>If you create a new instance of class Dog:</a:t>
            </a:r>
          </a:p>
          <a:p>
            <a:pPr marL="0" indent="0">
              <a:buNone/>
            </a:pPr>
            <a:r>
              <a:rPr lang="en-US" dirty="0"/>
              <a:t>	</a:t>
            </a:r>
            <a:r>
              <a:rPr lang="en-US" dirty="0">
                <a:solidFill>
                  <a:schemeClr val="accent1"/>
                </a:solidFill>
              </a:rPr>
              <a:t>spike = Dog(</a:t>
            </a:r>
            <a:r>
              <a:rPr lang="en-US" dirty="0">
                <a:solidFill>
                  <a:schemeClr val="accent2"/>
                </a:solidFill>
              </a:rPr>
              <a:t>“spike”</a:t>
            </a:r>
            <a:r>
              <a:rPr lang="en-US" dirty="0">
                <a:solidFill>
                  <a:schemeClr val="accent1"/>
                </a:solidFill>
              </a:rPr>
              <a:t>, True)</a:t>
            </a:r>
          </a:p>
          <a:p>
            <a:pPr marL="0" indent="0">
              <a:buNone/>
            </a:pPr>
            <a:r>
              <a:rPr lang="en-US" dirty="0">
                <a:solidFill>
                  <a:schemeClr val="accent1"/>
                </a:solidFill>
              </a:rPr>
              <a:t>	</a:t>
            </a:r>
            <a:r>
              <a:rPr lang="en-US" dirty="0" err="1">
                <a:solidFill>
                  <a:schemeClr val="accent1"/>
                </a:solidFill>
              </a:rPr>
              <a:t>fido</a:t>
            </a:r>
            <a:r>
              <a:rPr lang="en-US" dirty="0">
                <a:solidFill>
                  <a:schemeClr val="accent1"/>
                </a:solidFill>
              </a:rPr>
              <a:t> = Pet(</a:t>
            </a:r>
            <a:r>
              <a:rPr lang="en-US" dirty="0">
                <a:solidFill>
                  <a:schemeClr val="accent2"/>
                </a:solidFill>
              </a:rPr>
              <a:t>“</a:t>
            </a:r>
            <a:r>
              <a:rPr lang="en-US" dirty="0" err="1">
                <a:solidFill>
                  <a:schemeClr val="accent2"/>
                </a:solidFill>
              </a:rPr>
              <a:t>fido</a:t>
            </a:r>
            <a:r>
              <a:rPr lang="en-US" dirty="0">
                <a:solidFill>
                  <a:schemeClr val="accent2"/>
                </a:solidFill>
              </a:rPr>
              <a:t>”</a:t>
            </a:r>
            <a:r>
              <a:rPr lang="en-US" dirty="0">
                <a:solidFill>
                  <a:schemeClr val="accent1"/>
                </a:solidFill>
              </a:rPr>
              <a:t>, </a:t>
            </a:r>
            <a:r>
              <a:rPr lang="en-US" dirty="0">
                <a:solidFill>
                  <a:schemeClr val="accent2"/>
                </a:solidFill>
              </a:rPr>
              <a:t>“Dog”</a:t>
            </a:r>
            <a:r>
              <a:rPr lang="en-US" dirty="0">
                <a:solidFill>
                  <a:schemeClr val="accent1"/>
                </a:solidFill>
              </a:rPr>
              <a:t>)</a:t>
            </a:r>
          </a:p>
          <a:p>
            <a:pPr marL="0" indent="0">
              <a:buNone/>
            </a:pPr>
            <a:r>
              <a:rPr lang="en-US" dirty="0">
                <a:solidFill>
                  <a:schemeClr val="accent1"/>
                </a:solidFill>
              </a:rPr>
              <a:t>	</a:t>
            </a:r>
            <a:r>
              <a:rPr lang="en-US" dirty="0" err="1">
                <a:solidFill>
                  <a:schemeClr val="accent1"/>
                </a:solidFill>
              </a:rPr>
              <a:t>spike.print_name</a:t>
            </a:r>
            <a:r>
              <a:rPr lang="en-US" dirty="0">
                <a:solidFill>
                  <a:schemeClr val="accent1"/>
                </a:solidFill>
              </a:rPr>
              <a:t>()</a:t>
            </a:r>
          </a:p>
          <a:p>
            <a:pPr marL="0" indent="0">
              <a:buNone/>
            </a:pPr>
            <a:r>
              <a:rPr lang="en-US" dirty="0">
                <a:solidFill>
                  <a:schemeClr val="accent1"/>
                </a:solidFill>
              </a:rPr>
              <a:t>	</a:t>
            </a:r>
            <a:r>
              <a:rPr lang="en-US" dirty="0" err="1">
                <a:solidFill>
                  <a:schemeClr val="accent1"/>
                </a:solidFill>
              </a:rPr>
              <a:t>spike.bark</a:t>
            </a:r>
            <a:r>
              <a:rPr lang="en-US" dirty="0">
                <a:solidFill>
                  <a:schemeClr val="accent1"/>
                </a:solidFill>
              </a:rPr>
              <a:t>()</a:t>
            </a:r>
          </a:p>
          <a:p>
            <a:pPr marL="0" indent="0">
              <a:buNone/>
            </a:pPr>
            <a:r>
              <a:rPr lang="en-US" dirty="0">
                <a:solidFill>
                  <a:schemeClr val="accent1"/>
                </a:solidFill>
              </a:rPr>
              <a:t>	</a:t>
            </a:r>
            <a:r>
              <a:rPr lang="en-US" dirty="0" err="1">
                <a:solidFill>
                  <a:schemeClr val="accent1"/>
                </a:solidFill>
              </a:rPr>
              <a:t>fido.print_name</a:t>
            </a:r>
            <a:r>
              <a:rPr lang="en-US" dirty="0">
                <a:solidFill>
                  <a:schemeClr val="accent1"/>
                </a:solidFill>
              </a:rPr>
              <a:t>()</a:t>
            </a:r>
          </a:p>
          <a:p>
            <a:pPr marL="0" indent="0">
              <a:buNone/>
            </a:pPr>
            <a:r>
              <a:rPr lang="en-US" dirty="0">
                <a:solidFill>
                  <a:schemeClr val="accent1"/>
                </a:solidFill>
              </a:rPr>
              <a:t>	</a:t>
            </a:r>
            <a:r>
              <a:rPr lang="en-US" dirty="0" err="1">
                <a:solidFill>
                  <a:schemeClr val="accent1"/>
                </a:solidFill>
              </a:rPr>
              <a:t>fido.bark</a:t>
            </a:r>
            <a:r>
              <a:rPr lang="en-US" dirty="0">
                <a:solidFill>
                  <a:schemeClr val="accent1"/>
                </a:solidFill>
              </a:rPr>
              <a:t>()</a:t>
            </a:r>
          </a:p>
          <a:p>
            <a:r>
              <a:rPr lang="en-US" dirty="0"/>
              <a:t>What happens when we try </a:t>
            </a:r>
            <a:r>
              <a:rPr lang="en-US" dirty="0" err="1"/>
              <a:t>fido.bark</a:t>
            </a:r>
            <a:r>
              <a:rPr lang="en-US" dirty="0"/>
              <a:t>()?</a:t>
            </a:r>
          </a:p>
          <a:p>
            <a:pPr marL="0" indent="0">
              <a:buNone/>
            </a:pPr>
            <a:endParaRPr lang="en-US" dirty="0"/>
          </a:p>
        </p:txBody>
      </p:sp>
    </p:spTree>
    <p:extLst>
      <p:ext uri="{BB962C8B-B14F-4D97-AF65-F5344CB8AC3E}">
        <p14:creationId xmlns:p14="http://schemas.microsoft.com/office/powerpoint/2010/main" val="4141892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6037C3E-C984-A14E-B08B-F01309EC7290}"/>
              </a:ext>
            </a:extLst>
          </p:cNvPr>
          <p:cNvSpPr>
            <a:spLocks noGrp="1"/>
          </p:cNvSpPr>
          <p:nvPr>
            <p:ph type="title"/>
          </p:nvPr>
        </p:nvSpPr>
        <p:spPr>
          <a:xfrm>
            <a:off x="640079" y="2053641"/>
            <a:ext cx="3669161" cy="2760098"/>
          </a:xfrm>
        </p:spPr>
        <p:txBody>
          <a:bodyPr>
            <a:normAutofit/>
          </a:bodyPr>
          <a:lstStyle/>
          <a:p>
            <a:r>
              <a:rPr lang="en-US">
                <a:solidFill>
                  <a:srgbClr val="FFFFFF"/>
                </a:solidFill>
              </a:rPr>
              <a:t>Why Use Python?</a:t>
            </a:r>
          </a:p>
        </p:txBody>
      </p:sp>
      <p:sp>
        <p:nvSpPr>
          <p:cNvPr id="3" name="Content Placeholder 2">
            <a:extLst>
              <a:ext uri="{FF2B5EF4-FFF2-40B4-BE49-F238E27FC236}">
                <a16:creationId xmlns:a16="http://schemas.microsoft.com/office/drawing/2014/main" id="{6B649742-3D0B-014E-91E4-71DBF04BF541}"/>
              </a:ext>
            </a:extLst>
          </p:cNvPr>
          <p:cNvSpPr>
            <a:spLocks noGrp="1"/>
          </p:cNvSpPr>
          <p:nvPr>
            <p:ph idx="1"/>
          </p:nvPr>
        </p:nvSpPr>
        <p:spPr>
          <a:xfrm>
            <a:off x="6090574" y="801866"/>
            <a:ext cx="5306084" cy="5230634"/>
          </a:xfrm>
        </p:spPr>
        <p:txBody>
          <a:bodyPr anchor="ctr">
            <a:normAutofit/>
          </a:bodyPr>
          <a:lstStyle/>
          <a:p>
            <a:r>
              <a:rPr lang="en-US" sz="2400" dirty="0">
                <a:solidFill>
                  <a:srgbClr val="000000"/>
                </a:solidFill>
              </a:rPr>
              <a:t>Easy to learn, easy to read.</a:t>
            </a:r>
          </a:p>
          <a:p>
            <a:r>
              <a:rPr lang="en-US" sz="2400" dirty="0">
                <a:solidFill>
                  <a:srgbClr val="000000"/>
                </a:solidFill>
              </a:rPr>
              <a:t>“Productive” language. Can implement code quickly.</a:t>
            </a:r>
          </a:p>
          <a:p>
            <a:r>
              <a:rPr lang="en-US" sz="2400" dirty="0">
                <a:solidFill>
                  <a:srgbClr val="000000"/>
                </a:solidFill>
              </a:rPr>
              <a:t>Many open-source libraries; scientific and numerical packages (</a:t>
            </a:r>
            <a:r>
              <a:rPr lang="en-US" sz="2400" dirty="0" err="1">
                <a:solidFill>
                  <a:srgbClr val="000000"/>
                </a:solidFill>
              </a:rPr>
              <a:t>numpy</a:t>
            </a:r>
            <a:r>
              <a:rPr lang="en-US" sz="2400" dirty="0">
                <a:solidFill>
                  <a:srgbClr val="000000"/>
                </a:solidFill>
              </a:rPr>
              <a:t>, </a:t>
            </a:r>
            <a:r>
              <a:rPr lang="en-US" sz="2400" dirty="0" err="1">
                <a:solidFill>
                  <a:srgbClr val="000000"/>
                </a:solidFill>
              </a:rPr>
              <a:t>scipy</a:t>
            </a:r>
            <a:r>
              <a:rPr lang="en-US" sz="2400" dirty="0">
                <a:solidFill>
                  <a:srgbClr val="000000"/>
                </a:solidFill>
              </a:rPr>
              <a:t>).</a:t>
            </a:r>
          </a:p>
          <a:p>
            <a:r>
              <a:rPr lang="en-US" sz="2400" dirty="0">
                <a:solidFill>
                  <a:srgbClr val="000000"/>
                </a:solidFill>
              </a:rPr>
              <a:t>Pip package manager makes installing and using libraries easy.</a:t>
            </a:r>
          </a:p>
          <a:p>
            <a:r>
              <a:rPr lang="en-US" sz="2400" dirty="0">
                <a:solidFill>
                  <a:srgbClr val="000000"/>
                </a:solidFill>
              </a:rPr>
              <a:t>Ubiquitous; can easily share code repositories or </a:t>
            </a:r>
            <a:r>
              <a:rPr lang="en-US" sz="2400" dirty="0" err="1">
                <a:solidFill>
                  <a:srgbClr val="000000"/>
                </a:solidFill>
              </a:rPr>
              <a:t>Jupyter</a:t>
            </a:r>
            <a:r>
              <a:rPr lang="en-US" sz="2400" dirty="0">
                <a:solidFill>
                  <a:srgbClr val="000000"/>
                </a:solidFill>
              </a:rPr>
              <a:t> Notebooks with others.</a:t>
            </a:r>
          </a:p>
          <a:p>
            <a:r>
              <a:rPr lang="en-US" sz="2400" dirty="0">
                <a:solidFill>
                  <a:srgbClr val="000000"/>
                </a:solidFill>
              </a:rPr>
              <a:t>HPC – Python is installed by default on *nix-like operating systems.</a:t>
            </a:r>
          </a:p>
        </p:txBody>
      </p:sp>
    </p:spTree>
    <p:extLst>
      <p:ext uri="{BB962C8B-B14F-4D97-AF65-F5344CB8AC3E}">
        <p14:creationId xmlns:p14="http://schemas.microsoft.com/office/powerpoint/2010/main" val="21519609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EFFCC-2B55-AE44-B057-0A6005E101D7}"/>
              </a:ext>
            </a:extLst>
          </p:cNvPr>
          <p:cNvSpPr>
            <a:spLocks noGrp="1"/>
          </p:cNvSpPr>
          <p:nvPr>
            <p:ph type="title"/>
          </p:nvPr>
        </p:nvSpPr>
        <p:spPr/>
        <p:txBody>
          <a:bodyPr/>
          <a:lstStyle/>
          <a:p>
            <a:r>
              <a:rPr lang="en-US" dirty="0"/>
              <a:t>Inheritance</a:t>
            </a:r>
          </a:p>
        </p:txBody>
      </p:sp>
      <p:sp>
        <p:nvSpPr>
          <p:cNvPr id="3" name="Content Placeholder 2">
            <a:extLst>
              <a:ext uri="{FF2B5EF4-FFF2-40B4-BE49-F238E27FC236}">
                <a16:creationId xmlns:a16="http://schemas.microsoft.com/office/drawing/2014/main" id="{9BA6786C-5B62-5845-99B8-59BB49A36093}"/>
              </a:ext>
            </a:extLst>
          </p:cNvPr>
          <p:cNvSpPr>
            <a:spLocks noGrp="1"/>
          </p:cNvSpPr>
          <p:nvPr>
            <p:ph idx="1"/>
          </p:nvPr>
        </p:nvSpPr>
        <p:spPr/>
        <p:txBody>
          <a:bodyPr>
            <a:normAutofit fontScale="77500" lnSpcReduction="20000"/>
          </a:bodyPr>
          <a:lstStyle/>
          <a:p>
            <a:pPr marL="0" indent="0">
              <a:buNone/>
            </a:pPr>
            <a:r>
              <a:rPr lang="en-US" b="1" dirty="0">
                <a:solidFill>
                  <a:schemeClr val="accent1"/>
                </a:solidFill>
              </a:rPr>
              <a:t>class</a:t>
            </a:r>
            <a:r>
              <a:rPr lang="en-US" dirty="0">
                <a:solidFill>
                  <a:schemeClr val="accent1"/>
                </a:solidFill>
              </a:rPr>
              <a:t> First: </a:t>
            </a:r>
          </a:p>
          <a:p>
            <a:pPr marL="0" indent="0">
              <a:buNone/>
            </a:pPr>
            <a:r>
              <a:rPr lang="en-US" dirty="0">
                <a:solidFill>
                  <a:schemeClr val="accent1"/>
                </a:solidFill>
              </a:rPr>
              <a:t>	</a:t>
            </a:r>
            <a:r>
              <a:rPr lang="en-US" b="1" dirty="0">
                <a:solidFill>
                  <a:schemeClr val="accent1"/>
                </a:solidFill>
              </a:rPr>
              <a:t>def</a:t>
            </a:r>
            <a:r>
              <a:rPr lang="en-US" dirty="0">
                <a:solidFill>
                  <a:schemeClr val="accent1"/>
                </a:solidFill>
              </a:rPr>
              <a:t> __</a:t>
            </a:r>
            <a:r>
              <a:rPr lang="en-US" b="1" dirty="0" err="1">
                <a:solidFill>
                  <a:schemeClr val="accent1"/>
                </a:solidFill>
              </a:rPr>
              <a:t>init</a:t>
            </a:r>
            <a:r>
              <a:rPr lang="en-US" dirty="0">
                <a:solidFill>
                  <a:schemeClr val="accent1"/>
                </a:solidFill>
              </a:rPr>
              <a:t>__(</a:t>
            </a:r>
            <a:r>
              <a:rPr lang="en-US" b="1" dirty="0">
                <a:solidFill>
                  <a:schemeClr val="accent1"/>
                </a:solidFill>
              </a:rPr>
              <a:t>self</a:t>
            </a:r>
            <a:r>
              <a:rPr lang="en-US" dirty="0">
                <a:solidFill>
                  <a:schemeClr val="accent1"/>
                </a:solidFill>
              </a:rPr>
              <a:t>): </a:t>
            </a:r>
          </a:p>
          <a:p>
            <a:pPr marL="0" indent="0">
              <a:buNone/>
            </a:pPr>
            <a:r>
              <a:rPr lang="en-US" dirty="0">
                <a:solidFill>
                  <a:schemeClr val="accent1"/>
                </a:solidFill>
              </a:rPr>
              <a:t>		</a:t>
            </a:r>
            <a:r>
              <a:rPr lang="en-US" b="1" dirty="0">
                <a:solidFill>
                  <a:schemeClr val="accent1"/>
                </a:solidFill>
              </a:rPr>
              <a:t>super</a:t>
            </a:r>
            <a:r>
              <a:rPr lang="en-US" dirty="0">
                <a:solidFill>
                  <a:schemeClr val="accent1"/>
                </a:solidFill>
              </a:rPr>
              <a:t>(First, </a:t>
            </a:r>
            <a:r>
              <a:rPr lang="en-US" b="1" dirty="0">
                <a:solidFill>
                  <a:schemeClr val="accent1"/>
                </a:solidFill>
              </a:rPr>
              <a:t>self</a:t>
            </a:r>
            <a:r>
              <a:rPr lang="en-US" dirty="0">
                <a:solidFill>
                  <a:schemeClr val="accent1"/>
                </a:solidFill>
              </a:rPr>
              <a:t>).__</a:t>
            </a:r>
            <a:r>
              <a:rPr lang="en-US" b="1" dirty="0" err="1">
                <a:solidFill>
                  <a:schemeClr val="accent1"/>
                </a:solidFill>
              </a:rPr>
              <a:t>init</a:t>
            </a:r>
            <a:r>
              <a:rPr lang="en-US" dirty="0">
                <a:solidFill>
                  <a:schemeClr val="accent1"/>
                </a:solidFill>
              </a:rPr>
              <a:t>__() </a:t>
            </a:r>
          </a:p>
          <a:p>
            <a:pPr marL="0" indent="0">
              <a:buNone/>
            </a:pPr>
            <a:r>
              <a:rPr lang="en-US" dirty="0">
                <a:solidFill>
                  <a:schemeClr val="accent1"/>
                </a:solidFill>
              </a:rPr>
              <a:t>		</a:t>
            </a:r>
            <a:r>
              <a:rPr lang="en-US" b="1" dirty="0">
                <a:solidFill>
                  <a:schemeClr val="accent1"/>
                </a:solidFill>
              </a:rPr>
              <a:t>print</a:t>
            </a:r>
            <a:r>
              <a:rPr lang="en-US" dirty="0">
                <a:solidFill>
                  <a:schemeClr val="accent1"/>
                </a:solidFill>
              </a:rPr>
              <a:t>(</a:t>
            </a:r>
            <a:r>
              <a:rPr lang="en-US" dirty="0">
                <a:solidFill>
                  <a:schemeClr val="accent2"/>
                </a:solidFill>
              </a:rPr>
              <a:t>"first"</a:t>
            </a:r>
            <a:r>
              <a:rPr lang="en-US" dirty="0">
                <a:solidFill>
                  <a:schemeClr val="accent1"/>
                </a:solidFill>
              </a:rPr>
              <a:t>) </a:t>
            </a:r>
          </a:p>
          <a:p>
            <a:pPr marL="0" indent="0">
              <a:buNone/>
            </a:pPr>
            <a:r>
              <a:rPr lang="en-US" b="1" dirty="0">
                <a:solidFill>
                  <a:schemeClr val="accent1"/>
                </a:solidFill>
              </a:rPr>
              <a:t>class</a:t>
            </a:r>
            <a:r>
              <a:rPr lang="en-US" dirty="0">
                <a:solidFill>
                  <a:schemeClr val="accent1"/>
                </a:solidFill>
              </a:rPr>
              <a:t> Second: </a:t>
            </a:r>
          </a:p>
          <a:p>
            <a:pPr marL="0" indent="0">
              <a:buNone/>
            </a:pPr>
            <a:r>
              <a:rPr lang="en-US" dirty="0">
                <a:solidFill>
                  <a:schemeClr val="accent1"/>
                </a:solidFill>
              </a:rPr>
              <a:t>	</a:t>
            </a:r>
            <a:r>
              <a:rPr lang="en-US" b="1" dirty="0">
                <a:solidFill>
                  <a:schemeClr val="accent1"/>
                </a:solidFill>
              </a:rPr>
              <a:t>def</a:t>
            </a:r>
            <a:r>
              <a:rPr lang="en-US" dirty="0">
                <a:solidFill>
                  <a:schemeClr val="accent1"/>
                </a:solidFill>
              </a:rPr>
              <a:t> __</a:t>
            </a:r>
            <a:r>
              <a:rPr lang="en-US" b="1" dirty="0" err="1">
                <a:solidFill>
                  <a:schemeClr val="accent1"/>
                </a:solidFill>
              </a:rPr>
              <a:t>init</a:t>
            </a:r>
            <a:r>
              <a:rPr lang="en-US" dirty="0">
                <a:solidFill>
                  <a:schemeClr val="accent1"/>
                </a:solidFill>
              </a:rPr>
              <a:t>__(</a:t>
            </a:r>
            <a:r>
              <a:rPr lang="en-US" b="1" dirty="0">
                <a:solidFill>
                  <a:schemeClr val="accent1"/>
                </a:solidFill>
              </a:rPr>
              <a:t>self</a:t>
            </a:r>
            <a:r>
              <a:rPr lang="en-US" dirty="0">
                <a:solidFill>
                  <a:schemeClr val="accent1"/>
                </a:solidFill>
              </a:rPr>
              <a:t>): </a:t>
            </a:r>
          </a:p>
          <a:p>
            <a:pPr marL="0" indent="0">
              <a:buNone/>
            </a:pPr>
            <a:r>
              <a:rPr lang="en-US" dirty="0">
                <a:solidFill>
                  <a:schemeClr val="accent1"/>
                </a:solidFill>
              </a:rPr>
              <a:t>		</a:t>
            </a:r>
            <a:r>
              <a:rPr lang="en-US" b="1" dirty="0">
                <a:solidFill>
                  <a:schemeClr val="accent1"/>
                </a:solidFill>
              </a:rPr>
              <a:t>super</a:t>
            </a:r>
            <a:r>
              <a:rPr lang="en-US" dirty="0">
                <a:solidFill>
                  <a:schemeClr val="accent1"/>
                </a:solidFill>
              </a:rPr>
              <a:t>(Second, </a:t>
            </a:r>
            <a:r>
              <a:rPr lang="en-US" b="1" dirty="0">
                <a:solidFill>
                  <a:schemeClr val="accent1"/>
                </a:solidFill>
              </a:rPr>
              <a:t>self</a:t>
            </a:r>
            <a:r>
              <a:rPr lang="en-US" dirty="0">
                <a:solidFill>
                  <a:schemeClr val="accent1"/>
                </a:solidFill>
              </a:rPr>
              <a:t>).__</a:t>
            </a:r>
            <a:r>
              <a:rPr lang="en-US" b="1" dirty="0" err="1">
                <a:solidFill>
                  <a:schemeClr val="accent1"/>
                </a:solidFill>
              </a:rPr>
              <a:t>init</a:t>
            </a:r>
            <a:r>
              <a:rPr lang="en-US" dirty="0">
                <a:solidFill>
                  <a:schemeClr val="accent1"/>
                </a:solidFill>
              </a:rPr>
              <a:t>__() </a:t>
            </a:r>
          </a:p>
          <a:p>
            <a:pPr marL="0" indent="0">
              <a:buNone/>
            </a:pPr>
            <a:r>
              <a:rPr lang="en-US" dirty="0">
                <a:solidFill>
                  <a:schemeClr val="accent1"/>
                </a:solidFill>
              </a:rPr>
              <a:t>		</a:t>
            </a:r>
            <a:r>
              <a:rPr lang="en-US" b="1" dirty="0">
                <a:solidFill>
                  <a:schemeClr val="accent1"/>
                </a:solidFill>
              </a:rPr>
              <a:t>print</a:t>
            </a:r>
            <a:r>
              <a:rPr lang="en-US" dirty="0">
                <a:solidFill>
                  <a:schemeClr val="accent1"/>
                </a:solidFill>
              </a:rPr>
              <a:t>(</a:t>
            </a:r>
            <a:r>
              <a:rPr lang="en-US" dirty="0">
                <a:solidFill>
                  <a:schemeClr val="accent2"/>
                </a:solidFill>
              </a:rPr>
              <a:t>"second"</a:t>
            </a:r>
            <a:r>
              <a:rPr lang="en-US" dirty="0">
                <a:solidFill>
                  <a:schemeClr val="accent1"/>
                </a:solidFill>
              </a:rPr>
              <a:t>) </a:t>
            </a:r>
          </a:p>
          <a:p>
            <a:pPr marL="0" indent="0">
              <a:buNone/>
            </a:pPr>
            <a:r>
              <a:rPr lang="en-US" b="1" dirty="0">
                <a:solidFill>
                  <a:schemeClr val="accent1"/>
                </a:solidFill>
              </a:rPr>
              <a:t>class</a:t>
            </a:r>
            <a:r>
              <a:rPr lang="en-US" dirty="0">
                <a:solidFill>
                  <a:schemeClr val="accent1"/>
                </a:solidFill>
              </a:rPr>
              <a:t> Third(First, Second): </a:t>
            </a:r>
          </a:p>
          <a:p>
            <a:pPr marL="0" indent="0">
              <a:buNone/>
            </a:pPr>
            <a:r>
              <a:rPr lang="en-US" dirty="0">
                <a:solidFill>
                  <a:schemeClr val="accent1"/>
                </a:solidFill>
              </a:rPr>
              <a:t>	</a:t>
            </a:r>
            <a:r>
              <a:rPr lang="en-US" b="1" dirty="0">
                <a:solidFill>
                  <a:schemeClr val="accent1"/>
                </a:solidFill>
              </a:rPr>
              <a:t>def</a:t>
            </a:r>
            <a:r>
              <a:rPr lang="en-US" dirty="0">
                <a:solidFill>
                  <a:schemeClr val="accent1"/>
                </a:solidFill>
              </a:rPr>
              <a:t> __</a:t>
            </a:r>
            <a:r>
              <a:rPr lang="en-US" b="1" dirty="0" err="1">
                <a:solidFill>
                  <a:schemeClr val="accent1"/>
                </a:solidFill>
              </a:rPr>
              <a:t>init</a:t>
            </a:r>
            <a:r>
              <a:rPr lang="en-US" dirty="0">
                <a:solidFill>
                  <a:schemeClr val="accent1"/>
                </a:solidFill>
              </a:rPr>
              <a:t>__(</a:t>
            </a:r>
            <a:r>
              <a:rPr lang="en-US" b="1" dirty="0">
                <a:solidFill>
                  <a:schemeClr val="accent1"/>
                </a:solidFill>
              </a:rPr>
              <a:t>self</a:t>
            </a:r>
            <a:r>
              <a:rPr lang="en-US" dirty="0">
                <a:solidFill>
                  <a:schemeClr val="accent1"/>
                </a:solidFill>
              </a:rPr>
              <a:t>): </a:t>
            </a:r>
          </a:p>
          <a:p>
            <a:pPr marL="0" indent="0">
              <a:buNone/>
            </a:pPr>
            <a:r>
              <a:rPr lang="en-US" dirty="0">
                <a:solidFill>
                  <a:schemeClr val="accent1"/>
                </a:solidFill>
              </a:rPr>
              <a:t>		</a:t>
            </a:r>
            <a:r>
              <a:rPr lang="en-US" b="1" dirty="0">
                <a:solidFill>
                  <a:schemeClr val="accent1"/>
                </a:solidFill>
              </a:rPr>
              <a:t>super</a:t>
            </a:r>
            <a:r>
              <a:rPr lang="en-US" dirty="0">
                <a:solidFill>
                  <a:schemeClr val="accent1"/>
                </a:solidFill>
              </a:rPr>
              <a:t>(Third, </a:t>
            </a:r>
            <a:r>
              <a:rPr lang="en-US" b="1" dirty="0">
                <a:solidFill>
                  <a:schemeClr val="accent1"/>
                </a:solidFill>
              </a:rPr>
              <a:t>self</a:t>
            </a:r>
            <a:r>
              <a:rPr lang="en-US" dirty="0">
                <a:solidFill>
                  <a:schemeClr val="accent1"/>
                </a:solidFill>
              </a:rPr>
              <a:t>).__</a:t>
            </a:r>
            <a:r>
              <a:rPr lang="en-US" b="1" dirty="0" err="1">
                <a:solidFill>
                  <a:schemeClr val="accent1"/>
                </a:solidFill>
              </a:rPr>
              <a:t>init</a:t>
            </a:r>
            <a:r>
              <a:rPr lang="en-US" dirty="0">
                <a:solidFill>
                  <a:schemeClr val="accent1"/>
                </a:solidFill>
              </a:rPr>
              <a:t>__() </a:t>
            </a:r>
          </a:p>
          <a:p>
            <a:pPr marL="0" indent="0">
              <a:buNone/>
            </a:pPr>
            <a:r>
              <a:rPr lang="en-US" dirty="0">
                <a:solidFill>
                  <a:schemeClr val="accent1"/>
                </a:solidFill>
              </a:rPr>
              <a:t>		</a:t>
            </a:r>
            <a:r>
              <a:rPr lang="en-US" b="1" dirty="0">
                <a:solidFill>
                  <a:schemeClr val="accent1"/>
                </a:solidFill>
              </a:rPr>
              <a:t>print</a:t>
            </a:r>
            <a:r>
              <a:rPr lang="en-US" dirty="0">
                <a:solidFill>
                  <a:schemeClr val="accent1"/>
                </a:solidFill>
              </a:rPr>
              <a:t>(</a:t>
            </a:r>
            <a:r>
              <a:rPr lang="en-US" dirty="0">
                <a:solidFill>
                  <a:schemeClr val="accent2"/>
                </a:solidFill>
              </a:rPr>
              <a:t>"third"</a:t>
            </a:r>
            <a:r>
              <a:rPr lang="en-US" dirty="0">
                <a:solidFill>
                  <a:schemeClr val="accent1"/>
                </a:solidFill>
              </a:rPr>
              <a:t>)</a:t>
            </a:r>
          </a:p>
        </p:txBody>
      </p:sp>
      <p:sp>
        <p:nvSpPr>
          <p:cNvPr id="4" name="TextBox 3">
            <a:extLst>
              <a:ext uri="{FF2B5EF4-FFF2-40B4-BE49-F238E27FC236}">
                <a16:creationId xmlns:a16="http://schemas.microsoft.com/office/drawing/2014/main" id="{E8865254-199C-E64B-996F-2720FBBB13B2}"/>
              </a:ext>
            </a:extLst>
          </p:cNvPr>
          <p:cNvSpPr txBox="1"/>
          <p:nvPr/>
        </p:nvSpPr>
        <p:spPr>
          <a:xfrm>
            <a:off x="7703507" y="2780779"/>
            <a:ext cx="2693096" cy="1754326"/>
          </a:xfrm>
          <a:prstGeom prst="rect">
            <a:avLst/>
          </a:prstGeom>
          <a:noFill/>
          <a:ln>
            <a:solidFill>
              <a:schemeClr val="accent1"/>
            </a:solidFill>
          </a:ln>
        </p:spPr>
        <p:txBody>
          <a:bodyPr wrap="square" rtlCol="0">
            <a:spAutoFit/>
          </a:bodyPr>
          <a:lstStyle/>
          <a:p>
            <a:r>
              <a:rPr lang="en-US" dirty="0"/>
              <a:t>This is an example of multiple inheritance: the class Third inherits from both First and Second. What will happen when we run this code?</a:t>
            </a:r>
          </a:p>
        </p:txBody>
      </p:sp>
    </p:spTree>
    <p:extLst>
      <p:ext uri="{BB962C8B-B14F-4D97-AF65-F5344CB8AC3E}">
        <p14:creationId xmlns:p14="http://schemas.microsoft.com/office/powerpoint/2010/main" val="40408297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97B70-F66C-C044-A9BD-CF1CDFC4A5ED}"/>
              </a:ext>
            </a:extLst>
          </p:cNvPr>
          <p:cNvSpPr>
            <a:spLocks noGrp="1"/>
          </p:cNvSpPr>
          <p:nvPr>
            <p:ph type="title"/>
          </p:nvPr>
        </p:nvSpPr>
        <p:spPr/>
        <p:txBody>
          <a:bodyPr/>
          <a:lstStyle/>
          <a:p>
            <a:r>
              <a:rPr lang="en-US" dirty="0"/>
              <a:t>Inheritance</a:t>
            </a:r>
          </a:p>
        </p:txBody>
      </p:sp>
      <p:sp>
        <p:nvSpPr>
          <p:cNvPr id="3" name="Content Placeholder 2">
            <a:extLst>
              <a:ext uri="{FF2B5EF4-FFF2-40B4-BE49-F238E27FC236}">
                <a16:creationId xmlns:a16="http://schemas.microsoft.com/office/drawing/2014/main" id="{215ABDE8-0992-DF48-AF5C-70816A13776F}"/>
              </a:ext>
            </a:extLst>
          </p:cNvPr>
          <p:cNvSpPr>
            <a:spLocks noGrp="1"/>
          </p:cNvSpPr>
          <p:nvPr>
            <p:ph idx="1"/>
          </p:nvPr>
        </p:nvSpPr>
        <p:spPr/>
        <p:txBody>
          <a:bodyPr/>
          <a:lstStyle/>
          <a:p>
            <a:r>
              <a:rPr lang="en-US" dirty="0"/>
              <a:t>What if we need to change a method in the parent class?</a:t>
            </a:r>
          </a:p>
          <a:p>
            <a:r>
              <a:rPr lang="en-US" dirty="0"/>
              <a:t>We </a:t>
            </a:r>
            <a:r>
              <a:rPr lang="en-US" b="1" dirty="0"/>
              <a:t>override</a:t>
            </a:r>
            <a:r>
              <a:rPr lang="en-US" dirty="0"/>
              <a:t> it in the child class:</a:t>
            </a:r>
          </a:p>
          <a:p>
            <a:pPr marL="0" indent="0">
              <a:buNone/>
            </a:pPr>
            <a:r>
              <a:rPr lang="en-US" dirty="0">
                <a:solidFill>
                  <a:schemeClr val="accent1"/>
                </a:solidFill>
              </a:rPr>
              <a:t>	</a:t>
            </a:r>
            <a:r>
              <a:rPr lang="en-US" b="1" dirty="0">
                <a:solidFill>
                  <a:schemeClr val="accent1"/>
                </a:solidFill>
              </a:rPr>
              <a:t>class</a:t>
            </a:r>
            <a:r>
              <a:rPr lang="en-US" dirty="0">
                <a:solidFill>
                  <a:schemeClr val="accent1"/>
                </a:solidFill>
              </a:rPr>
              <a:t> Dog(Pet):</a:t>
            </a:r>
          </a:p>
          <a:p>
            <a:pPr marL="0" indent="0">
              <a:buNone/>
            </a:pPr>
            <a:r>
              <a:rPr lang="en-US" dirty="0">
                <a:solidFill>
                  <a:schemeClr val="accent1"/>
                </a:solidFill>
              </a:rPr>
              <a:t>		</a:t>
            </a:r>
            <a:r>
              <a:rPr lang="en-US" b="1" dirty="0">
                <a:solidFill>
                  <a:schemeClr val="accent1"/>
                </a:solidFill>
              </a:rPr>
              <a:t>def</a:t>
            </a:r>
            <a:r>
              <a:rPr lang="en-US" dirty="0">
                <a:solidFill>
                  <a:schemeClr val="accent1"/>
                </a:solidFill>
              </a:rPr>
              <a:t> __</a:t>
            </a:r>
            <a:r>
              <a:rPr lang="en-US" b="1" dirty="0" err="1">
                <a:solidFill>
                  <a:schemeClr val="accent1"/>
                </a:solidFill>
              </a:rPr>
              <a:t>init</a:t>
            </a:r>
            <a:r>
              <a:rPr lang="en-US" dirty="0">
                <a:solidFill>
                  <a:schemeClr val="accent1"/>
                </a:solidFill>
              </a:rPr>
              <a:t>__(</a:t>
            </a:r>
            <a:r>
              <a:rPr lang="en-US" b="1" dirty="0">
                <a:solidFill>
                  <a:schemeClr val="accent1"/>
                </a:solidFill>
              </a:rPr>
              <a:t>self</a:t>
            </a:r>
            <a:r>
              <a:rPr lang="en-US" dirty="0">
                <a:solidFill>
                  <a:schemeClr val="accent1"/>
                </a:solidFill>
              </a:rPr>
              <a:t>, name):</a:t>
            </a:r>
          </a:p>
          <a:p>
            <a:pPr marL="0" indent="0">
              <a:buNone/>
            </a:pPr>
            <a:r>
              <a:rPr lang="en-US" dirty="0">
                <a:solidFill>
                  <a:schemeClr val="accent1"/>
                </a:solidFill>
              </a:rPr>
              <a:t>			</a:t>
            </a:r>
            <a:r>
              <a:rPr lang="en-US" b="1" dirty="0">
                <a:solidFill>
                  <a:schemeClr val="accent1"/>
                </a:solidFill>
              </a:rPr>
              <a:t>super</a:t>
            </a:r>
            <a:r>
              <a:rPr lang="en-US" dirty="0">
                <a:solidFill>
                  <a:schemeClr val="accent1"/>
                </a:solidFill>
              </a:rPr>
              <a:t>(Dog, </a:t>
            </a:r>
            <a:r>
              <a:rPr lang="en-US" b="1" dirty="0">
                <a:solidFill>
                  <a:schemeClr val="accent1"/>
                </a:solidFill>
              </a:rPr>
              <a:t>self</a:t>
            </a:r>
            <a:r>
              <a:rPr lang="en-US" dirty="0">
                <a:solidFill>
                  <a:schemeClr val="accent1"/>
                </a:solidFill>
              </a:rPr>
              <a:t>).__</a:t>
            </a:r>
            <a:r>
              <a:rPr lang="en-US" b="1" dirty="0" err="1">
                <a:solidFill>
                  <a:schemeClr val="accent1"/>
                </a:solidFill>
              </a:rPr>
              <a:t>init</a:t>
            </a:r>
            <a:r>
              <a:rPr lang="en-US" dirty="0">
                <a:solidFill>
                  <a:schemeClr val="accent1"/>
                </a:solidFill>
              </a:rPr>
              <a:t>__(name, </a:t>
            </a:r>
            <a:r>
              <a:rPr lang="en-US" dirty="0">
                <a:solidFill>
                  <a:schemeClr val="accent2"/>
                </a:solidFill>
              </a:rPr>
              <a:t>“Dog”</a:t>
            </a:r>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		</a:t>
            </a:r>
            <a:r>
              <a:rPr lang="en-US" b="1" dirty="0">
                <a:solidFill>
                  <a:schemeClr val="accent1"/>
                </a:solidFill>
              </a:rPr>
              <a:t>def</a:t>
            </a:r>
            <a:r>
              <a:rPr lang="en-US" dirty="0">
                <a:solidFill>
                  <a:schemeClr val="accent1"/>
                </a:solidFill>
              </a:rPr>
              <a:t> </a:t>
            </a:r>
            <a:r>
              <a:rPr lang="en-US" dirty="0" err="1">
                <a:solidFill>
                  <a:schemeClr val="accent1"/>
                </a:solidFill>
              </a:rPr>
              <a:t>print_name</a:t>
            </a:r>
            <a:r>
              <a:rPr lang="en-US" dirty="0">
                <a:solidFill>
                  <a:schemeClr val="accent1"/>
                </a:solidFill>
              </a:rPr>
              <a:t> (</a:t>
            </a:r>
            <a:r>
              <a:rPr lang="en-US" b="1" dirty="0">
                <a:solidFill>
                  <a:schemeClr val="accent1"/>
                </a:solidFill>
              </a:rPr>
              <a:t>self</a:t>
            </a:r>
            <a:r>
              <a:rPr lang="en-US" dirty="0">
                <a:solidFill>
                  <a:schemeClr val="accent1"/>
                </a:solidFill>
              </a:rPr>
              <a:t>):</a:t>
            </a:r>
          </a:p>
          <a:p>
            <a:pPr marL="0" indent="0">
              <a:buNone/>
            </a:pPr>
            <a:r>
              <a:rPr lang="en-US" dirty="0">
                <a:solidFill>
                  <a:schemeClr val="accent1"/>
                </a:solidFill>
              </a:rPr>
              <a:t>			</a:t>
            </a:r>
            <a:r>
              <a:rPr lang="en-US" b="1" dirty="0">
                <a:solidFill>
                  <a:schemeClr val="accent1"/>
                </a:solidFill>
              </a:rPr>
              <a:t>print</a:t>
            </a:r>
            <a:r>
              <a:rPr lang="en-US" dirty="0">
                <a:solidFill>
                  <a:schemeClr val="accent1"/>
                </a:solidFill>
              </a:rPr>
              <a:t>(</a:t>
            </a:r>
            <a:r>
              <a:rPr lang="en-US" dirty="0">
                <a:solidFill>
                  <a:schemeClr val="accent2"/>
                </a:solidFill>
              </a:rPr>
              <a:t>“This is the child class.”</a:t>
            </a:r>
            <a:r>
              <a:rPr lang="en-US" dirty="0">
                <a:solidFill>
                  <a:schemeClr val="accent1"/>
                </a:solidFill>
              </a:rPr>
              <a:t>)</a:t>
            </a:r>
          </a:p>
          <a:p>
            <a:pPr marL="0" indent="0">
              <a:buNone/>
            </a:pPr>
            <a:endParaRPr lang="en-US" dirty="0"/>
          </a:p>
        </p:txBody>
      </p:sp>
    </p:spTree>
    <p:extLst>
      <p:ext uri="{BB962C8B-B14F-4D97-AF65-F5344CB8AC3E}">
        <p14:creationId xmlns:p14="http://schemas.microsoft.com/office/powerpoint/2010/main" val="17381055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889333D-33F9-4747-9F8F-C3F1824DB45F}"/>
              </a:ext>
            </a:extLst>
          </p:cNvPr>
          <p:cNvSpPr>
            <a:spLocks noGrp="1"/>
          </p:cNvSpPr>
          <p:nvPr>
            <p:ph type="title"/>
          </p:nvPr>
        </p:nvSpPr>
        <p:spPr>
          <a:xfrm>
            <a:off x="640079" y="2053641"/>
            <a:ext cx="3669161" cy="2760098"/>
          </a:xfrm>
        </p:spPr>
        <p:txBody>
          <a:bodyPr>
            <a:normAutofit/>
          </a:bodyPr>
          <a:lstStyle/>
          <a:p>
            <a:r>
              <a:rPr lang="en-US">
                <a:solidFill>
                  <a:srgbClr val="FFFFFF"/>
                </a:solidFill>
              </a:rPr>
              <a:t>Modules and Libraries</a:t>
            </a:r>
          </a:p>
        </p:txBody>
      </p:sp>
      <p:sp>
        <p:nvSpPr>
          <p:cNvPr id="3" name="Content Placeholder 2">
            <a:extLst>
              <a:ext uri="{FF2B5EF4-FFF2-40B4-BE49-F238E27FC236}">
                <a16:creationId xmlns:a16="http://schemas.microsoft.com/office/drawing/2014/main" id="{BA895F44-8F39-4D40-950A-82106EEECBD7}"/>
              </a:ext>
            </a:extLst>
          </p:cNvPr>
          <p:cNvSpPr>
            <a:spLocks noGrp="1"/>
          </p:cNvSpPr>
          <p:nvPr>
            <p:ph idx="1"/>
          </p:nvPr>
        </p:nvSpPr>
        <p:spPr>
          <a:xfrm>
            <a:off x="6090574" y="801866"/>
            <a:ext cx="5306084" cy="5230634"/>
          </a:xfrm>
        </p:spPr>
        <p:txBody>
          <a:bodyPr anchor="ctr">
            <a:normAutofit/>
          </a:bodyPr>
          <a:lstStyle/>
          <a:p>
            <a:r>
              <a:rPr lang="en-US" sz="2400" dirty="0">
                <a:solidFill>
                  <a:srgbClr val="000000"/>
                </a:solidFill>
              </a:rPr>
              <a:t>A module contains methods and classes that can be imported into other code.</a:t>
            </a:r>
          </a:p>
          <a:p>
            <a:r>
              <a:rPr lang="en-US" sz="2400" dirty="0">
                <a:solidFill>
                  <a:srgbClr val="000000"/>
                </a:solidFill>
              </a:rPr>
              <a:t>Motivation: easily port code between projects.</a:t>
            </a:r>
          </a:p>
          <a:p>
            <a:r>
              <a:rPr lang="en-US" sz="2400" dirty="0">
                <a:solidFill>
                  <a:srgbClr val="000000"/>
                </a:solidFill>
              </a:rPr>
              <a:t>Until now we’ve been using single scripts, but more complex projects require more complex machinery. This is a good time to discuss __main__</a:t>
            </a:r>
          </a:p>
        </p:txBody>
      </p:sp>
    </p:spTree>
    <p:extLst>
      <p:ext uri="{BB962C8B-B14F-4D97-AF65-F5344CB8AC3E}">
        <p14:creationId xmlns:p14="http://schemas.microsoft.com/office/powerpoint/2010/main" val="22173826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F2DBC-270B-F148-BADF-0DC09C8DDA69}"/>
              </a:ext>
            </a:extLst>
          </p:cNvPr>
          <p:cNvSpPr>
            <a:spLocks noGrp="1"/>
          </p:cNvSpPr>
          <p:nvPr>
            <p:ph type="title"/>
          </p:nvPr>
        </p:nvSpPr>
        <p:spPr/>
        <p:txBody>
          <a:bodyPr/>
          <a:lstStyle/>
          <a:p>
            <a:r>
              <a:rPr lang="en-US" dirty="0"/>
              <a:t>Modules and Libraries</a:t>
            </a:r>
          </a:p>
        </p:txBody>
      </p:sp>
      <p:sp>
        <p:nvSpPr>
          <p:cNvPr id="3" name="Content Placeholder 2">
            <a:extLst>
              <a:ext uri="{FF2B5EF4-FFF2-40B4-BE49-F238E27FC236}">
                <a16:creationId xmlns:a16="http://schemas.microsoft.com/office/drawing/2014/main" id="{5700E3AB-57D4-D843-83C5-AAFC8B9B2A5B}"/>
              </a:ext>
            </a:extLst>
          </p:cNvPr>
          <p:cNvSpPr>
            <a:spLocks noGrp="1"/>
          </p:cNvSpPr>
          <p:nvPr>
            <p:ph idx="1"/>
          </p:nvPr>
        </p:nvSpPr>
        <p:spPr/>
        <p:txBody>
          <a:bodyPr>
            <a:normAutofit fontScale="92500" lnSpcReduction="20000"/>
          </a:bodyPr>
          <a:lstStyle/>
          <a:p>
            <a:r>
              <a:rPr lang="en-US" dirty="0"/>
              <a:t>Importing code is fairly straightforward:</a:t>
            </a:r>
          </a:p>
          <a:p>
            <a:pPr marL="0" indent="0">
              <a:buNone/>
            </a:pPr>
            <a:r>
              <a:rPr lang="en-US" dirty="0"/>
              <a:t>	</a:t>
            </a:r>
            <a:r>
              <a:rPr lang="en-US" b="1" dirty="0">
                <a:solidFill>
                  <a:schemeClr val="accent1"/>
                </a:solidFill>
              </a:rPr>
              <a:t>import</a:t>
            </a:r>
            <a:r>
              <a:rPr lang="en-US" dirty="0">
                <a:solidFill>
                  <a:schemeClr val="accent1"/>
                </a:solidFill>
              </a:rPr>
              <a:t> </a:t>
            </a:r>
            <a:r>
              <a:rPr lang="en-US" dirty="0" err="1">
                <a:solidFill>
                  <a:schemeClr val="accent1"/>
                </a:solidFill>
              </a:rPr>
              <a:t>os</a:t>
            </a:r>
            <a:endParaRPr lang="en-US" dirty="0">
              <a:solidFill>
                <a:schemeClr val="accent1"/>
              </a:solidFill>
            </a:endParaRPr>
          </a:p>
          <a:p>
            <a:pPr marL="0" indent="0">
              <a:buNone/>
            </a:pPr>
            <a:r>
              <a:rPr lang="en-US" dirty="0">
                <a:solidFill>
                  <a:schemeClr val="accent1"/>
                </a:solidFill>
              </a:rPr>
              <a:t>	</a:t>
            </a:r>
            <a:r>
              <a:rPr lang="en-US" b="1" dirty="0">
                <a:solidFill>
                  <a:schemeClr val="accent1"/>
                </a:solidFill>
              </a:rPr>
              <a:t>import</a:t>
            </a:r>
            <a:r>
              <a:rPr lang="en-US" dirty="0">
                <a:solidFill>
                  <a:schemeClr val="accent1"/>
                </a:solidFill>
              </a:rPr>
              <a:t> time</a:t>
            </a:r>
          </a:p>
          <a:p>
            <a:pPr marL="0" indent="0">
              <a:buNone/>
            </a:pPr>
            <a:r>
              <a:rPr lang="en-US" dirty="0">
                <a:solidFill>
                  <a:schemeClr val="accent1"/>
                </a:solidFill>
              </a:rPr>
              <a:t>	</a:t>
            </a:r>
            <a:r>
              <a:rPr lang="en-US" b="1" dirty="0">
                <a:solidFill>
                  <a:schemeClr val="accent1"/>
                </a:solidFill>
              </a:rPr>
              <a:t>import</a:t>
            </a:r>
            <a:r>
              <a:rPr lang="en-US" dirty="0">
                <a:solidFill>
                  <a:schemeClr val="accent1"/>
                </a:solidFill>
              </a:rPr>
              <a:t> </a:t>
            </a:r>
            <a:r>
              <a:rPr lang="en-US" dirty="0" err="1">
                <a:solidFill>
                  <a:schemeClr val="accent1"/>
                </a:solidFill>
              </a:rPr>
              <a:t>numpy</a:t>
            </a:r>
            <a:r>
              <a:rPr lang="en-US" dirty="0">
                <a:solidFill>
                  <a:schemeClr val="accent1"/>
                </a:solidFill>
              </a:rPr>
              <a:t> </a:t>
            </a:r>
            <a:r>
              <a:rPr lang="en-US" b="1" dirty="0">
                <a:solidFill>
                  <a:schemeClr val="accent1"/>
                </a:solidFill>
              </a:rPr>
              <a:t>as</a:t>
            </a:r>
            <a:r>
              <a:rPr lang="en-US" dirty="0">
                <a:solidFill>
                  <a:schemeClr val="accent1"/>
                </a:solidFill>
              </a:rPr>
              <a:t> np</a:t>
            </a:r>
          </a:p>
          <a:p>
            <a:pPr marL="0" indent="0">
              <a:buNone/>
            </a:pPr>
            <a:r>
              <a:rPr lang="en-US" dirty="0">
                <a:solidFill>
                  <a:schemeClr val="accent1"/>
                </a:solidFill>
              </a:rPr>
              <a:t>	</a:t>
            </a:r>
            <a:r>
              <a:rPr lang="en-US" b="1" dirty="0">
                <a:solidFill>
                  <a:schemeClr val="accent1"/>
                </a:solidFill>
              </a:rPr>
              <a:t>from</a:t>
            </a:r>
            <a:r>
              <a:rPr lang="en-US" dirty="0">
                <a:solidFill>
                  <a:schemeClr val="accent1"/>
                </a:solidFill>
              </a:rPr>
              <a:t> collections </a:t>
            </a:r>
            <a:r>
              <a:rPr lang="en-US" b="1" dirty="0">
                <a:solidFill>
                  <a:schemeClr val="accent1"/>
                </a:solidFill>
              </a:rPr>
              <a:t>import</a:t>
            </a:r>
            <a:r>
              <a:rPr lang="en-US" dirty="0">
                <a:solidFill>
                  <a:schemeClr val="accent1"/>
                </a:solidFill>
              </a:rPr>
              <a:t> </a:t>
            </a:r>
            <a:r>
              <a:rPr lang="en-US" dirty="0" err="1">
                <a:solidFill>
                  <a:schemeClr val="accent1"/>
                </a:solidFill>
              </a:rPr>
              <a:t>namedtuple</a:t>
            </a:r>
            <a:endParaRPr lang="en-US" dirty="0">
              <a:solidFill>
                <a:schemeClr val="accent1"/>
              </a:solidFill>
            </a:endParaRPr>
          </a:p>
          <a:p>
            <a:pPr marL="0" indent="0">
              <a:buNone/>
            </a:pPr>
            <a:r>
              <a:rPr lang="en-US" dirty="0">
                <a:solidFill>
                  <a:schemeClr val="accent1"/>
                </a:solidFill>
              </a:rPr>
              <a:t>	</a:t>
            </a:r>
            <a:r>
              <a:rPr lang="en-US" b="1" dirty="0">
                <a:solidFill>
                  <a:schemeClr val="accent1"/>
                </a:solidFill>
              </a:rPr>
              <a:t>from</a:t>
            </a:r>
            <a:r>
              <a:rPr lang="en-US" dirty="0">
                <a:solidFill>
                  <a:schemeClr val="accent1"/>
                </a:solidFill>
              </a:rPr>
              <a:t> </a:t>
            </a:r>
            <a:r>
              <a:rPr lang="en-US" dirty="0" err="1">
                <a:solidFill>
                  <a:schemeClr val="accent1"/>
                </a:solidFill>
              </a:rPr>
              <a:t>scipy</a:t>
            </a:r>
            <a:r>
              <a:rPr lang="en-US" dirty="0">
                <a:solidFill>
                  <a:schemeClr val="accent1"/>
                </a:solidFill>
              </a:rPr>
              <a:t> </a:t>
            </a:r>
            <a:r>
              <a:rPr lang="en-US" b="1" dirty="0">
                <a:solidFill>
                  <a:schemeClr val="accent1"/>
                </a:solidFill>
              </a:rPr>
              <a:t>import</a:t>
            </a:r>
            <a:r>
              <a:rPr lang="en-US" dirty="0">
                <a:solidFill>
                  <a:schemeClr val="accent1"/>
                </a:solidFill>
              </a:rPr>
              <a:t> *</a:t>
            </a:r>
          </a:p>
          <a:p>
            <a:r>
              <a:rPr lang="en-US" dirty="0"/>
              <a:t>We can also import our own code from other files if they are in the same folder structure.</a:t>
            </a:r>
            <a:endParaRPr lang="en-US" dirty="0">
              <a:solidFill>
                <a:schemeClr val="accent1"/>
              </a:solidFill>
            </a:endParaRPr>
          </a:p>
          <a:p>
            <a:r>
              <a:rPr lang="en-US" dirty="0"/>
              <a:t>We can install modules into our environment with pip:</a:t>
            </a:r>
          </a:p>
          <a:p>
            <a:pPr marL="0" indent="0">
              <a:buNone/>
            </a:pPr>
            <a:r>
              <a:rPr lang="en-US" dirty="0"/>
              <a:t>	</a:t>
            </a:r>
            <a:r>
              <a:rPr lang="en-US" dirty="0">
                <a:solidFill>
                  <a:schemeClr val="accent1"/>
                </a:solidFill>
              </a:rPr>
              <a:t>pip install </a:t>
            </a:r>
            <a:r>
              <a:rPr lang="en-US" dirty="0" err="1">
                <a:solidFill>
                  <a:schemeClr val="accent1"/>
                </a:solidFill>
              </a:rPr>
              <a:t>numpy</a:t>
            </a:r>
            <a:endParaRPr lang="en-US" dirty="0">
              <a:solidFill>
                <a:schemeClr val="accent1"/>
              </a:solidFill>
            </a:endParaRPr>
          </a:p>
          <a:p>
            <a:r>
              <a:rPr lang="en-US" dirty="0"/>
              <a:t>This is typically done through the terminal prompt.</a:t>
            </a:r>
          </a:p>
        </p:txBody>
      </p:sp>
    </p:spTree>
    <p:extLst>
      <p:ext uri="{BB962C8B-B14F-4D97-AF65-F5344CB8AC3E}">
        <p14:creationId xmlns:p14="http://schemas.microsoft.com/office/powerpoint/2010/main" val="35036838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FE8CC-8F3F-AB43-B12C-D6BCB3188081}"/>
              </a:ext>
            </a:extLst>
          </p:cNvPr>
          <p:cNvSpPr>
            <a:spLocks noGrp="1"/>
          </p:cNvSpPr>
          <p:nvPr>
            <p:ph type="title"/>
          </p:nvPr>
        </p:nvSpPr>
        <p:spPr/>
        <p:txBody>
          <a:bodyPr/>
          <a:lstStyle/>
          <a:p>
            <a:r>
              <a:rPr lang="en-US" dirty="0"/>
              <a:t>What is __main__?</a:t>
            </a:r>
          </a:p>
        </p:txBody>
      </p:sp>
      <p:sp>
        <p:nvSpPr>
          <p:cNvPr id="3" name="Content Placeholder 2">
            <a:extLst>
              <a:ext uri="{FF2B5EF4-FFF2-40B4-BE49-F238E27FC236}">
                <a16:creationId xmlns:a16="http://schemas.microsoft.com/office/drawing/2014/main" id="{3E2656F4-06E1-E241-98B9-2CA18363AD10}"/>
              </a:ext>
            </a:extLst>
          </p:cNvPr>
          <p:cNvSpPr>
            <a:spLocks noGrp="1"/>
          </p:cNvSpPr>
          <p:nvPr>
            <p:ph idx="1"/>
          </p:nvPr>
        </p:nvSpPr>
        <p:spPr/>
        <p:txBody>
          <a:bodyPr>
            <a:normAutofit fontScale="92500" lnSpcReduction="10000"/>
          </a:bodyPr>
          <a:lstStyle/>
          <a:p>
            <a:r>
              <a:rPr lang="en-US" dirty="0"/>
              <a:t>Programs need to start somewhere.</a:t>
            </a:r>
          </a:p>
          <a:p>
            <a:r>
              <a:rPr lang="en-US" dirty="0"/>
              <a:t>Our scripts so far have just run from start to finish.</a:t>
            </a:r>
          </a:p>
          <a:p>
            <a:r>
              <a:rPr lang="en-US" dirty="0"/>
              <a:t>Other languages like Java include a main() function that the machine looks for to know where to start the program.</a:t>
            </a:r>
          </a:p>
          <a:p>
            <a:r>
              <a:rPr lang="en-US" dirty="0"/>
              <a:t>In python, we use:</a:t>
            </a:r>
          </a:p>
          <a:p>
            <a:pPr marL="0" indent="0">
              <a:buNone/>
            </a:pPr>
            <a:r>
              <a:rPr lang="en-US" b="1" dirty="0">
                <a:solidFill>
                  <a:schemeClr val="accent1"/>
                </a:solidFill>
              </a:rPr>
              <a:t>def</a:t>
            </a:r>
            <a:r>
              <a:rPr lang="en-US" dirty="0">
                <a:solidFill>
                  <a:schemeClr val="accent1"/>
                </a:solidFill>
              </a:rPr>
              <a:t> main()</a:t>
            </a:r>
          </a:p>
          <a:p>
            <a:pPr marL="0" indent="0">
              <a:buNone/>
            </a:pPr>
            <a:r>
              <a:rPr lang="en-US" dirty="0">
                <a:solidFill>
                  <a:schemeClr val="accent1"/>
                </a:solidFill>
              </a:rPr>
              <a:t>	</a:t>
            </a:r>
            <a:r>
              <a:rPr lang="en-US" dirty="0" err="1">
                <a:solidFill>
                  <a:schemeClr val="accent1"/>
                </a:solidFill>
              </a:rPr>
              <a:t>do_stuff</a:t>
            </a:r>
            <a:r>
              <a:rPr lang="en-US" dirty="0">
                <a:solidFill>
                  <a:schemeClr val="accent1"/>
                </a:solidFill>
              </a:rPr>
              <a:t>()</a:t>
            </a:r>
          </a:p>
          <a:p>
            <a:pPr marL="0" indent="0">
              <a:buNone/>
            </a:pPr>
            <a:endParaRPr lang="en-US" dirty="0">
              <a:solidFill>
                <a:schemeClr val="accent1"/>
              </a:solidFill>
            </a:endParaRPr>
          </a:p>
          <a:p>
            <a:pPr marL="0" indent="0">
              <a:buNone/>
            </a:pPr>
            <a:r>
              <a:rPr lang="en-US" b="1" dirty="0">
                <a:solidFill>
                  <a:schemeClr val="accent1"/>
                </a:solidFill>
              </a:rPr>
              <a:t>if</a:t>
            </a:r>
            <a:r>
              <a:rPr lang="en-US" dirty="0">
                <a:solidFill>
                  <a:schemeClr val="accent1"/>
                </a:solidFill>
              </a:rPr>
              <a:t> __</a:t>
            </a:r>
            <a:r>
              <a:rPr lang="en-US" b="1" dirty="0">
                <a:solidFill>
                  <a:schemeClr val="accent1"/>
                </a:solidFill>
              </a:rPr>
              <a:t>name</a:t>
            </a:r>
            <a:r>
              <a:rPr lang="en-US" dirty="0">
                <a:solidFill>
                  <a:schemeClr val="accent1"/>
                </a:solidFill>
              </a:rPr>
              <a:t>__ == </a:t>
            </a:r>
            <a:r>
              <a:rPr lang="en-US" dirty="0">
                <a:solidFill>
                  <a:schemeClr val="accent2"/>
                </a:solidFill>
              </a:rPr>
              <a:t>"__</a:t>
            </a:r>
            <a:r>
              <a:rPr lang="en-US" b="1" dirty="0">
                <a:solidFill>
                  <a:schemeClr val="accent2"/>
                </a:solidFill>
              </a:rPr>
              <a:t>main</a:t>
            </a:r>
            <a:r>
              <a:rPr lang="en-US" dirty="0">
                <a:solidFill>
                  <a:schemeClr val="accent2"/>
                </a:solidFill>
              </a:rPr>
              <a:t>__"</a:t>
            </a:r>
            <a:r>
              <a:rPr lang="en-US" dirty="0"/>
              <a:t>:</a:t>
            </a:r>
          </a:p>
          <a:p>
            <a:pPr marL="0" indent="0">
              <a:buNone/>
            </a:pPr>
            <a:r>
              <a:rPr lang="en-US" dirty="0"/>
              <a:t>	</a:t>
            </a:r>
            <a:r>
              <a:rPr lang="en-US" dirty="0">
                <a:solidFill>
                  <a:schemeClr val="accent1"/>
                </a:solidFill>
              </a:rPr>
              <a:t>main()</a:t>
            </a:r>
          </a:p>
          <a:p>
            <a:endParaRPr lang="en-US" dirty="0"/>
          </a:p>
        </p:txBody>
      </p:sp>
      <p:sp>
        <p:nvSpPr>
          <p:cNvPr id="4" name="TextBox 3">
            <a:extLst>
              <a:ext uri="{FF2B5EF4-FFF2-40B4-BE49-F238E27FC236}">
                <a16:creationId xmlns:a16="http://schemas.microsoft.com/office/drawing/2014/main" id="{5E2A01F8-369D-C345-A715-87B2171DC6A5}"/>
              </a:ext>
            </a:extLst>
          </p:cNvPr>
          <p:cNvSpPr txBox="1"/>
          <p:nvPr/>
        </p:nvSpPr>
        <p:spPr>
          <a:xfrm>
            <a:off x="6246312" y="3800878"/>
            <a:ext cx="2434226" cy="2585323"/>
          </a:xfrm>
          <a:prstGeom prst="rect">
            <a:avLst/>
          </a:prstGeom>
          <a:noFill/>
          <a:ln>
            <a:solidFill>
              <a:schemeClr val="accent1"/>
            </a:solidFill>
          </a:ln>
        </p:spPr>
        <p:txBody>
          <a:bodyPr wrap="square" rtlCol="0">
            <a:spAutoFit/>
          </a:bodyPr>
          <a:lstStyle/>
          <a:p>
            <a:r>
              <a:rPr lang="en-US" dirty="0"/>
              <a:t>If you have multiple scripts, one of them should include your main loop, and import the others as necessary. Your main script will generally include the snippet of code to the right.</a:t>
            </a:r>
          </a:p>
        </p:txBody>
      </p:sp>
    </p:spTree>
    <p:extLst>
      <p:ext uri="{BB962C8B-B14F-4D97-AF65-F5344CB8AC3E}">
        <p14:creationId xmlns:p14="http://schemas.microsoft.com/office/powerpoint/2010/main" val="31267132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B59462B-2C90-9A4F-B6AD-C1525C77B348}"/>
              </a:ext>
            </a:extLst>
          </p:cNvPr>
          <p:cNvSpPr>
            <a:spLocks noGrp="1"/>
          </p:cNvSpPr>
          <p:nvPr>
            <p:ph type="title"/>
          </p:nvPr>
        </p:nvSpPr>
        <p:spPr>
          <a:xfrm>
            <a:off x="640079" y="2053641"/>
            <a:ext cx="3669161" cy="2760098"/>
          </a:xfrm>
        </p:spPr>
        <p:txBody>
          <a:bodyPr>
            <a:normAutofit/>
          </a:bodyPr>
          <a:lstStyle/>
          <a:p>
            <a:r>
              <a:rPr lang="en-US">
                <a:solidFill>
                  <a:srgbClr val="FFFFFF"/>
                </a:solidFill>
              </a:rPr>
              <a:t>Advanced Concepts</a:t>
            </a:r>
          </a:p>
        </p:txBody>
      </p:sp>
      <p:sp>
        <p:nvSpPr>
          <p:cNvPr id="3" name="Content Placeholder 2">
            <a:extLst>
              <a:ext uri="{FF2B5EF4-FFF2-40B4-BE49-F238E27FC236}">
                <a16:creationId xmlns:a16="http://schemas.microsoft.com/office/drawing/2014/main" id="{B0CD4617-1EED-AC44-9D13-EC86C38D7B8B}"/>
              </a:ext>
            </a:extLst>
          </p:cNvPr>
          <p:cNvSpPr>
            <a:spLocks noGrp="1"/>
          </p:cNvSpPr>
          <p:nvPr>
            <p:ph idx="1"/>
          </p:nvPr>
        </p:nvSpPr>
        <p:spPr>
          <a:xfrm>
            <a:off x="6090574" y="801866"/>
            <a:ext cx="5306084" cy="5230634"/>
          </a:xfrm>
        </p:spPr>
        <p:txBody>
          <a:bodyPr anchor="ctr">
            <a:normAutofit/>
          </a:bodyPr>
          <a:lstStyle/>
          <a:p>
            <a:r>
              <a:rPr lang="en-US" sz="2400">
                <a:solidFill>
                  <a:srgbClr val="000000"/>
                </a:solidFill>
              </a:rPr>
              <a:t>Decorators</a:t>
            </a:r>
          </a:p>
          <a:p>
            <a:r>
              <a:rPr lang="en-US" sz="2400">
                <a:solidFill>
                  <a:srgbClr val="000000"/>
                </a:solidFill>
              </a:rPr>
              <a:t>Generators and yield</a:t>
            </a:r>
          </a:p>
          <a:p>
            <a:r>
              <a:rPr lang="en-US" sz="2400">
                <a:solidFill>
                  <a:srgbClr val="000000"/>
                </a:solidFill>
              </a:rPr>
              <a:t>Error handling: if you get an error, your program will crash. In many cases (though not all) this is undesirable. Can prevent the program from crashing by using error handling – try/catch </a:t>
            </a:r>
          </a:p>
          <a:p>
            <a:r>
              <a:rPr lang="en-US" sz="2400">
                <a:solidFill>
                  <a:srgbClr val="000000"/>
                </a:solidFill>
              </a:rPr>
              <a:t>Multithreading/parallel computing: if you have </a:t>
            </a:r>
            <a:r>
              <a:rPr lang="en-US" sz="2400" i="1">
                <a:solidFill>
                  <a:srgbClr val="000000"/>
                </a:solidFill>
              </a:rPr>
              <a:t>n</a:t>
            </a:r>
            <a:r>
              <a:rPr lang="en-US" sz="2400">
                <a:solidFill>
                  <a:srgbClr val="000000"/>
                </a:solidFill>
              </a:rPr>
              <a:t> independent calculations, which is faster? </a:t>
            </a:r>
          </a:p>
          <a:p>
            <a:pPr lvl="1"/>
            <a:r>
              <a:rPr lang="en-US">
                <a:solidFill>
                  <a:srgbClr val="000000"/>
                </a:solidFill>
              </a:rPr>
              <a:t>Calculate one at a time for </a:t>
            </a:r>
            <a:r>
              <a:rPr lang="en-US" i="1">
                <a:solidFill>
                  <a:srgbClr val="000000"/>
                </a:solidFill>
              </a:rPr>
              <a:t>i </a:t>
            </a:r>
            <a:r>
              <a:rPr lang="en-US">
                <a:solidFill>
                  <a:srgbClr val="000000"/>
                </a:solidFill>
              </a:rPr>
              <a:t>= 1:</a:t>
            </a:r>
            <a:r>
              <a:rPr lang="en-US" i="1">
                <a:solidFill>
                  <a:srgbClr val="000000"/>
                </a:solidFill>
              </a:rPr>
              <a:t>n</a:t>
            </a:r>
            <a:r>
              <a:rPr lang="en-US">
                <a:solidFill>
                  <a:srgbClr val="000000"/>
                </a:solidFill>
              </a:rPr>
              <a:t>; or, </a:t>
            </a:r>
          </a:p>
          <a:p>
            <a:pPr lvl="1"/>
            <a:r>
              <a:rPr lang="en-US">
                <a:solidFill>
                  <a:srgbClr val="000000"/>
                </a:solidFill>
              </a:rPr>
              <a:t>Do all </a:t>
            </a:r>
            <a:r>
              <a:rPr lang="en-US" i="1">
                <a:solidFill>
                  <a:srgbClr val="000000"/>
                </a:solidFill>
              </a:rPr>
              <a:t>n</a:t>
            </a:r>
            <a:r>
              <a:rPr lang="en-US">
                <a:solidFill>
                  <a:srgbClr val="000000"/>
                </a:solidFill>
              </a:rPr>
              <a:t> calculations at the same time?</a:t>
            </a:r>
          </a:p>
        </p:txBody>
      </p:sp>
    </p:spTree>
    <p:extLst>
      <p:ext uri="{BB962C8B-B14F-4D97-AF65-F5344CB8AC3E}">
        <p14:creationId xmlns:p14="http://schemas.microsoft.com/office/powerpoint/2010/main" val="27733486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B59462B-2C90-9A4F-B6AD-C1525C77B348}"/>
              </a:ext>
            </a:extLst>
          </p:cNvPr>
          <p:cNvSpPr>
            <a:spLocks noGrp="1"/>
          </p:cNvSpPr>
          <p:nvPr>
            <p:ph type="title"/>
          </p:nvPr>
        </p:nvSpPr>
        <p:spPr>
          <a:xfrm>
            <a:off x="640079" y="2053641"/>
            <a:ext cx="3669161" cy="2760098"/>
          </a:xfrm>
        </p:spPr>
        <p:txBody>
          <a:bodyPr>
            <a:normAutofit/>
          </a:bodyPr>
          <a:lstStyle/>
          <a:p>
            <a:r>
              <a:rPr lang="en-US" dirty="0">
                <a:solidFill>
                  <a:srgbClr val="FFFFFF"/>
                </a:solidFill>
              </a:rPr>
              <a:t>NumPy and SciPy</a:t>
            </a:r>
          </a:p>
        </p:txBody>
      </p:sp>
      <p:sp>
        <p:nvSpPr>
          <p:cNvPr id="3" name="Content Placeholder 2">
            <a:extLst>
              <a:ext uri="{FF2B5EF4-FFF2-40B4-BE49-F238E27FC236}">
                <a16:creationId xmlns:a16="http://schemas.microsoft.com/office/drawing/2014/main" id="{B0CD4617-1EED-AC44-9D13-EC86C38D7B8B}"/>
              </a:ext>
            </a:extLst>
          </p:cNvPr>
          <p:cNvSpPr>
            <a:spLocks noGrp="1"/>
          </p:cNvSpPr>
          <p:nvPr>
            <p:ph idx="1"/>
          </p:nvPr>
        </p:nvSpPr>
        <p:spPr>
          <a:xfrm>
            <a:off x="6090574" y="801866"/>
            <a:ext cx="5306084" cy="5230634"/>
          </a:xfrm>
        </p:spPr>
        <p:txBody>
          <a:bodyPr anchor="ctr">
            <a:normAutofit fontScale="92500" lnSpcReduction="10000"/>
          </a:bodyPr>
          <a:lstStyle/>
          <a:p>
            <a:r>
              <a:rPr lang="en-US" dirty="0">
                <a:solidFill>
                  <a:srgbClr val="000000"/>
                </a:solidFill>
              </a:rPr>
              <a:t>Modules for scientific and numerical computing;</a:t>
            </a:r>
          </a:p>
          <a:p>
            <a:r>
              <a:rPr lang="en-US" dirty="0">
                <a:solidFill>
                  <a:srgbClr val="000000"/>
                </a:solidFill>
              </a:rPr>
              <a:t>Similar to MATLAB, but free, and comes with the advantages of an object-oriented programming language;</a:t>
            </a:r>
          </a:p>
          <a:p>
            <a:r>
              <a:rPr lang="en-US" dirty="0">
                <a:solidFill>
                  <a:srgbClr val="000000"/>
                </a:solidFill>
              </a:rPr>
              <a:t>Can combine with other modules to rapidly prototype and solve problems in optimization, machine learning, dynamics and control.</a:t>
            </a:r>
          </a:p>
          <a:p>
            <a:r>
              <a:rPr lang="en-US" dirty="0">
                <a:solidFill>
                  <a:srgbClr val="000000"/>
                </a:solidFill>
              </a:rPr>
              <a:t>Disadvantages: no Simulink analog, no official support.</a:t>
            </a:r>
          </a:p>
          <a:p>
            <a:r>
              <a:rPr lang="en-US" dirty="0">
                <a:solidFill>
                  <a:srgbClr val="000000"/>
                </a:solidFill>
              </a:rPr>
              <a:t>See the </a:t>
            </a:r>
            <a:r>
              <a:rPr lang="en-US" b="1" dirty="0" err="1">
                <a:solidFill>
                  <a:srgbClr val="000000"/>
                </a:solidFill>
              </a:rPr>
              <a:t>Numpy</a:t>
            </a:r>
            <a:r>
              <a:rPr lang="en-US" dirty="0">
                <a:solidFill>
                  <a:srgbClr val="000000"/>
                </a:solidFill>
              </a:rPr>
              <a:t> </a:t>
            </a:r>
            <a:r>
              <a:rPr lang="en-US" dirty="0" err="1">
                <a:solidFill>
                  <a:srgbClr val="000000"/>
                </a:solidFill>
              </a:rPr>
              <a:t>Jupyter</a:t>
            </a:r>
            <a:r>
              <a:rPr lang="en-US" dirty="0">
                <a:solidFill>
                  <a:srgbClr val="000000"/>
                </a:solidFill>
              </a:rPr>
              <a:t> Notebook</a:t>
            </a:r>
          </a:p>
          <a:p>
            <a:endParaRPr lang="en-US" dirty="0">
              <a:solidFill>
                <a:srgbClr val="000000"/>
              </a:solidFill>
            </a:endParaRPr>
          </a:p>
        </p:txBody>
      </p:sp>
    </p:spTree>
    <p:extLst>
      <p:ext uri="{BB962C8B-B14F-4D97-AF65-F5344CB8AC3E}">
        <p14:creationId xmlns:p14="http://schemas.microsoft.com/office/powerpoint/2010/main" val="25553625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6B6F63B-A2E3-3A48-98B1-C799E71A700D}"/>
              </a:ext>
            </a:extLst>
          </p:cNvPr>
          <p:cNvSpPr>
            <a:spLocks noGrp="1"/>
          </p:cNvSpPr>
          <p:nvPr>
            <p:ph type="title"/>
          </p:nvPr>
        </p:nvSpPr>
        <p:spPr>
          <a:xfrm>
            <a:off x="640079" y="2053641"/>
            <a:ext cx="3669161" cy="2760098"/>
          </a:xfrm>
        </p:spPr>
        <p:txBody>
          <a:bodyPr>
            <a:normAutofit/>
          </a:bodyPr>
          <a:lstStyle/>
          <a:p>
            <a:r>
              <a:rPr lang="en-US">
                <a:solidFill>
                  <a:srgbClr val="FFFFFF"/>
                </a:solidFill>
              </a:rPr>
              <a:t>Project</a:t>
            </a:r>
          </a:p>
        </p:txBody>
      </p:sp>
      <p:sp>
        <p:nvSpPr>
          <p:cNvPr id="3" name="Content Placeholder 2">
            <a:extLst>
              <a:ext uri="{FF2B5EF4-FFF2-40B4-BE49-F238E27FC236}">
                <a16:creationId xmlns:a16="http://schemas.microsoft.com/office/drawing/2014/main" id="{66CAF3EA-F1BC-CD41-89E4-3DD366B8673A}"/>
              </a:ext>
            </a:extLst>
          </p:cNvPr>
          <p:cNvSpPr>
            <a:spLocks noGrp="1"/>
          </p:cNvSpPr>
          <p:nvPr>
            <p:ph idx="1"/>
          </p:nvPr>
        </p:nvSpPr>
        <p:spPr>
          <a:xfrm>
            <a:off x="6090574" y="801866"/>
            <a:ext cx="5306084" cy="5230634"/>
          </a:xfrm>
        </p:spPr>
        <p:txBody>
          <a:bodyPr anchor="ctr">
            <a:normAutofit/>
          </a:bodyPr>
          <a:lstStyle/>
          <a:p>
            <a:r>
              <a:rPr lang="en-US" sz="2400">
                <a:solidFill>
                  <a:srgbClr val="000000"/>
                </a:solidFill>
              </a:rPr>
              <a:t>Impossible to learn a language in a day – even covering all of a language’s features is difficult.</a:t>
            </a:r>
          </a:p>
          <a:p>
            <a:r>
              <a:rPr lang="en-US" sz="2400">
                <a:solidFill>
                  <a:srgbClr val="000000"/>
                </a:solidFill>
              </a:rPr>
              <a:t>The best way to learn any language is to use it a lot.</a:t>
            </a:r>
          </a:p>
          <a:p>
            <a:r>
              <a:rPr lang="en-US" sz="2400">
                <a:solidFill>
                  <a:srgbClr val="000000"/>
                </a:solidFill>
              </a:rPr>
              <a:t>Find a </a:t>
            </a:r>
            <a:r>
              <a:rPr lang="en-US" sz="2400" b="1">
                <a:solidFill>
                  <a:srgbClr val="000000"/>
                </a:solidFill>
              </a:rPr>
              <a:t>problem to solve</a:t>
            </a:r>
            <a:r>
              <a:rPr lang="en-US" sz="2400">
                <a:solidFill>
                  <a:srgbClr val="000000"/>
                </a:solidFill>
              </a:rPr>
              <a:t>, and attempt to solve it.</a:t>
            </a:r>
          </a:p>
          <a:p>
            <a:r>
              <a:rPr lang="en-US" sz="2400">
                <a:solidFill>
                  <a:srgbClr val="000000"/>
                </a:solidFill>
              </a:rPr>
              <a:t>Today’s problem to solve: quadrotor simulation.</a:t>
            </a:r>
          </a:p>
          <a:p>
            <a:r>
              <a:rPr lang="en-US" sz="2400">
                <a:solidFill>
                  <a:srgbClr val="000000"/>
                </a:solidFill>
              </a:rPr>
              <a:t>See handouts.</a:t>
            </a:r>
          </a:p>
          <a:p>
            <a:r>
              <a:rPr lang="en-US" sz="2400">
                <a:solidFill>
                  <a:srgbClr val="000000"/>
                </a:solidFill>
              </a:rPr>
              <a:t>Make sure to use your cheat sheets!</a:t>
            </a:r>
          </a:p>
          <a:p>
            <a:pPr marL="0" indent="0">
              <a:buNone/>
            </a:pPr>
            <a:r>
              <a:rPr lang="en-US" sz="2400">
                <a:solidFill>
                  <a:srgbClr val="000000"/>
                </a:solidFill>
              </a:rPr>
              <a:t> </a:t>
            </a:r>
          </a:p>
        </p:txBody>
      </p:sp>
    </p:spTree>
    <p:extLst>
      <p:ext uri="{BB962C8B-B14F-4D97-AF65-F5344CB8AC3E}">
        <p14:creationId xmlns:p14="http://schemas.microsoft.com/office/powerpoint/2010/main" val="1309045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DFFF87D-9173-8746-86B0-F3D9CD242BF2}"/>
              </a:ext>
            </a:extLst>
          </p:cNvPr>
          <p:cNvSpPr>
            <a:spLocks noGrp="1"/>
          </p:cNvSpPr>
          <p:nvPr>
            <p:ph type="title"/>
          </p:nvPr>
        </p:nvSpPr>
        <p:spPr>
          <a:xfrm>
            <a:off x="640079" y="2053641"/>
            <a:ext cx="3669161" cy="2760098"/>
          </a:xfrm>
        </p:spPr>
        <p:txBody>
          <a:bodyPr>
            <a:normAutofit/>
          </a:bodyPr>
          <a:lstStyle/>
          <a:p>
            <a:r>
              <a:rPr lang="en-US" dirty="0">
                <a:solidFill>
                  <a:srgbClr val="FFFFFF"/>
                </a:solidFill>
              </a:rPr>
              <a:t>Why Use Python?</a:t>
            </a:r>
          </a:p>
        </p:txBody>
      </p:sp>
      <p:sp>
        <p:nvSpPr>
          <p:cNvPr id="3" name="Content Placeholder 2">
            <a:extLst>
              <a:ext uri="{FF2B5EF4-FFF2-40B4-BE49-F238E27FC236}">
                <a16:creationId xmlns:a16="http://schemas.microsoft.com/office/drawing/2014/main" id="{104EC9C6-FB49-8D47-96C8-25F571C1BB40}"/>
              </a:ext>
            </a:extLst>
          </p:cNvPr>
          <p:cNvSpPr>
            <a:spLocks noGrp="1"/>
          </p:cNvSpPr>
          <p:nvPr>
            <p:ph idx="1"/>
          </p:nvPr>
        </p:nvSpPr>
        <p:spPr>
          <a:xfrm>
            <a:off x="6090574" y="801866"/>
            <a:ext cx="5306084" cy="5230634"/>
          </a:xfrm>
        </p:spPr>
        <p:txBody>
          <a:bodyPr anchor="ctr">
            <a:normAutofit/>
          </a:bodyPr>
          <a:lstStyle/>
          <a:p>
            <a:r>
              <a:rPr lang="en-US" sz="2400" dirty="0">
                <a:solidFill>
                  <a:srgbClr val="000000"/>
                </a:solidFill>
              </a:rPr>
              <a:t>Excellent glue language. Do fast computation in C/C++, and call from Python.</a:t>
            </a:r>
          </a:p>
          <a:p>
            <a:r>
              <a:rPr lang="en-US" sz="2400" dirty="0">
                <a:solidFill>
                  <a:srgbClr val="000000"/>
                </a:solidFill>
              </a:rPr>
              <a:t>Virtual environments make code development very easy. </a:t>
            </a:r>
          </a:p>
          <a:p>
            <a:r>
              <a:rPr lang="en-US" sz="2400" dirty="0">
                <a:solidFill>
                  <a:srgbClr val="000000"/>
                </a:solidFill>
              </a:rPr>
              <a:t>Machine learning is built on Python (supplanting R in some cases).</a:t>
            </a:r>
          </a:p>
          <a:p>
            <a:r>
              <a:rPr lang="en-US" sz="2400" dirty="0">
                <a:solidFill>
                  <a:srgbClr val="000000"/>
                </a:solidFill>
              </a:rPr>
              <a:t>Major software often includes support for Python scripting (ROS, Excel, MATLAB, etc.)</a:t>
            </a:r>
          </a:p>
          <a:p>
            <a:r>
              <a:rPr lang="en-US" sz="2400" dirty="0">
                <a:solidFill>
                  <a:srgbClr val="000000"/>
                </a:solidFill>
              </a:rPr>
              <a:t>Programming is extraordinarily useful – can easily test concepts. If you can understand it, you can build it.</a:t>
            </a:r>
          </a:p>
        </p:txBody>
      </p:sp>
    </p:spTree>
    <p:extLst>
      <p:ext uri="{BB962C8B-B14F-4D97-AF65-F5344CB8AC3E}">
        <p14:creationId xmlns:p14="http://schemas.microsoft.com/office/powerpoint/2010/main" val="3511823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47">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B9F21FD-C4A0-8343-A9E6-6B315B3FBD37}"/>
              </a:ext>
            </a:extLst>
          </p:cNvPr>
          <p:cNvSpPr>
            <a:spLocks noGrp="1"/>
          </p:cNvSpPr>
          <p:nvPr>
            <p:ph type="title"/>
          </p:nvPr>
        </p:nvSpPr>
        <p:spPr>
          <a:xfrm>
            <a:off x="640079" y="2053641"/>
            <a:ext cx="3669161" cy="2760098"/>
          </a:xfrm>
        </p:spPr>
        <p:txBody>
          <a:bodyPr>
            <a:normAutofit/>
          </a:bodyPr>
          <a:lstStyle/>
          <a:p>
            <a:r>
              <a:rPr lang="en-US" dirty="0">
                <a:solidFill>
                  <a:srgbClr val="FFFFFF"/>
                </a:solidFill>
              </a:rPr>
              <a:t>Installing Python</a:t>
            </a:r>
          </a:p>
        </p:txBody>
      </p:sp>
      <p:sp>
        <p:nvSpPr>
          <p:cNvPr id="3" name="Content Placeholder 2">
            <a:extLst>
              <a:ext uri="{FF2B5EF4-FFF2-40B4-BE49-F238E27FC236}">
                <a16:creationId xmlns:a16="http://schemas.microsoft.com/office/drawing/2014/main" id="{E1FD809D-EC57-2C4C-8CEA-3BD5615539F8}"/>
              </a:ext>
            </a:extLst>
          </p:cNvPr>
          <p:cNvSpPr>
            <a:spLocks noGrp="1"/>
          </p:cNvSpPr>
          <p:nvPr>
            <p:ph idx="1"/>
          </p:nvPr>
        </p:nvSpPr>
        <p:spPr>
          <a:xfrm>
            <a:off x="6090574" y="801866"/>
            <a:ext cx="5306084" cy="5230634"/>
          </a:xfrm>
        </p:spPr>
        <p:txBody>
          <a:bodyPr anchor="ctr">
            <a:normAutofit/>
          </a:bodyPr>
          <a:lstStyle/>
          <a:p>
            <a:r>
              <a:rPr lang="en-US" sz="2400" dirty="0">
                <a:solidFill>
                  <a:srgbClr val="000000"/>
                </a:solidFill>
              </a:rPr>
              <a:t>Go to </a:t>
            </a:r>
            <a:r>
              <a:rPr lang="en-US" sz="2000" dirty="0">
                <a:solidFill>
                  <a:srgbClr val="000000"/>
                </a:solidFill>
                <a:hlinkClick r:id="rId3"/>
              </a:rPr>
              <a:t>https://www.anaconda.com/download/</a:t>
            </a:r>
            <a:endParaRPr lang="en-US" sz="2000" dirty="0">
              <a:solidFill>
                <a:srgbClr val="000000"/>
              </a:solidFill>
            </a:endParaRPr>
          </a:p>
          <a:p>
            <a:r>
              <a:rPr lang="en-US" sz="2400" dirty="0">
                <a:solidFill>
                  <a:srgbClr val="000000"/>
                </a:solidFill>
              </a:rPr>
              <a:t>Grab the Python 3.7 installation file for your OS and install it.</a:t>
            </a:r>
          </a:p>
          <a:p>
            <a:r>
              <a:rPr lang="en-US" sz="2400" dirty="0">
                <a:solidFill>
                  <a:srgbClr val="000000"/>
                </a:solidFill>
              </a:rPr>
              <a:t>Open the anaconda prompt (Terminal for MacOS users), type the following, and hit Enter:</a:t>
            </a:r>
          </a:p>
          <a:p>
            <a:pPr marL="0" indent="0">
              <a:buNone/>
            </a:pPr>
            <a:r>
              <a:rPr lang="en-US" sz="2400" dirty="0">
                <a:solidFill>
                  <a:srgbClr val="000000"/>
                </a:solidFill>
              </a:rPr>
              <a:t>	</a:t>
            </a:r>
            <a:r>
              <a:rPr lang="en-US" sz="2400" dirty="0" err="1">
                <a:solidFill>
                  <a:schemeClr val="accent1"/>
                </a:solidFill>
              </a:rPr>
              <a:t>spyder</a:t>
            </a:r>
            <a:endParaRPr lang="en-US" sz="2400" dirty="0">
              <a:solidFill>
                <a:schemeClr val="accent1"/>
              </a:solidFill>
            </a:endParaRPr>
          </a:p>
          <a:p>
            <a:r>
              <a:rPr lang="en-US" sz="2400" dirty="0"/>
              <a:t>This will launch the </a:t>
            </a:r>
            <a:r>
              <a:rPr lang="en-US" sz="2400" dirty="0" err="1"/>
              <a:t>Sypder</a:t>
            </a:r>
            <a:r>
              <a:rPr lang="en-US" sz="2400" dirty="0"/>
              <a:t> IDE, where we can start coding!</a:t>
            </a:r>
          </a:p>
        </p:txBody>
      </p:sp>
    </p:spTree>
    <p:extLst>
      <p:ext uri="{BB962C8B-B14F-4D97-AF65-F5344CB8AC3E}">
        <p14:creationId xmlns:p14="http://schemas.microsoft.com/office/powerpoint/2010/main" val="3679958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C8B32D7-C0DD-5349-8B4C-C5F901982137}"/>
              </a:ext>
            </a:extLst>
          </p:cNvPr>
          <p:cNvSpPr>
            <a:spLocks noGrp="1"/>
          </p:cNvSpPr>
          <p:nvPr>
            <p:ph type="title"/>
          </p:nvPr>
        </p:nvSpPr>
        <p:spPr>
          <a:xfrm>
            <a:off x="640079" y="2053641"/>
            <a:ext cx="3669161" cy="2760098"/>
          </a:xfrm>
        </p:spPr>
        <p:txBody>
          <a:bodyPr>
            <a:normAutofit/>
          </a:bodyPr>
          <a:lstStyle/>
          <a:p>
            <a:r>
              <a:rPr lang="en-US">
                <a:solidFill>
                  <a:srgbClr val="FFFFFF"/>
                </a:solidFill>
              </a:rPr>
              <a:t>Installing Python</a:t>
            </a:r>
          </a:p>
        </p:txBody>
      </p:sp>
      <p:sp>
        <p:nvSpPr>
          <p:cNvPr id="3" name="Content Placeholder 2">
            <a:extLst>
              <a:ext uri="{FF2B5EF4-FFF2-40B4-BE49-F238E27FC236}">
                <a16:creationId xmlns:a16="http://schemas.microsoft.com/office/drawing/2014/main" id="{1A989837-4571-1145-9DB3-9D934DA487AD}"/>
              </a:ext>
            </a:extLst>
          </p:cNvPr>
          <p:cNvSpPr>
            <a:spLocks noGrp="1"/>
          </p:cNvSpPr>
          <p:nvPr>
            <p:ph idx="1"/>
          </p:nvPr>
        </p:nvSpPr>
        <p:spPr>
          <a:xfrm>
            <a:off x="6090574" y="801866"/>
            <a:ext cx="5306084" cy="5230634"/>
          </a:xfrm>
        </p:spPr>
        <p:txBody>
          <a:bodyPr anchor="ctr">
            <a:normAutofit fontScale="92500"/>
          </a:bodyPr>
          <a:lstStyle/>
          <a:p>
            <a:r>
              <a:rPr lang="en-US" sz="2400" dirty="0">
                <a:solidFill>
                  <a:srgbClr val="000000"/>
                </a:solidFill>
              </a:rPr>
              <a:t>Once you’ve launched Spyder, download </a:t>
            </a:r>
            <a:r>
              <a:rPr lang="en-US" sz="2400" dirty="0" err="1">
                <a:solidFill>
                  <a:srgbClr val="000000"/>
                </a:solidFill>
              </a:rPr>
              <a:t>python_workshop</a:t>
            </a:r>
            <a:r>
              <a:rPr lang="en-US" sz="2400" dirty="0">
                <a:solidFill>
                  <a:srgbClr val="000000"/>
                </a:solidFill>
              </a:rPr>
              <a:t> from the RMIT UAS Team Google Drive.</a:t>
            </a:r>
          </a:p>
          <a:p>
            <a:r>
              <a:rPr lang="en-US" sz="2400" dirty="0">
                <a:solidFill>
                  <a:srgbClr val="000000"/>
                </a:solidFill>
              </a:rPr>
              <a:t>Unzip the folder to your desktop.</a:t>
            </a:r>
          </a:p>
          <a:p>
            <a:r>
              <a:rPr lang="en-US" sz="2400" dirty="0">
                <a:solidFill>
                  <a:srgbClr val="000000"/>
                </a:solidFill>
              </a:rPr>
              <a:t>Navigate to the </a:t>
            </a:r>
            <a:r>
              <a:rPr lang="en-US" sz="2400" dirty="0" err="1">
                <a:solidFill>
                  <a:srgbClr val="000000"/>
                </a:solidFill>
              </a:rPr>
              <a:t>python_workshop</a:t>
            </a:r>
            <a:r>
              <a:rPr lang="en-US" sz="2400" dirty="0">
                <a:solidFill>
                  <a:srgbClr val="000000"/>
                </a:solidFill>
              </a:rPr>
              <a:t> folder in Spyder to make it your working directory.</a:t>
            </a:r>
          </a:p>
          <a:p>
            <a:r>
              <a:rPr lang="en-US" sz="2400" dirty="0">
                <a:solidFill>
                  <a:srgbClr val="000000"/>
                </a:solidFill>
              </a:rPr>
              <a:t>This will let you play with and run the code examples provided with this workshop.</a:t>
            </a:r>
          </a:p>
          <a:p>
            <a:r>
              <a:rPr lang="en-US" sz="2400" dirty="0"/>
              <a:t>How to use </a:t>
            </a:r>
            <a:r>
              <a:rPr lang="en-US" sz="2400" dirty="0" err="1"/>
              <a:t>Jupyter</a:t>
            </a:r>
            <a:r>
              <a:rPr lang="en-US" sz="2400" dirty="0"/>
              <a:t> Notebooks:</a:t>
            </a:r>
          </a:p>
          <a:p>
            <a:pPr lvl="1"/>
            <a:r>
              <a:rPr lang="en-US" sz="2000" dirty="0"/>
              <a:t>Open a terminal and type </a:t>
            </a:r>
            <a:r>
              <a:rPr lang="en-US" sz="2000" dirty="0" err="1">
                <a:solidFill>
                  <a:schemeClr val="accent1"/>
                </a:solidFill>
              </a:rPr>
              <a:t>jupyter</a:t>
            </a:r>
            <a:r>
              <a:rPr lang="en-US" sz="2000" dirty="0">
                <a:solidFill>
                  <a:schemeClr val="accent1"/>
                </a:solidFill>
              </a:rPr>
              <a:t> notebook</a:t>
            </a:r>
            <a:r>
              <a:rPr lang="en-US" sz="2000" dirty="0"/>
              <a:t>, hit Enter</a:t>
            </a:r>
          </a:p>
          <a:p>
            <a:pPr lvl="1"/>
            <a:r>
              <a:rPr lang="en-US" sz="2000" dirty="0"/>
              <a:t>Click on the notebook you would like to view.</a:t>
            </a:r>
          </a:p>
          <a:p>
            <a:pPr lvl="1"/>
            <a:r>
              <a:rPr lang="en-US" sz="2000" dirty="0"/>
              <a:t>To run a cell, press </a:t>
            </a:r>
            <a:r>
              <a:rPr lang="en-US" sz="2000" dirty="0" err="1">
                <a:solidFill>
                  <a:schemeClr val="accent1"/>
                </a:solidFill>
              </a:rPr>
              <a:t>Shift+Enter</a:t>
            </a:r>
            <a:endParaRPr lang="en-US" sz="2000" dirty="0">
              <a:solidFill>
                <a:schemeClr val="accent1"/>
              </a:solidFill>
            </a:endParaRPr>
          </a:p>
        </p:txBody>
      </p:sp>
    </p:spTree>
    <p:extLst>
      <p:ext uri="{BB962C8B-B14F-4D97-AF65-F5344CB8AC3E}">
        <p14:creationId xmlns:p14="http://schemas.microsoft.com/office/powerpoint/2010/main" val="2376989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9799D-E4A7-5E41-BC61-36F90A696BBF}"/>
              </a:ext>
            </a:extLst>
          </p:cNvPr>
          <p:cNvSpPr>
            <a:spLocks noGrp="1"/>
          </p:cNvSpPr>
          <p:nvPr>
            <p:ph type="title"/>
          </p:nvPr>
        </p:nvSpPr>
        <p:spPr>
          <a:xfrm>
            <a:off x="838200" y="365125"/>
            <a:ext cx="10515600" cy="1325563"/>
          </a:xfrm>
        </p:spPr>
        <p:txBody>
          <a:bodyPr/>
          <a:lstStyle/>
          <a:p>
            <a:r>
              <a:rPr lang="en-US"/>
              <a:t>Our First Program</a:t>
            </a:r>
            <a:endParaRPr lang="en-US" dirty="0"/>
          </a:p>
        </p:txBody>
      </p:sp>
      <p:sp>
        <p:nvSpPr>
          <p:cNvPr id="3" name="Content Placeholder 2">
            <a:extLst>
              <a:ext uri="{FF2B5EF4-FFF2-40B4-BE49-F238E27FC236}">
                <a16:creationId xmlns:a16="http://schemas.microsoft.com/office/drawing/2014/main" id="{4CCE0CFD-93C7-894E-953C-034734614551}"/>
              </a:ext>
            </a:extLst>
          </p:cNvPr>
          <p:cNvSpPr>
            <a:spLocks noGrp="1"/>
          </p:cNvSpPr>
          <p:nvPr>
            <p:ph idx="1"/>
          </p:nvPr>
        </p:nvSpPr>
        <p:spPr>
          <a:xfrm>
            <a:off x="838200" y="1825625"/>
            <a:ext cx="10515600" cy="4351338"/>
          </a:xfrm>
        </p:spPr>
        <p:txBody>
          <a:bodyPr/>
          <a:lstStyle/>
          <a:p>
            <a:r>
              <a:rPr lang="en-US" dirty="0"/>
              <a:t>In the script window, type the following:</a:t>
            </a:r>
          </a:p>
          <a:p>
            <a:pPr marL="0" indent="0">
              <a:buNone/>
            </a:pPr>
            <a:r>
              <a:rPr lang="en-US" b="1" dirty="0">
                <a:solidFill>
                  <a:schemeClr val="accent1"/>
                </a:solidFill>
              </a:rPr>
              <a:t>	print</a:t>
            </a:r>
            <a:r>
              <a:rPr lang="en-US" dirty="0">
                <a:solidFill>
                  <a:schemeClr val="accent1"/>
                </a:solidFill>
              </a:rPr>
              <a:t>(</a:t>
            </a:r>
            <a:r>
              <a:rPr lang="en-US" dirty="0">
                <a:solidFill>
                  <a:schemeClr val="accent2">
                    <a:lumMod val="75000"/>
                  </a:schemeClr>
                </a:solidFill>
              </a:rPr>
              <a:t>“Hello, world!”</a:t>
            </a:r>
            <a:r>
              <a:rPr lang="en-US" dirty="0">
                <a:solidFill>
                  <a:schemeClr val="accent1"/>
                </a:solidFill>
              </a:rPr>
              <a:t>)</a:t>
            </a:r>
            <a:endParaRPr lang="en-US" dirty="0"/>
          </a:p>
          <a:p>
            <a:r>
              <a:rPr lang="en-US" dirty="0"/>
              <a:t>Save it and press the run button: </a:t>
            </a:r>
          </a:p>
          <a:p>
            <a:r>
              <a:rPr lang="en-US" dirty="0"/>
              <a:t>You should something like the following in your console:</a:t>
            </a:r>
          </a:p>
          <a:p>
            <a:endParaRPr lang="en-US" dirty="0"/>
          </a:p>
          <a:p>
            <a:endParaRPr lang="en-US" dirty="0"/>
          </a:p>
          <a:p>
            <a:endParaRPr lang="en-US" dirty="0"/>
          </a:p>
          <a:p>
            <a:r>
              <a:rPr lang="en-US" dirty="0"/>
              <a:t>See the example file </a:t>
            </a:r>
            <a:r>
              <a:rPr lang="en-US" b="1" dirty="0" err="1"/>
              <a:t>hello_world.py</a:t>
            </a:r>
            <a:endParaRPr lang="en-US" dirty="0"/>
          </a:p>
          <a:p>
            <a:pPr marL="0" indent="0">
              <a:buNone/>
            </a:pPr>
            <a:endParaRPr lang="en-US" dirty="0"/>
          </a:p>
        </p:txBody>
      </p:sp>
      <p:pic>
        <p:nvPicPr>
          <p:cNvPr id="5" name="Picture 4">
            <a:extLst>
              <a:ext uri="{FF2B5EF4-FFF2-40B4-BE49-F238E27FC236}">
                <a16:creationId xmlns:a16="http://schemas.microsoft.com/office/drawing/2014/main" id="{5394B3E8-22A4-6F4A-8AE4-B4FC011ECF0F}"/>
              </a:ext>
            </a:extLst>
          </p:cNvPr>
          <p:cNvPicPr>
            <a:picLocks noChangeAspect="1"/>
          </p:cNvPicPr>
          <p:nvPr/>
        </p:nvPicPr>
        <p:blipFill>
          <a:blip r:embed="rId2"/>
          <a:stretch>
            <a:fillRect/>
          </a:stretch>
        </p:blipFill>
        <p:spPr>
          <a:xfrm>
            <a:off x="2743200" y="4001294"/>
            <a:ext cx="6705600" cy="850900"/>
          </a:xfrm>
          <a:prstGeom prst="rect">
            <a:avLst/>
          </a:prstGeom>
        </p:spPr>
      </p:pic>
      <p:pic>
        <p:nvPicPr>
          <p:cNvPr id="7" name="Picture 6">
            <a:extLst>
              <a:ext uri="{FF2B5EF4-FFF2-40B4-BE49-F238E27FC236}">
                <a16:creationId xmlns:a16="http://schemas.microsoft.com/office/drawing/2014/main" id="{91FC22AF-C1A2-1449-ADF9-53E17A0FDFCC}"/>
              </a:ext>
            </a:extLst>
          </p:cNvPr>
          <p:cNvPicPr>
            <a:picLocks noChangeAspect="1"/>
          </p:cNvPicPr>
          <p:nvPr/>
        </p:nvPicPr>
        <p:blipFill>
          <a:blip r:embed="rId3"/>
          <a:stretch>
            <a:fillRect/>
          </a:stretch>
        </p:blipFill>
        <p:spPr>
          <a:xfrm>
            <a:off x="6033370" y="2925408"/>
            <a:ext cx="317500" cy="304800"/>
          </a:xfrm>
          <a:prstGeom prst="rect">
            <a:avLst/>
          </a:prstGeom>
        </p:spPr>
      </p:pic>
    </p:spTree>
    <p:extLst>
      <p:ext uri="{BB962C8B-B14F-4D97-AF65-F5344CB8AC3E}">
        <p14:creationId xmlns:p14="http://schemas.microsoft.com/office/powerpoint/2010/main" val="1073047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D80BB25-7574-6748-806D-5AEE63B5D5D4}"/>
              </a:ext>
            </a:extLst>
          </p:cNvPr>
          <p:cNvSpPr>
            <a:spLocks noGrp="1"/>
          </p:cNvSpPr>
          <p:nvPr>
            <p:ph type="title"/>
          </p:nvPr>
        </p:nvSpPr>
        <p:spPr>
          <a:xfrm>
            <a:off x="640079" y="2053641"/>
            <a:ext cx="3669161" cy="2760098"/>
          </a:xfrm>
        </p:spPr>
        <p:txBody>
          <a:bodyPr>
            <a:normAutofit/>
          </a:bodyPr>
          <a:lstStyle/>
          <a:p>
            <a:r>
              <a:rPr lang="en-US">
                <a:solidFill>
                  <a:srgbClr val="FFFFFF"/>
                </a:solidFill>
              </a:rPr>
              <a:t>Variables</a:t>
            </a:r>
          </a:p>
        </p:txBody>
      </p:sp>
      <p:sp>
        <p:nvSpPr>
          <p:cNvPr id="3" name="Content Placeholder 2">
            <a:extLst>
              <a:ext uri="{FF2B5EF4-FFF2-40B4-BE49-F238E27FC236}">
                <a16:creationId xmlns:a16="http://schemas.microsoft.com/office/drawing/2014/main" id="{EA23FF19-D4F1-FC46-8D8F-F8EBB94D61DB}"/>
              </a:ext>
            </a:extLst>
          </p:cNvPr>
          <p:cNvSpPr>
            <a:spLocks noGrp="1"/>
          </p:cNvSpPr>
          <p:nvPr>
            <p:ph idx="1"/>
          </p:nvPr>
        </p:nvSpPr>
        <p:spPr>
          <a:xfrm>
            <a:off x="6090574" y="801866"/>
            <a:ext cx="5306084" cy="5230634"/>
          </a:xfrm>
        </p:spPr>
        <p:txBody>
          <a:bodyPr anchor="ctr">
            <a:normAutofit/>
          </a:bodyPr>
          <a:lstStyle/>
          <a:p>
            <a:r>
              <a:rPr lang="en-US" sz="2400" dirty="0">
                <a:solidFill>
                  <a:srgbClr val="000000"/>
                </a:solidFill>
              </a:rPr>
              <a:t>Hold information that we need.</a:t>
            </a:r>
          </a:p>
          <a:p>
            <a:r>
              <a:rPr lang="en-US" sz="2400" dirty="0">
                <a:solidFill>
                  <a:srgbClr val="000000"/>
                </a:solidFill>
              </a:rPr>
              <a:t>Variables in Python are “duck-typed”.</a:t>
            </a:r>
          </a:p>
          <a:p>
            <a:r>
              <a:rPr lang="en-US" sz="2400" dirty="0">
                <a:solidFill>
                  <a:srgbClr val="000000"/>
                </a:solidFill>
              </a:rPr>
              <a:t>Variable types: integer, float, double, </a:t>
            </a:r>
            <a:r>
              <a:rPr lang="en-US" sz="2400" dirty="0" err="1">
                <a:solidFill>
                  <a:srgbClr val="000000"/>
                </a:solidFill>
              </a:rPr>
              <a:t>boolean</a:t>
            </a:r>
            <a:r>
              <a:rPr lang="en-US" sz="2400" dirty="0">
                <a:solidFill>
                  <a:srgbClr val="000000"/>
                </a:solidFill>
              </a:rPr>
              <a:t>, list, dictionary, set, string.</a:t>
            </a:r>
          </a:p>
          <a:p>
            <a:r>
              <a:rPr lang="en-US" sz="2400" dirty="0">
                <a:solidFill>
                  <a:srgbClr val="000000"/>
                </a:solidFill>
              </a:rPr>
              <a:t>Examples given in </a:t>
            </a:r>
            <a:r>
              <a:rPr lang="en-US" sz="2400" b="1" dirty="0" err="1">
                <a:solidFill>
                  <a:srgbClr val="000000"/>
                </a:solidFill>
              </a:rPr>
              <a:t>variables.py</a:t>
            </a:r>
            <a:r>
              <a:rPr lang="en-US" sz="2400" dirty="0">
                <a:solidFill>
                  <a:srgbClr val="000000"/>
                </a:solidFill>
              </a:rPr>
              <a:t>, and in the </a:t>
            </a:r>
            <a:r>
              <a:rPr lang="en-US" sz="2400" b="1" dirty="0">
                <a:solidFill>
                  <a:srgbClr val="000000"/>
                </a:solidFill>
              </a:rPr>
              <a:t>Variables </a:t>
            </a:r>
            <a:r>
              <a:rPr lang="en-US" sz="2400" b="1" dirty="0" err="1">
                <a:solidFill>
                  <a:srgbClr val="000000"/>
                </a:solidFill>
              </a:rPr>
              <a:t>jupyter</a:t>
            </a:r>
            <a:r>
              <a:rPr lang="en-US" sz="2400" b="1" dirty="0">
                <a:solidFill>
                  <a:srgbClr val="000000"/>
                </a:solidFill>
              </a:rPr>
              <a:t> notebook</a:t>
            </a:r>
            <a:r>
              <a:rPr lang="en-US" sz="2400" dirty="0">
                <a:solidFill>
                  <a:srgbClr val="000000"/>
                </a:solidFill>
              </a:rPr>
              <a:t>.</a:t>
            </a:r>
          </a:p>
          <a:p>
            <a:endParaRPr lang="en-US" sz="2400" dirty="0">
              <a:solidFill>
                <a:srgbClr val="000000"/>
              </a:solidFill>
            </a:endParaRPr>
          </a:p>
          <a:p>
            <a:endParaRPr lang="en-US" sz="2400" dirty="0">
              <a:solidFill>
                <a:srgbClr val="000000"/>
              </a:solidFill>
            </a:endParaRPr>
          </a:p>
        </p:txBody>
      </p:sp>
    </p:spTree>
    <p:extLst>
      <p:ext uri="{BB962C8B-B14F-4D97-AF65-F5344CB8AC3E}">
        <p14:creationId xmlns:p14="http://schemas.microsoft.com/office/powerpoint/2010/main" val="29368810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4822</TotalTime>
  <Words>1563</Words>
  <Application>Microsoft Macintosh PowerPoint</Application>
  <PresentationFormat>Widescreen</PresentationFormat>
  <Paragraphs>400</Paragraphs>
  <Slides>47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Arial</vt:lpstr>
      <vt:lpstr>Calibri</vt:lpstr>
      <vt:lpstr>Calibri Light</vt:lpstr>
      <vt:lpstr>Office Theme</vt:lpstr>
      <vt:lpstr>Python Bootcamp</vt:lpstr>
      <vt:lpstr>Topics</vt:lpstr>
      <vt:lpstr>What is Python?</vt:lpstr>
      <vt:lpstr>Why Use Python?</vt:lpstr>
      <vt:lpstr>Why Use Python?</vt:lpstr>
      <vt:lpstr>Installing Python</vt:lpstr>
      <vt:lpstr>Installing Python</vt:lpstr>
      <vt:lpstr>Our First Program</vt:lpstr>
      <vt:lpstr>Variables</vt:lpstr>
      <vt:lpstr>Variables</vt:lpstr>
      <vt:lpstr>Variables</vt:lpstr>
      <vt:lpstr>Variables</vt:lpstr>
      <vt:lpstr>Variables</vt:lpstr>
      <vt:lpstr>Variables</vt:lpstr>
      <vt:lpstr>Variables</vt:lpstr>
      <vt:lpstr>Operations &amp; Conditional Statements</vt:lpstr>
      <vt:lpstr>Operations</vt:lpstr>
      <vt:lpstr>Operations</vt:lpstr>
      <vt:lpstr>Conditional Statements</vt:lpstr>
      <vt:lpstr>Loops</vt:lpstr>
      <vt:lpstr>Loops</vt:lpstr>
      <vt:lpstr>Loops</vt:lpstr>
      <vt:lpstr>Loops</vt:lpstr>
      <vt:lpstr>Loops</vt:lpstr>
      <vt:lpstr>Functions</vt:lpstr>
      <vt:lpstr>Functions</vt:lpstr>
      <vt:lpstr>Functions</vt:lpstr>
      <vt:lpstr>Functions</vt:lpstr>
      <vt:lpstr>Recursion</vt:lpstr>
      <vt:lpstr>Nested functions</vt:lpstr>
      <vt:lpstr>Lambda Functions</vt:lpstr>
      <vt:lpstr>Variable Arguments</vt:lpstr>
      <vt:lpstr>Classes</vt:lpstr>
      <vt:lpstr>Classes</vt:lpstr>
      <vt:lpstr>Classes</vt:lpstr>
      <vt:lpstr>Inheritance</vt:lpstr>
      <vt:lpstr>Inheritance</vt:lpstr>
      <vt:lpstr>Inheritance</vt:lpstr>
      <vt:lpstr>Inheritance</vt:lpstr>
      <vt:lpstr>Inheritance</vt:lpstr>
      <vt:lpstr>Inheritance</vt:lpstr>
      <vt:lpstr>Modules and Libraries</vt:lpstr>
      <vt:lpstr>Modules and Libraries</vt:lpstr>
      <vt:lpstr>What is __main__?</vt:lpstr>
      <vt:lpstr>Advanced Concepts</vt:lpstr>
      <vt:lpstr>NumPy and SciPy</vt:lpstr>
      <vt:lpstr>Project</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101</dc:title>
  <dc:creator>Sean Morrison</dc:creator>
  <cp:lastModifiedBy>Sean Morrison</cp:lastModifiedBy>
  <cp:revision>1392</cp:revision>
  <dcterms:created xsi:type="dcterms:W3CDTF">2018-07-01T03:33:50Z</dcterms:created>
  <dcterms:modified xsi:type="dcterms:W3CDTF">2019-04-11T10:13:00Z</dcterms:modified>
</cp:coreProperties>
</file>