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6" r:id="rId13"/>
    <p:sldId id="287" r:id="rId14"/>
    <p:sldId id="288" r:id="rId15"/>
    <p:sldId id="289" r:id="rId16"/>
    <p:sldId id="290" r:id="rId17"/>
    <p:sldId id="259" r:id="rId18"/>
    <p:sldId id="274" r:id="rId19"/>
    <p:sldId id="291" r:id="rId20"/>
    <p:sldId id="292" r:id="rId21"/>
    <p:sldId id="293" r:id="rId22"/>
    <p:sldId id="294" r:id="rId23"/>
    <p:sldId id="295" r:id="rId24"/>
    <p:sldId id="296" r:id="rId25"/>
    <p:sldId id="272" r:id="rId26"/>
    <p:sldId id="260" r:id="rId27"/>
    <p:sldId id="273" r:id="rId28"/>
    <p:sldId id="261" r:id="rId29"/>
    <p:sldId id="262" r:id="rId30"/>
    <p:sldId id="263" r:id="rId31"/>
    <p:sldId id="297" r:id="rId32"/>
    <p:sldId id="264" r:id="rId33"/>
    <p:sldId id="265" r:id="rId34"/>
    <p:sldId id="266" r:id="rId35"/>
    <p:sldId id="267" r:id="rId36"/>
    <p:sldId id="268" r:id="rId37"/>
    <p:sldId id="269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2D31-D695-404A-BF01-F772CEF5B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640AF-2E07-854A-9968-B60D51549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Morrison</a:t>
            </a:r>
          </a:p>
        </p:txBody>
      </p:sp>
    </p:spTree>
    <p:extLst>
      <p:ext uri="{BB962C8B-B14F-4D97-AF65-F5344CB8AC3E}">
        <p14:creationId xmlns:p14="http://schemas.microsoft.com/office/powerpoint/2010/main" val="278483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4C3E-508B-1745-B388-FBC54CCE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6B1B-DA1F-8449-8A3A-D37141EE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Two types of learning: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Supervised learning;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Unsupervised learning (clustering).</a:t>
            </a:r>
          </a:p>
          <a:p>
            <a:pPr marL="0" indent="0">
              <a:buNone/>
            </a:pPr>
            <a:r>
              <a:rPr lang="en-US" b="1" u="sng" dirty="0"/>
              <a:t>Supervised</a:t>
            </a:r>
          </a:p>
          <a:p>
            <a:r>
              <a:rPr lang="en-US" dirty="0"/>
              <a:t>Requires a set of labels or outputs that are given to us.</a:t>
            </a:r>
          </a:p>
          <a:p>
            <a:r>
              <a:rPr lang="en-US" dirty="0"/>
              <a:t>Task is to fit a model that maps input features to the correct outputs.</a:t>
            </a:r>
          </a:p>
          <a:p>
            <a:pPr marL="0" indent="0">
              <a:buNone/>
            </a:pPr>
            <a:r>
              <a:rPr lang="en-US" b="1" u="sng" dirty="0"/>
              <a:t>Unsupervised</a:t>
            </a:r>
          </a:p>
          <a:p>
            <a:r>
              <a:rPr lang="en-US" dirty="0"/>
              <a:t>Instead of using labels, we cluster data according to their features. Can think of this as features taking the place of labels.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0492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997-1DB0-7C4E-A7B3-6668B6E8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4E6-70A4-3E4D-8613-B1B320C2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further distinguish types of learning as:</a:t>
            </a:r>
          </a:p>
          <a:p>
            <a:pPr lvl="1"/>
            <a:r>
              <a:rPr lang="en-US" b="1" dirty="0"/>
              <a:t>Regression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Classification</a:t>
            </a:r>
            <a:r>
              <a:rPr lang="en-US" dirty="0"/>
              <a:t>; and,</a:t>
            </a:r>
          </a:p>
          <a:p>
            <a:pPr lvl="1"/>
            <a:r>
              <a:rPr lang="en-US" b="1" dirty="0"/>
              <a:t>Clustering</a:t>
            </a:r>
            <a:r>
              <a:rPr lang="en-US" dirty="0"/>
              <a:t>.</a:t>
            </a:r>
          </a:p>
          <a:p>
            <a:r>
              <a:rPr lang="en-US" dirty="0"/>
              <a:t>The first two are supervised tasks.</a:t>
            </a:r>
          </a:p>
          <a:p>
            <a:r>
              <a:rPr lang="en-US" dirty="0"/>
              <a:t>The last is unsupervised.			</a:t>
            </a:r>
          </a:p>
        </p:txBody>
      </p:sp>
    </p:spTree>
    <p:extLst>
      <p:ext uri="{BB962C8B-B14F-4D97-AF65-F5344CB8AC3E}">
        <p14:creationId xmlns:p14="http://schemas.microsoft.com/office/powerpoint/2010/main" val="89898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134C-A046-1E40-814E-8C32F4EE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30D27-8658-A04E-B746-530DF6C38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think of regression as a line of best fit. In a 2D plane, we can fit a line through a set of points. In a 3D volume, we can fit a surface. </a:t>
                </a:r>
              </a:p>
              <a:p>
                <a:r>
                  <a:rPr lang="en-US" dirty="0"/>
                  <a:t>Regression is the task of fitting an n-dimensional topology to the data that is given.</a:t>
                </a:r>
              </a:p>
              <a:p>
                <a:r>
                  <a:rPr lang="en-US" dirty="0"/>
                  <a:t>Regression gives us a predictive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30D27-8658-A04E-B746-530DF6C3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57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0828-8B0F-6B4F-978E-7BDF79A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Classification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66805-C008-F047-9BEA-3248F9784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tasks require finding a model that selects a single object from a set of discrete objects.</a:t>
                </a:r>
              </a:p>
              <a:p>
                <a:r>
                  <a:rPr lang="en-US" dirty="0"/>
                  <a:t>E.g. We have five buckets, and our goal is to select the right bucket.</a:t>
                </a:r>
              </a:p>
              <a:p>
                <a:r>
                  <a:rPr lang="en-US" dirty="0"/>
                  <a:t>We want to find a function that maps input features to the right bucket.</a:t>
                </a:r>
              </a:p>
              <a:p>
                <a:r>
                  <a:rPr lang="en-US" dirty="0"/>
                  <a:t>Gives us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66805-C008-F047-9BEA-3248F9784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30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A309-C377-A94E-99FA-A56D4086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340EB-761B-BF4B-9827-9AD9161E4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Clustering is the task of organizing data according to its features.</a:t>
                </a:r>
              </a:p>
              <a:p>
                <a:r>
                  <a:rPr lang="en-US" dirty="0"/>
                  <a:t>E.g. we have red balls, green balls, and yellow balls – we can organize them according to color.</a:t>
                </a:r>
              </a:p>
              <a:p>
                <a:r>
                  <a:rPr lang="en-US" dirty="0"/>
                  <a:t>Clustering tells us what objects belong to what class.</a:t>
                </a:r>
              </a:p>
              <a:p>
                <a:r>
                  <a:rPr lang="en-US" dirty="0"/>
                  <a:t>For methods that learn a set of parameters, we get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340EB-761B-BF4B-9827-9AD9161E4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0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5E-C0BE-7542-AAC9-AD6962D0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minute Break</a:t>
            </a:r>
          </a:p>
        </p:txBody>
      </p:sp>
    </p:spTree>
    <p:extLst>
      <p:ext uri="{BB962C8B-B14F-4D97-AF65-F5344CB8AC3E}">
        <p14:creationId xmlns:p14="http://schemas.microsoft.com/office/powerpoint/2010/main" val="33449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6AE7-B278-F049-AF9A-0052D10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0A68-0E36-6941-8BB5-87C9D3F3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previously: regression is fitting an n-dimensional topology to a set of data.</a:t>
            </a:r>
          </a:p>
          <a:p>
            <a:r>
              <a:rPr lang="en-US" dirty="0"/>
              <a:t>The data is typically assumed to be continuous and real-valued.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A09A-3858-EC4F-A63B-262F951D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E4A2-AE41-0349-8C74-6093B97D5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Optimization involves finding extrema (maxima or minima)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. That is, function f(X) takes in an argument (X can be a vector) and outputs a scalar value.</a:t>
                </a:r>
              </a:p>
              <a:p>
                <a:r>
                  <a:rPr lang="en-US" dirty="0"/>
                  <a:t>Our goal is to find the maximum (or minimum) scalar 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typically measures how good our parameters are by measuring how well they predict the data.</a:t>
                </a:r>
              </a:p>
              <a:p>
                <a:r>
                  <a:rPr lang="en-US" dirty="0"/>
                  <a:t>By maximizing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maximize the strength of our parameters.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E4A2-AE41-0349-8C74-6093B97D5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b="-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93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112-8298-E04E-8980-18E2C038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8A1A-C91F-2244-8517-8E895B25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do this? Many ways:</a:t>
            </a:r>
          </a:p>
          <a:p>
            <a:pPr lvl="1"/>
            <a:r>
              <a:rPr lang="en-US" dirty="0"/>
              <a:t>Gradient descent;</a:t>
            </a:r>
          </a:p>
          <a:p>
            <a:pPr lvl="1"/>
            <a:r>
              <a:rPr lang="en-US" dirty="0"/>
              <a:t>Evolutionary strategies;</a:t>
            </a:r>
          </a:p>
          <a:p>
            <a:pPr lvl="1"/>
            <a:r>
              <a:rPr lang="en-US" dirty="0"/>
              <a:t>Simulated annealing;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will focus on </a:t>
            </a:r>
            <a:r>
              <a:rPr lang="en-US" b="1" dirty="0"/>
              <a:t>gradient descent</a:t>
            </a:r>
            <a:r>
              <a:rPr lang="en-US" dirty="0"/>
              <a:t> and </a:t>
            </a:r>
            <a:r>
              <a:rPr lang="en-US" b="1" dirty="0"/>
              <a:t>evolutionary strategies</a:t>
            </a:r>
            <a:r>
              <a:rPr lang="en-US" dirty="0"/>
              <a:t> today.</a:t>
            </a:r>
          </a:p>
        </p:txBody>
      </p:sp>
    </p:spTree>
    <p:extLst>
      <p:ext uri="{BB962C8B-B14F-4D97-AF65-F5344CB8AC3E}">
        <p14:creationId xmlns:p14="http://schemas.microsoft.com/office/powerpoint/2010/main" val="300865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9230-C6C6-6545-A864-5AF439EE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7B8A5-57B9-B841-B96B-81F4EC1B4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Gradient descent is conceptually very simple: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Evaluate the function;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the local gradient;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Take a small step in the direction that minimizes the function.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until convergence.</a:t>
                </a:r>
              </a:p>
              <a:p>
                <a:r>
                  <a:rPr lang="en-US" dirty="0"/>
                  <a:t>Our basic update rule: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7B8A5-57B9-B841-B96B-81F4EC1B4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1429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6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1FDA-1002-4E42-9931-455C3F3C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D094-1F59-F04B-8F0E-FD8E75A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learning, and why is it useful?</a:t>
            </a:r>
          </a:p>
          <a:p>
            <a:r>
              <a:rPr lang="en-US" dirty="0"/>
              <a:t>Module 1 – Introduction (30 minutes)</a:t>
            </a:r>
          </a:p>
          <a:p>
            <a:r>
              <a:rPr lang="en-US" dirty="0"/>
              <a:t>Module 2 – Regression (1 hour)</a:t>
            </a:r>
          </a:p>
          <a:p>
            <a:r>
              <a:rPr lang="en-US" dirty="0"/>
              <a:t>Module 3 – Classification (1 hour)</a:t>
            </a:r>
          </a:p>
          <a:p>
            <a:r>
              <a:rPr lang="en-US" dirty="0"/>
              <a:t>Module 4 – Clustering (1 hour)</a:t>
            </a:r>
          </a:p>
          <a:p>
            <a:r>
              <a:rPr lang="en-US" dirty="0"/>
              <a:t>Three 10 minute breaks</a:t>
            </a:r>
          </a:p>
        </p:txBody>
      </p:sp>
    </p:spTree>
    <p:extLst>
      <p:ext uri="{BB962C8B-B14F-4D97-AF65-F5344CB8AC3E}">
        <p14:creationId xmlns:p14="http://schemas.microsoft.com/office/powerpoint/2010/main" val="37195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DDB1-27B4-E54E-8434-A589C629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E6D3-4E31-524A-B5F9-64B5A5D6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is not guaranteed to converge to global minima – in practice, this doesn’t seem to be an issue!</a:t>
            </a:r>
          </a:p>
          <a:p>
            <a:r>
              <a:rPr lang="en-US" dirty="0"/>
              <a:t>Can be attracted to saddle points.</a:t>
            </a:r>
          </a:p>
          <a:p>
            <a:r>
              <a:rPr lang="en-US" dirty="0"/>
              <a:t>Blows up for large step sizes.</a:t>
            </a:r>
          </a:p>
          <a:p>
            <a:r>
              <a:rPr lang="en-US" dirty="0"/>
              <a:t>Can be improved with second-order methods that take second derivative into account – typically expensive to compute.</a:t>
            </a:r>
          </a:p>
        </p:txBody>
      </p:sp>
    </p:spTree>
    <p:extLst>
      <p:ext uri="{BB962C8B-B14F-4D97-AF65-F5344CB8AC3E}">
        <p14:creationId xmlns:p14="http://schemas.microsoft.com/office/powerpoint/2010/main" val="53738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8959-BC5D-6F4E-8F2A-7492C472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0D13-69D0-0F41-95BB-8340F437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strategies are similarly straightforward: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initialize a mean and standard deviation for your parameters;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n sets of parameters from these distributions;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all sets of parameters, and rank them from best to worst;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Combine the top k% to form the new mean and standard deviation;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2-4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248287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B4F-D8DA-E045-A969-19F57F1B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90F3-E1F6-A84E-AF7D-30A416D4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also known as the cross-entropy method.</a:t>
            </a:r>
          </a:p>
          <a:p>
            <a:r>
              <a:rPr lang="en-US" dirty="0"/>
              <a:t>It’s generally very effective, but suffers from a few key problems:</a:t>
            </a:r>
          </a:p>
          <a:p>
            <a:pPr lvl="1"/>
            <a:r>
              <a:rPr lang="en-US" dirty="0"/>
              <a:t>Like gradient descent, it can get stuck in local minima;</a:t>
            </a:r>
          </a:p>
          <a:p>
            <a:pPr lvl="1"/>
            <a:r>
              <a:rPr lang="en-US" dirty="0"/>
              <a:t>It scales poorly to large parameter spaces. For this reason, evolutionary strategies are a great tool for problems with a smaller number of parameters, or as a benchmark for more sophisticated methods/</a:t>
            </a:r>
          </a:p>
          <a:p>
            <a:r>
              <a:rPr lang="en-US" dirty="0"/>
              <a:t>The cross-entropy method can be improved upon using a method known as CMA-ES. This method can be shown to be equivalent to a second-order gradient update.</a:t>
            </a:r>
          </a:p>
        </p:txBody>
      </p:sp>
    </p:spTree>
    <p:extLst>
      <p:ext uri="{BB962C8B-B14F-4D97-AF65-F5344CB8AC3E}">
        <p14:creationId xmlns:p14="http://schemas.microsoft.com/office/powerpoint/2010/main" val="358830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2043-7C61-AA44-81B1-78B31C79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AE3-949B-6146-A507-49DD6EB3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the examples in your notebooks to see them in 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…So what just happened? Why did this work?</a:t>
            </a:r>
          </a:p>
          <a:p>
            <a:r>
              <a:rPr lang="en-US" dirty="0"/>
              <a:t>We did maximum likelihood estimation – we maximized the probability of the parameters given the data.</a:t>
            </a:r>
          </a:p>
        </p:txBody>
      </p:sp>
    </p:spTree>
    <p:extLst>
      <p:ext uri="{BB962C8B-B14F-4D97-AF65-F5344CB8AC3E}">
        <p14:creationId xmlns:p14="http://schemas.microsoft.com/office/powerpoint/2010/main" val="357276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01A-E2B8-9649-B4D0-856509FA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Information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9282C-8F01-B946-AC87-D864F2922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>
                    <a:latin typeface="Tw Cen MT" panose="020B0602020104020603" pitchFamily="34" charset="77"/>
                  </a:rPr>
                  <a:t>We maximized the log probability of the parameters, under a normal (Gaussian) distribution: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Why? Two reasons. Firstly, it makes products into sums, which are nicer to work with: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Secondly, the log probability function has the same mean as the normal distribution, which means that both are maximized at the same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9282C-8F01-B946-AC87-D864F2922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4" t="-178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2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C2B4-8096-E847-ABF9-1ADA8D9E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D695-2B98-3B4C-9305-6A7247D3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ways to fit functions: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Maximum Likelihood Estimation – maximizing the log-probability of the parameters given the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Maximum A Posteriori Estimation – as with MLE, except using Bayes’ Theorem to capture uncertainty;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Information theoretic, in which we minimize cross-entropy, or KL-divergence to fit some distribution – though MLE is often equivalent to minimizing cross entropy. </a:t>
            </a:r>
          </a:p>
        </p:txBody>
      </p:sp>
    </p:spTree>
    <p:extLst>
      <p:ext uri="{BB962C8B-B14F-4D97-AF65-F5344CB8AC3E}">
        <p14:creationId xmlns:p14="http://schemas.microsoft.com/office/powerpoint/2010/main" val="90982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4639-C26B-BF4D-9532-79756442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Information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68E68-BFFB-904C-B714-82A512366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Entropy – the amount of known information. When entropy is high, randomness (uncertainty) is high. When entropy is low, uncertainty is low: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/>
                <a:r>
                  <a:rPr lang="en-US" dirty="0"/>
                  <a:t>Cross Entropy – a measure of the “closeness” of two distributions, p and q: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68E68-BFFB-904C-B714-82A512366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58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AF2A-4C20-5948-905F-54EB1DE0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Common 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B01B5-3C05-3E4E-8157-F9128C14E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MSE, equivalent to log-probability of a Normal distribution: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Binomial Cross-Entropy (BCE), equivalent to the log-probability of the binominal distribution: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can derive the BCE loss using the cross-entropy function.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B01B5-3C05-3E4E-8157-F9128C14E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85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8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B743-5B99-0D47-8568-98787EAF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Common 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6B394-9DEE-2A48-A43E-B45B45BD8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also use the KL-divergence, which is a measure of the information needed to turn one distribution into another: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6B394-9DEE-2A48-A43E-B45B45BD8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3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210-14C9-4144-94ED-0C28EE33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32BE-D26B-FF43-9319-65465DBF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  <a:p>
            <a:r>
              <a:rPr lang="en-US" dirty="0"/>
              <a:t>It tells us what exactly our optimization process is doing. Regardless of what optimization function you use, you are still doing the same thing: maximizing the probability of your parameters.</a:t>
            </a:r>
          </a:p>
          <a:p>
            <a:r>
              <a:rPr lang="en-US" u="sng" dirty="0"/>
              <a:t>This process doesn’t change when we move to neural networks</a:t>
            </a:r>
            <a:r>
              <a:rPr lang="en-US" dirty="0"/>
              <a:t>. The only thing that changes is the parameterization of our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F772-0A7C-3741-B841-05BE1010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–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4001-84BE-2C4C-AA1A-179E8458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the practice of training functions </a:t>
            </a:r>
          </a:p>
          <a:p>
            <a:r>
              <a:rPr lang="en-US" dirty="0"/>
              <a:t>The art of fitting a function to a dataset</a:t>
            </a:r>
          </a:p>
          <a:p>
            <a:r>
              <a:rPr lang="en-US" dirty="0"/>
              <a:t>Illustrative example is a line of best fit:</a:t>
            </a:r>
          </a:p>
        </p:txBody>
      </p:sp>
    </p:spTree>
    <p:extLst>
      <p:ext uri="{BB962C8B-B14F-4D97-AF65-F5344CB8AC3E}">
        <p14:creationId xmlns:p14="http://schemas.microsoft.com/office/powerpoint/2010/main" val="656191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66F-E873-4C42-9B52-BFAAED1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D54C-F56E-234A-A231-85DECB67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neural network?</a:t>
            </a:r>
          </a:p>
          <a:p>
            <a:r>
              <a:rPr lang="en-US" dirty="0"/>
              <a:t>Modeled on networks of neurons in the human brain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CE75-C854-C446-BB45-2DDA8139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90" y="3580450"/>
            <a:ext cx="4605550" cy="24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3C01-4331-4241-BF97-9C3A9BA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9C-0AAF-C849-8BF8-BC7F8C18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nets use the exact same principles as the previous examples, with one twist:</a:t>
            </a:r>
          </a:p>
          <a:p>
            <a:pPr lvl="1"/>
            <a:r>
              <a:rPr lang="en-US" dirty="0"/>
              <a:t>Each neuron depends on many input neurons and affects many neurons, so how do we get the gradient?</a:t>
            </a:r>
          </a:p>
          <a:p>
            <a:r>
              <a:rPr lang="en-US" dirty="0"/>
              <a:t>Answer: we use backpropagation!</a:t>
            </a:r>
          </a:p>
        </p:txBody>
      </p:sp>
    </p:spTree>
    <p:extLst>
      <p:ext uri="{BB962C8B-B14F-4D97-AF65-F5344CB8AC3E}">
        <p14:creationId xmlns:p14="http://schemas.microsoft.com/office/powerpoint/2010/main" val="266509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974-84E0-AA4C-83AB-28DCFF4E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Backpropagation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B216C-286D-604F-9A09-37D4436BE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Feeding forward through the network, get: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(…))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loss function is: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Letting: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B216C-286D-604F-9A09-37D4436BE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857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37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C07F-4161-1E43-8362-F1ABD4F9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Backpropagation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A0FCC-B2E8-AD4F-B163-CCDFF9411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w Cen MT" panose="020B0602020104020603" pitchFamily="34" charset="77"/>
                  </a:rPr>
                  <a:t>We can evaluate our derivative using the chain rule: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first and last expressions are both trivial to calculate: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A0FCC-B2E8-AD4F-B163-CCDFF9411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18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F01-CFB1-BD4F-9D38-856BFCB4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Backpropagation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262E4-623E-6A4F-8956-2D0F76F87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the middle expression: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rough idea – get the loss at the end, calculate the derivative at the end, and then push the derivative back through the network using the chain rule!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262E4-623E-6A4F-8956-2D0F76F87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4" t="-250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9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7AA-43C3-E04D-8B45-2956E090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2FA-8978-C145-BB2B-6C406BD5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through two examples – see </a:t>
            </a:r>
            <a:r>
              <a:rPr lang="en-US"/>
              <a:t>your notebooks</a:t>
            </a:r>
          </a:p>
        </p:txBody>
      </p:sp>
    </p:spTree>
    <p:extLst>
      <p:ext uri="{BB962C8B-B14F-4D97-AF65-F5344CB8AC3E}">
        <p14:creationId xmlns:p14="http://schemas.microsoft.com/office/powerpoint/2010/main" val="2741753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29E7-78E8-9E46-AFA3-298B854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B3B8-5B1D-FA41-8FE3-83CD08B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CC5-E84A-3F45-9D93-C26876A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AF3F-3FB3-2842-BF02-E2F2241B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4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198C-F8E0-1F42-9753-53A277EC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069-BAAB-9E4C-AC59-F1403913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8B62-489D-F840-ACA2-C48C05D7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1C2E-FB52-5743-8B73-242A7B5F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a given dataset, we want to be able to fit some parameterized function that predicts the data.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Generate new examples;</a:t>
            </a:r>
          </a:p>
          <a:p>
            <a:pPr lvl="1"/>
            <a:r>
              <a:rPr lang="en-US" dirty="0"/>
              <a:t>Make predictions that generalize to unseen data.</a:t>
            </a:r>
          </a:p>
          <a:p>
            <a:r>
              <a:rPr lang="en-US" dirty="0"/>
              <a:t>Regression is a ubiquitous task in machine learning, with common examples being: system identification, predicting financial return, modelling prices, modelling risk,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72D3-497B-1D41-B6F5-D71A6C92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4A05-F986-1F45-9B53-08248C10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Okay, so we want to train models using data, but how do we do this?</a:t>
            </a:r>
          </a:p>
          <a:p>
            <a:r>
              <a:rPr lang="en-US" dirty="0"/>
              <a:t>Two possibilities: </a:t>
            </a:r>
            <a:r>
              <a:rPr lang="en-US" b="1" dirty="0"/>
              <a:t>Parametric</a:t>
            </a:r>
            <a:r>
              <a:rPr lang="en-US" dirty="0"/>
              <a:t>, and </a:t>
            </a:r>
            <a:r>
              <a:rPr lang="en-US" b="1" dirty="0"/>
              <a:t>non-Parametric</a:t>
            </a:r>
            <a:r>
              <a:rPr lang="en-US" dirty="0"/>
              <a:t>. We will focus on Parametric methods here.</a:t>
            </a:r>
          </a:p>
          <a:p>
            <a:r>
              <a:rPr lang="en-US" dirty="0"/>
              <a:t>We need four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dataset;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parameterized function;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loss function; and,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optimization method.</a:t>
            </a:r>
          </a:p>
        </p:txBody>
      </p:sp>
    </p:spTree>
    <p:extLst>
      <p:ext uri="{BB962C8B-B14F-4D97-AF65-F5344CB8AC3E}">
        <p14:creationId xmlns:p14="http://schemas.microsoft.com/office/powerpoint/2010/main" val="68949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6264-861B-7547-816D-175C255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1E4A-FA7A-9442-A55B-2E40B5EB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Consists of </a:t>
            </a:r>
            <a:r>
              <a:rPr lang="en-US" b="1" dirty="0"/>
              <a:t>features </a:t>
            </a:r>
            <a:r>
              <a:rPr lang="en-US" dirty="0"/>
              <a:t>and </a:t>
            </a:r>
            <a:r>
              <a:rPr lang="en-US" b="1" dirty="0"/>
              <a:t>labels</a:t>
            </a:r>
            <a:r>
              <a:rPr lang="en-US" dirty="0"/>
              <a:t>.</a:t>
            </a:r>
          </a:p>
          <a:p>
            <a:r>
              <a:rPr lang="en-US" dirty="0"/>
              <a:t>Features are inputs to your function. </a:t>
            </a:r>
          </a:p>
          <a:p>
            <a:pPr lvl="1"/>
            <a:r>
              <a:rPr lang="en-US" dirty="0"/>
              <a:t>E.g. when finding a line of best fit, the features would be [1, x] for a straight line, or [1, x, x</a:t>
            </a:r>
            <a:r>
              <a:rPr lang="en-US" baseline="30000" dirty="0"/>
              <a:t>2</a:t>
            </a:r>
            <a:r>
              <a:rPr lang="en-US" dirty="0"/>
              <a:t>] for a quadratic line. For a model that predicts house prices, the features might be the location, room area, and number of bedrooms.</a:t>
            </a:r>
          </a:p>
          <a:p>
            <a:r>
              <a:rPr lang="en-US" dirty="0"/>
              <a:t>Labels are the corresponding output: e.g. f(x), or our house price.</a:t>
            </a:r>
          </a:p>
          <a:p>
            <a:r>
              <a:rPr lang="en-US" dirty="0"/>
              <a:t>Labels might be collected through mining, scraping, or hand-labelling of data.</a:t>
            </a:r>
          </a:p>
        </p:txBody>
      </p:sp>
    </p:spTree>
    <p:extLst>
      <p:ext uri="{BB962C8B-B14F-4D97-AF65-F5344CB8AC3E}">
        <p14:creationId xmlns:p14="http://schemas.microsoft.com/office/powerpoint/2010/main" val="394579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8930-6792-4142-8113-856C634F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parameterized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76E3-7BB9-ED47-BFFE-65CB35742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parameterized function is a function consisting of parameters that we aim to learn.</a:t>
                </a:r>
              </a:p>
              <a:p>
                <a:r>
                  <a:rPr lang="en-US" dirty="0"/>
                  <a:t>E.g. for a straight line: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reformulate this equation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X is our feature vector,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our parameter vector. Y is the label.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76E3-7BB9-ED47-BFFE-65CB35742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4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71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E88-7786-224B-AFDE-515544CC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52279-A203-7548-A0D2-828A63855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loss function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that tells us how “good” our parameters are.</a:t>
                </a:r>
              </a:p>
              <a:p>
                <a:r>
                  <a:rPr lang="en-US" dirty="0"/>
                  <a:t>How can we measure how good our parameters are? We measure how well they predict the data!</a:t>
                </a:r>
              </a:p>
              <a:p>
                <a:r>
                  <a:rPr lang="en-US" dirty="0"/>
                  <a:t>Best illustrated with an example: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52279-A203-7548-A0D2-828A63855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3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F600-6086-D640-8289-6B92512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B453-E229-CD49-A571-A3351D8A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measure of how good our parameters are, we need a way of stepping them in a direction that improves them.</a:t>
            </a:r>
          </a:p>
          <a:p>
            <a:r>
              <a:rPr lang="en-US" dirty="0"/>
              <a:t>This is the central focus of optimization.</a:t>
            </a:r>
          </a:p>
          <a:p>
            <a:r>
              <a:rPr lang="en-US" dirty="0"/>
              <a:t>There are many optimization methods, but we will focus on two:</a:t>
            </a:r>
          </a:p>
          <a:p>
            <a:pPr lvl="1"/>
            <a:r>
              <a:rPr lang="en-US" dirty="0"/>
              <a:t>Gradient descent; and,</a:t>
            </a:r>
          </a:p>
          <a:p>
            <a:pPr lvl="1"/>
            <a:r>
              <a:rPr lang="en-US" dirty="0"/>
              <a:t>Evolutionary strategies.</a:t>
            </a:r>
          </a:p>
        </p:txBody>
      </p:sp>
    </p:spTree>
    <p:extLst>
      <p:ext uri="{BB962C8B-B14F-4D97-AF65-F5344CB8AC3E}">
        <p14:creationId xmlns:p14="http://schemas.microsoft.com/office/powerpoint/2010/main" val="195482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410</TotalTime>
  <Words>1861</Words>
  <Application>Microsoft Macintosh PowerPoint</Application>
  <PresentationFormat>Widescreen</PresentationFormat>
  <Paragraphs>188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Cambria Math</vt:lpstr>
      <vt:lpstr>Trebuchet MS</vt:lpstr>
      <vt:lpstr>Tw Cen MT</vt:lpstr>
      <vt:lpstr>Circuit</vt:lpstr>
      <vt:lpstr>Introduction to Machine Learning</vt:lpstr>
      <vt:lpstr>Contents</vt:lpstr>
      <vt:lpstr>Module 1 – Introduction </vt:lpstr>
      <vt:lpstr>Introduction</vt:lpstr>
      <vt:lpstr>introduction</vt:lpstr>
      <vt:lpstr>introduction – the Dataset</vt:lpstr>
      <vt:lpstr>introduction – the parameterized function</vt:lpstr>
      <vt:lpstr>Introduction – the loss function</vt:lpstr>
      <vt:lpstr>Introduction – The Optimizer</vt:lpstr>
      <vt:lpstr>Introduction – Types of learning</vt:lpstr>
      <vt:lpstr>Introduction – Types of Learning</vt:lpstr>
      <vt:lpstr>Introduction – Regression </vt:lpstr>
      <vt:lpstr>Introduction – Classification </vt:lpstr>
      <vt:lpstr>Introduction – Clustering </vt:lpstr>
      <vt:lpstr>10 minute Break</vt:lpstr>
      <vt:lpstr>Regression</vt:lpstr>
      <vt:lpstr>Regression – Optimization</vt:lpstr>
      <vt:lpstr>Regression – Optimization</vt:lpstr>
      <vt:lpstr>Regression – Optimization</vt:lpstr>
      <vt:lpstr>Regression – Optimization </vt:lpstr>
      <vt:lpstr>Regression – Optimization </vt:lpstr>
      <vt:lpstr>Regression – Optimization </vt:lpstr>
      <vt:lpstr>Regression – Information Theory</vt:lpstr>
      <vt:lpstr>Regression – Information Theory</vt:lpstr>
      <vt:lpstr>Regression – Information Theory</vt:lpstr>
      <vt:lpstr>Regression – Information Theory</vt:lpstr>
      <vt:lpstr>Regression – Common Loss Functions</vt:lpstr>
      <vt:lpstr>Regression – Common Loss Functions</vt:lpstr>
      <vt:lpstr>Regression</vt:lpstr>
      <vt:lpstr>Regression – neural networks</vt:lpstr>
      <vt:lpstr>Regression – Neural Networks</vt:lpstr>
      <vt:lpstr>Regression – Backpropagation </vt:lpstr>
      <vt:lpstr>Regression – Backpropagation </vt:lpstr>
      <vt:lpstr>Regression – Backpropagation </vt:lpstr>
      <vt:lpstr>Regression – Neural Networks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Sean Morrison</dc:creator>
  <cp:lastModifiedBy>Sean Morrison</cp:lastModifiedBy>
  <cp:revision>304</cp:revision>
  <dcterms:created xsi:type="dcterms:W3CDTF">2019-05-02T03:50:45Z</dcterms:created>
  <dcterms:modified xsi:type="dcterms:W3CDTF">2019-05-02T10:41:09Z</dcterms:modified>
</cp:coreProperties>
</file>