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0EC40-6AD0-4074-9173-CDEE04EC7454}" v="2" dt="2023-08-03T17:09:11.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6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4745-BD30-5B58-AC0B-313722104D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B93F7C91-2D49-000B-AC48-8C7C9E5008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65C343ED-2F2E-B4FA-690B-AA2DD2D6DF0C}"/>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5" name="Footer Placeholder 4">
            <a:extLst>
              <a:ext uri="{FF2B5EF4-FFF2-40B4-BE49-F238E27FC236}">
                <a16:creationId xmlns:a16="http://schemas.microsoft.com/office/drawing/2014/main" id="{3F51C2CB-7E05-296C-DDC5-44DB834A334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629251-52E5-6581-B9EC-6A4D2F132082}"/>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416576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39F5-1D95-62B4-44DD-7EB1254D3EB2}"/>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811DE76-ED85-3AB6-21A6-DC80679D1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069E9F3-38BF-A022-C55D-D1F7208383D4}"/>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5" name="Footer Placeholder 4">
            <a:extLst>
              <a:ext uri="{FF2B5EF4-FFF2-40B4-BE49-F238E27FC236}">
                <a16:creationId xmlns:a16="http://schemas.microsoft.com/office/drawing/2014/main" id="{CC33AAED-56E7-A69A-23B4-85B2DB69358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531A7F2-DFA9-E877-1694-DAD60C323BA4}"/>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177731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6F55E-E142-14D4-3371-BA5C17A57E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A2B75BF-6C73-54A4-3ED9-C7E4FCB8FE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A905D2E-FC81-CC2C-95EE-689AE6084571}"/>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5" name="Footer Placeholder 4">
            <a:extLst>
              <a:ext uri="{FF2B5EF4-FFF2-40B4-BE49-F238E27FC236}">
                <a16:creationId xmlns:a16="http://schemas.microsoft.com/office/drawing/2014/main" id="{8CA0E54E-8600-F43E-E397-105F4F4C5A1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28FB2E0-52CD-8353-9437-D0B0B8D8C17C}"/>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126930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1300-E4E3-93A1-710D-3ADA201575B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90ED949-736E-7BD6-185B-17E97E2247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18E1FD7-7D74-0566-66D4-FD938235F64E}"/>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5" name="Footer Placeholder 4">
            <a:extLst>
              <a:ext uri="{FF2B5EF4-FFF2-40B4-BE49-F238E27FC236}">
                <a16:creationId xmlns:a16="http://schemas.microsoft.com/office/drawing/2014/main" id="{04BD3E4A-99A8-3843-BC9C-EF2C7C38F1F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3F8983E-BDD1-7A9E-1361-E4CA1BAE9BAC}"/>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123472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8322-FD57-EF06-8B55-F9B67FDFFB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D2931DBC-BA3E-C8F2-5E42-46440A35A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6CC80-B4C3-BBE0-BAC0-30CAF95F0CBD}"/>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5" name="Footer Placeholder 4">
            <a:extLst>
              <a:ext uri="{FF2B5EF4-FFF2-40B4-BE49-F238E27FC236}">
                <a16:creationId xmlns:a16="http://schemas.microsoft.com/office/drawing/2014/main" id="{5B493310-947D-5533-571C-AE5D651F350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A4A845-482B-A361-A3C1-1CDD3D92F23C}"/>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859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343F-CCD1-EDF3-9CA4-F67B37D3886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9A27956-E138-2228-9F33-E2665BA1CB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C1CA77A-C6C5-48F2-8EDD-EC615F985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48AF38F-34FC-CED1-7CBA-F48BA6CBEA56}"/>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6" name="Footer Placeholder 5">
            <a:extLst>
              <a:ext uri="{FF2B5EF4-FFF2-40B4-BE49-F238E27FC236}">
                <a16:creationId xmlns:a16="http://schemas.microsoft.com/office/drawing/2014/main" id="{7E7B4675-9E2E-ED68-C6CB-0957DE07D6D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46AB02D-9746-CDE8-DEC7-70A4659D4AF9}"/>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230723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6E4F-D68D-2DCC-5B6F-C8FD3E1C54CE}"/>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726421A-50CC-4CE2-08C0-432E1CA2A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F3949-0E6D-1858-4740-CECBDD105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0F6FC268-7CFC-75C5-A536-18287BD6F7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D3713-A1AE-6AA6-A3B4-A8C45C5B8F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141D51A1-5436-53AB-97B7-00F0F470C51C}"/>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8" name="Footer Placeholder 7">
            <a:extLst>
              <a:ext uri="{FF2B5EF4-FFF2-40B4-BE49-F238E27FC236}">
                <a16:creationId xmlns:a16="http://schemas.microsoft.com/office/drawing/2014/main" id="{48603B6B-3C98-B528-52A7-33CB1FEAFB6F}"/>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2031DCA9-89E1-2A88-19F6-FE2DE7B1094B}"/>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332805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64A9-4375-E691-B93B-A1B7EBB1BEBF}"/>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BDDB17B3-F5C1-A0D9-E967-8CAE844AF491}"/>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4" name="Footer Placeholder 3">
            <a:extLst>
              <a:ext uri="{FF2B5EF4-FFF2-40B4-BE49-F238E27FC236}">
                <a16:creationId xmlns:a16="http://schemas.microsoft.com/office/drawing/2014/main" id="{9394221D-E7CD-30F5-0B0C-8774942D95E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54D6BDBC-D471-EFF3-DF5E-D92FEFD34229}"/>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21536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9FA20E-D435-D4BF-1C07-A57EBA71DD1B}"/>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3" name="Footer Placeholder 2">
            <a:extLst>
              <a:ext uri="{FF2B5EF4-FFF2-40B4-BE49-F238E27FC236}">
                <a16:creationId xmlns:a16="http://schemas.microsoft.com/office/drawing/2014/main" id="{31316CEA-6DB1-BF29-FB45-73828AA8EBB9}"/>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F6B78BBC-2EC0-3C95-5CA6-80A8C466041E}"/>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8048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A63D-B9DD-06F9-61BA-5BDB63C37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0BBDA02B-51F3-2D17-2F92-9F288E1BC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6010C138-ECC7-58F0-E8DF-7994E5395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6FE37-F69E-4D49-23F2-4787107D11E6}"/>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6" name="Footer Placeholder 5">
            <a:extLst>
              <a:ext uri="{FF2B5EF4-FFF2-40B4-BE49-F238E27FC236}">
                <a16:creationId xmlns:a16="http://schemas.microsoft.com/office/drawing/2014/main" id="{7DFB7ED7-9798-7300-0234-04DC242496F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E2C564C-BCB1-DDC6-D247-893DE8BDF885}"/>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2776211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6D84-6A5B-C165-2BE9-A82645C2F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4B7C5E4F-DF64-9A9D-9923-6B1AD5BCA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AB519864-E0B7-E8F9-7539-5D24DD2F9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283978-C49E-FECF-400E-B1EDA92FB604}"/>
              </a:ext>
            </a:extLst>
          </p:cNvPr>
          <p:cNvSpPr>
            <a:spLocks noGrp="1"/>
          </p:cNvSpPr>
          <p:nvPr>
            <p:ph type="dt" sz="half" idx="10"/>
          </p:nvPr>
        </p:nvSpPr>
        <p:spPr/>
        <p:txBody>
          <a:bodyPr/>
          <a:lstStyle/>
          <a:p>
            <a:fld id="{1999EA6B-1668-4DE3-B6C6-8F833876A825}" type="datetimeFigureOut">
              <a:rPr lang="en-ZA" smtClean="0"/>
              <a:t>2023/08/03</a:t>
            </a:fld>
            <a:endParaRPr lang="en-ZA"/>
          </a:p>
        </p:txBody>
      </p:sp>
      <p:sp>
        <p:nvSpPr>
          <p:cNvPr id="6" name="Footer Placeholder 5">
            <a:extLst>
              <a:ext uri="{FF2B5EF4-FFF2-40B4-BE49-F238E27FC236}">
                <a16:creationId xmlns:a16="http://schemas.microsoft.com/office/drawing/2014/main" id="{E13F6F73-5216-03E8-5F8B-ACCF6F1A843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32A7ABE-E993-3B09-E982-831A01878C9A}"/>
              </a:ext>
            </a:extLst>
          </p:cNvPr>
          <p:cNvSpPr>
            <a:spLocks noGrp="1"/>
          </p:cNvSpPr>
          <p:nvPr>
            <p:ph type="sldNum" sz="quarter" idx="12"/>
          </p:nvPr>
        </p:nvSpPr>
        <p:spPr/>
        <p:txBody>
          <a:bodyPr/>
          <a:lstStyle/>
          <a:p>
            <a:fld id="{F36A9CDF-7F91-4582-80D2-40246B268C03}" type="slidenum">
              <a:rPr lang="en-ZA" smtClean="0"/>
              <a:t>‹#›</a:t>
            </a:fld>
            <a:endParaRPr lang="en-ZA"/>
          </a:p>
        </p:txBody>
      </p:sp>
    </p:spTree>
    <p:extLst>
      <p:ext uri="{BB962C8B-B14F-4D97-AF65-F5344CB8AC3E}">
        <p14:creationId xmlns:p14="http://schemas.microsoft.com/office/powerpoint/2010/main" val="254207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628D79-6CCD-E0E9-2BE5-0B7C93BE47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C4C8BB0-4AB7-19DF-7885-654E15129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C6DCF78-C849-0C6C-1573-6BE9237735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9EA6B-1668-4DE3-B6C6-8F833876A825}" type="datetimeFigureOut">
              <a:rPr lang="en-ZA" smtClean="0"/>
              <a:t>2023/08/03</a:t>
            </a:fld>
            <a:endParaRPr lang="en-ZA"/>
          </a:p>
        </p:txBody>
      </p:sp>
      <p:sp>
        <p:nvSpPr>
          <p:cNvPr id="5" name="Footer Placeholder 4">
            <a:extLst>
              <a:ext uri="{FF2B5EF4-FFF2-40B4-BE49-F238E27FC236}">
                <a16:creationId xmlns:a16="http://schemas.microsoft.com/office/drawing/2014/main" id="{72AA89DC-CF00-6165-1F16-1CC598FE9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C61764A2-541B-E365-A27E-8B9A493E1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A9CDF-7F91-4582-80D2-40246B268C03}" type="slidenum">
              <a:rPr lang="en-ZA" smtClean="0"/>
              <a:t>‹#›</a:t>
            </a:fld>
            <a:endParaRPr lang="en-ZA"/>
          </a:p>
        </p:txBody>
      </p:sp>
    </p:spTree>
    <p:extLst>
      <p:ext uri="{BB962C8B-B14F-4D97-AF65-F5344CB8AC3E}">
        <p14:creationId xmlns:p14="http://schemas.microsoft.com/office/powerpoint/2010/main" val="4198347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png"/><Relationship Id="rId5" Type="http://schemas.openxmlformats.org/officeDocument/2006/relationships/hyperlink" Target="https://sites.google.com/myuwc.ac.za/rentaplace/home" TargetMode="External"/><Relationship Id="rId4" Type="http://schemas.openxmlformats.org/officeDocument/2006/relationships/hyperlink" Target="https://github.com/seanny244/Rental-Properties-Management-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F2FA71-DC7C-05D9-E81D-4DC15C651BC0}"/>
              </a:ext>
            </a:extLst>
          </p:cNvPr>
          <p:cNvSpPr>
            <a:spLocks noGrp="1"/>
          </p:cNvSpPr>
          <p:nvPr>
            <p:ph type="ctrTitle"/>
          </p:nvPr>
        </p:nvSpPr>
        <p:spPr>
          <a:xfrm>
            <a:off x="1314824" y="735106"/>
            <a:ext cx="10053763" cy="2928470"/>
          </a:xfrm>
        </p:spPr>
        <p:txBody>
          <a:bodyPr anchor="b">
            <a:normAutofit fontScale="90000"/>
          </a:bodyPr>
          <a:lstStyle/>
          <a:p>
            <a:pPr algn="l">
              <a:lnSpc>
                <a:spcPct val="150000"/>
              </a:lnSpc>
            </a:pPr>
            <a:r>
              <a:rPr lang="en-US" sz="4100" b="1" dirty="0">
                <a:solidFill>
                  <a:srgbClr val="FFFFFF"/>
                </a:solidFill>
              </a:rPr>
              <a:t>Department of Computer Science</a:t>
            </a:r>
            <a:br>
              <a:rPr lang="en-US" sz="4100" b="1" dirty="0">
                <a:solidFill>
                  <a:srgbClr val="FFFFFF"/>
                </a:solidFill>
              </a:rPr>
            </a:br>
            <a:r>
              <a:rPr lang="en-US" sz="4100" b="1" dirty="0">
                <a:solidFill>
                  <a:srgbClr val="FFFFFF"/>
                </a:solidFill>
              </a:rPr>
              <a:t>COS 101 Java Project</a:t>
            </a:r>
            <a:br>
              <a:rPr lang="en-US" sz="4100" b="1" dirty="0">
                <a:solidFill>
                  <a:srgbClr val="FFFFFF"/>
                </a:solidFill>
              </a:rPr>
            </a:br>
            <a:r>
              <a:rPr lang="en-US" sz="4100" b="1" dirty="0">
                <a:solidFill>
                  <a:srgbClr val="FFFFFF"/>
                </a:solidFill>
              </a:rPr>
              <a:t>Student Name and Surname: Sean Botsheane</a:t>
            </a:r>
            <a:br>
              <a:rPr lang="en-US" sz="4100" b="1" dirty="0">
                <a:solidFill>
                  <a:srgbClr val="FFFFFF"/>
                </a:solidFill>
              </a:rPr>
            </a:br>
            <a:r>
              <a:rPr lang="en-US" sz="4100" b="1" dirty="0">
                <a:solidFill>
                  <a:srgbClr val="FFFFFF"/>
                </a:solidFill>
              </a:rPr>
              <a:t>Student Number: 4202626</a:t>
            </a:r>
            <a:endParaRPr lang="en-ZA" sz="4100" b="1" dirty="0">
              <a:solidFill>
                <a:srgbClr val="FFFFFF"/>
              </a:solidFill>
            </a:endParaRPr>
          </a:p>
        </p:txBody>
      </p:sp>
      <p:sp>
        <p:nvSpPr>
          <p:cNvPr id="3" name="Subtitle 2">
            <a:extLst>
              <a:ext uri="{FF2B5EF4-FFF2-40B4-BE49-F238E27FC236}">
                <a16:creationId xmlns:a16="http://schemas.microsoft.com/office/drawing/2014/main" id="{34E3D06C-44EE-858C-81A2-8015986A8C4E}"/>
              </a:ext>
            </a:extLst>
          </p:cNvPr>
          <p:cNvSpPr>
            <a:spLocks noGrp="1"/>
          </p:cNvSpPr>
          <p:nvPr>
            <p:ph type="subTitle" idx="1"/>
          </p:nvPr>
        </p:nvSpPr>
        <p:spPr>
          <a:xfrm>
            <a:off x="1350682" y="4870824"/>
            <a:ext cx="10005951" cy="1458258"/>
          </a:xfrm>
        </p:spPr>
        <p:txBody>
          <a:bodyPr anchor="ctr">
            <a:normAutofit/>
          </a:bodyPr>
          <a:lstStyle/>
          <a:p>
            <a:pPr>
              <a:lnSpc>
                <a:spcPct val="150000"/>
              </a:lnSpc>
            </a:pPr>
            <a:r>
              <a:rPr lang="en-US" sz="2800" dirty="0"/>
              <a:t>Development of a Market Place for Rental Properties</a:t>
            </a:r>
            <a:endParaRPr lang="en-ZA" sz="2800" dirty="0"/>
          </a:p>
        </p:txBody>
      </p:sp>
      <p:pic>
        <p:nvPicPr>
          <p:cNvPr id="5" name="Welcome slide1">
            <a:hlinkClick r:id="" action="ppaction://media"/>
            <a:extLst>
              <a:ext uri="{FF2B5EF4-FFF2-40B4-BE49-F238E27FC236}">
                <a16:creationId xmlns:a16="http://schemas.microsoft.com/office/drawing/2014/main" id="{2FBBF811-2AB1-05D6-A802-D19C6EFFD1F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9549" y="138079"/>
            <a:ext cx="487363" cy="487363"/>
          </a:xfrm>
          <a:prstGeom prst="rect">
            <a:avLst/>
          </a:prstGeom>
        </p:spPr>
      </p:pic>
    </p:spTree>
    <p:extLst>
      <p:ext uri="{BB962C8B-B14F-4D97-AF65-F5344CB8AC3E}">
        <p14:creationId xmlns:p14="http://schemas.microsoft.com/office/powerpoint/2010/main" val="185850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77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6B79D-1351-E353-1917-F0D6AB0AD9DF}"/>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Vision</a:t>
            </a:r>
            <a:endParaRPr lang="en-ZA" sz="4000" b="1">
              <a:solidFill>
                <a:srgbClr val="FFFFFF"/>
              </a:solidFill>
            </a:endParaRPr>
          </a:p>
        </p:txBody>
      </p:sp>
      <p:sp>
        <p:nvSpPr>
          <p:cNvPr id="3" name="Content Placeholder 2">
            <a:extLst>
              <a:ext uri="{FF2B5EF4-FFF2-40B4-BE49-F238E27FC236}">
                <a16:creationId xmlns:a16="http://schemas.microsoft.com/office/drawing/2014/main" id="{7EB7BFEE-FD5D-4898-6C6A-01B167AA2FD5}"/>
              </a:ext>
            </a:extLst>
          </p:cNvPr>
          <p:cNvSpPr>
            <a:spLocks noGrp="1"/>
          </p:cNvSpPr>
          <p:nvPr>
            <p:ph idx="1"/>
          </p:nvPr>
        </p:nvSpPr>
        <p:spPr>
          <a:xfrm>
            <a:off x="4581727" y="649480"/>
            <a:ext cx="6717644" cy="5546047"/>
          </a:xfrm>
        </p:spPr>
        <p:txBody>
          <a:bodyPr anchor="ctr">
            <a:normAutofit/>
          </a:bodyPr>
          <a:lstStyle/>
          <a:p>
            <a:r>
              <a:rPr lang="en-US" sz="2000" dirty="0"/>
              <a:t>To create a creative and user-friendly marketplace that allows users to easily find and rent rental properties, including houses, apartments, and vacation rentals.</a:t>
            </a:r>
            <a:endParaRPr lang="en-ZA" sz="2000" dirty="0"/>
          </a:p>
        </p:txBody>
      </p:sp>
      <p:pic>
        <p:nvPicPr>
          <p:cNvPr id="4" name="Vision slide 2">
            <a:hlinkClick r:id="" action="ppaction://media"/>
            <a:extLst>
              <a:ext uri="{FF2B5EF4-FFF2-40B4-BE49-F238E27FC236}">
                <a16:creationId xmlns:a16="http://schemas.microsoft.com/office/drawing/2014/main" id="{D67AC664-0EB6-994C-9163-E806B7899A4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29869" y="179642"/>
            <a:ext cx="487363" cy="487363"/>
          </a:xfrm>
          <a:prstGeom prst="rect">
            <a:avLst/>
          </a:prstGeom>
        </p:spPr>
      </p:pic>
    </p:spTree>
    <p:extLst>
      <p:ext uri="{BB962C8B-B14F-4D97-AF65-F5344CB8AC3E}">
        <p14:creationId xmlns:p14="http://schemas.microsoft.com/office/powerpoint/2010/main" val="318808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5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3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Rectangle 3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4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3"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FEC45-E33C-1C73-4E09-90ACD8E390F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Stakeholders</a:t>
            </a:r>
            <a:endParaRPr lang="en-ZA" sz="4000" b="1">
              <a:solidFill>
                <a:srgbClr val="FFFFFF"/>
              </a:solidFill>
            </a:endParaRPr>
          </a:p>
        </p:txBody>
      </p:sp>
      <p:sp>
        <p:nvSpPr>
          <p:cNvPr id="94" name="Content Placeholder 2">
            <a:extLst>
              <a:ext uri="{FF2B5EF4-FFF2-40B4-BE49-F238E27FC236}">
                <a16:creationId xmlns:a16="http://schemas.microsoft.com/office/drawing/2014/main" id="{CDEB83E2-380C-2D78-95D0-C67016EABA1D}"/>
              </a:ext>
            </a:extLst>
          </p:cNvPr>
          <p:cNvSpPr>
            <a:spLocks noGrp="1"/>
          </p:cNvSpPr>
          <p:nvPr>
            <p:ph idx="1"/>
          </p:nvPr>
        </p:nvSpPr>
        <p:spPr>
          <a:xfrm>
            <a:off x="4810259" y="649480"/>
            <a:ext cx="6555347" cy="5546047"/>
          </a:xfrm>
        </p:spPr>
        <p:txBody>
          <a:bodyPr anchor="ctr">
            <a:normAutofit/>
          </a:bodyPr>
          <a:lstStyle/>
          <a:p>
            <a:r>
              <a:rPr lang="en-US" sz="2000" dirty="0"/>
              <a:t>Renters</a:t>
            </a:r>
          </a:p>
          <a:p>
            <a:r>
              <a:rPr lang="en-US" sz="2000" dirty="0"/>
              <a:t>Property owners</a:t>
            </a:r>
          </a:p>
          <a:p>
            <a:r>
              <a:rPr lang="en-US" sz="2000" dirty="0"/>
              <a:t>Investors</a:t>
            </a:r>
          </a:p>
          <a:p>
            <a:r>
              <a:rPr lang="en-US" sz="2000" dirty="0"/>
              <a:t>Real estate agents</a:t>
            </a:r>
            <a:endParaRPr lang="en-ZA" sz="2000" dirty="0"/>
          </a:p>
        </p:txBody>
      </p:sp>
      <p:pic>
        <p:nvPicPr>
          <p:cNvPr id="4" name="Stakeholders slide 3">
            <a:hlinkClick r:id="" action="ppaction://media"/>
            <a:extLst>
              <a:ext uri="{FF2B5EF4-FFF2-40B4-BE49-F238E27FC236}">
                <a16:creationId xmlns:a16="http://schemas.microsoft.com/office/drawing/2014/main" id="{8E2FC1BD-6E14-381A-DFDE-EE3C9DDFBEB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39031" y="188313"/>
            <a:ext cx="487363" cy="487363"/>
          </a:xfrm>
          <a:prstGeom prst="rect">
            <a:avLst/>
          </a:prstGeom>
        </p:spPr>
      </p:pic>
    </p:spTree>
    <p:extLst>
      <p:ext uri="{BB962C8B-B14F-4D97-AF65-F5344CB8AC3E}">
        <p14:creationId xmlns:p14="http://schemas.microsoft.com/office/powerpoint/2010/main" val="238879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9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46876E-2731-9DC7-4C66-EDA738B9C325}"/>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Scrum Team</a:t>
            </a:r>
            <a:endParaRPr lang="en-ZA" sz="4000" b="1">
              <a:solidFill>
                <a:srgbClr val="FFFFFF"/>
              </a:solidFill>
            </a:endParaRPr>
          </a:p>
        </p:txBody>
      </p:sp>
      <p:sp>
        <p:nvSpPr>
          <p:cNvPr id="3" name="Content Placeholder 2">
            <a:extLst>
              <a:ext uri="{FF2B5EF4-FFF2-40B4-BE49-F238E27FC236}">
                <a16:creationId xmlns:a16="http://schemas.microsoft.com/office/drawing/2014/main" id="{8F7F86E9-4BCA-94DA-2860-EBE695BA52A5}"/>
              </a:ext>
            </a:extLst>
          </p:cNvPr>
          <p:cNvSpPr>
            <a:spLocks noGrp="1"/>
          </p:cNvSpPr>
          <p:nvPr>
            <p:ph idx="1"/>
          </p:nvPr>
        </p:nvSpPr>
        <p:spPr>
          <a:xfrm>
            <a:off x="4810259" y="649480"/>
            <a:ext cx="6555347" cy="5546047"/>
          </a:xfrm>
        </p:spPr>
        <p:txBody>
          <a:bodyPr anchor="ctr">
            <a:normAutofit/>
          </a:bodyPr>
          <a:lstStyle/>
          <a:p>
            <a:r>
              <a:rPr lang="en-US" sz="2000"/>
              <a:t>Product owner: Ruchelle, Coleman, Taahir, and Chezlyn</a:t>
            </a:r>
          </a:p>
          <a:p>
            <a:r>
              <a:rPr lang="en-US" sz="2000"/>
              <a:t>Scrum master: Andre Henney</a:t>
            </a:r>
          </a:p>
          <a:p>
            <a:r>
              <a:rPr lang="en-US" sz="2000"/>
              <a:t>Development Team: Sean Botsheane</a:t>
            </a:r>
            <a:endParaRPr lang="en-ZA" sz="2000"/>
          </a:p>
        </p:txBody>
      </p:sp>
      <p:pic>
        <p:nvPicPr>
          <p:cNvPr id="4" name="Scrum Team Slide 4">
            <a:hlinkClick r:id="" action="ppaction://media"/>
            <a:extLst>
              <a:ext uri="{FF2B5EF4-FFF2-40B4-BE49-F238E27FC236}">
                <a16:creationId xmlns:a16="http://schemas.microsoft.com/office/drawing/2014/main" id="{98884377-185C-EEB9-BFB9-67BA101CDF1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39031" y="205191"/>
            <a:ext cx="487363" cy="487363"/>
          </a:xfrm>
          <a:prstGeom prst="rect">
            <a:avLst/>
          </a:prstGeom>
        </p:spPr>
      </p:pic>
    </p:spTree>
    <p:extLst>
      <p:ext uri="{BB962C8B-B14F-4D97-AF65-F5344CB8AC3E}">
        <p14:creationId xmlns:p14="http://schemas.microsoft.com/office/powerpoint/2010/main" val="379295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61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92AD3-D19D-D97E-4A00-8A0F4388892E}"/>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Product Backlog</a:t>
            </a:r>
            <a:endParaRPr lang="en-ZA" sz="4000" b="1">
              <a:solidFill>
                <a:srgbClr val="FFFFFF"/>
              </a:solidFill>
            </a:endParaRPr>
          </a:p>
        </p:txBody>
      </p:sp>
      <p:sp>
        <p:nvSpPr>
          <p:cNvPr id="27" name="Content Placeholder 2">
            <a:extLst>
              <a:ext uri="{FF2B5EF4-FFF2-40B4-BE49-F238E27FC236}">
                <a16:creationId xmlns:a16="http://schemas.microsoft.com/office/drawing/2014/main" id="{16324804-1857-9440-E65E-41E03BDF9251}"/>
              </a:ext>
            </a:extLst>
          </p:cNvPr>
          <p:cNvSpPr>
            <a:spLocks noGrp="1"/>
          </p:cNvSpPr>
          <p:nvPr>
            <p:ph idx="1"/>
          </p:nvPr>
        </p:nvSpPr>
        <p:spPr>
          <a:xfrm>
            <a:off x="4810259" y="649480"/>
            <a:ext cx="6555347" cy="5546047"/>
          </a:xfrm>
        </p:spPr>
        <p:txBody>
          <a:bodyPr anchor="ctr">
            <a:normAutofit/>
          </a:bodyPr>
          <a:lstStyle/>
          <a:p>
            <a:r>
              <a:rPr lang="en-US" sz="2000" dirty="0"/>
              <a:t>User stories for searching for rental properties</a:t>
            </a:r>
          </a:p>
          <a:p>
            <a:r>
              <a:rPr lang="en-US" sz="2000" dirty="0"/>
              <a:t>User stories for booking rental properties</a:t>
            </a:r>
          </a:p>
          <a:p>
            <a:r>
              <a:rPr lang="en-US" sz="2000" dirty="0"/>
              <a:t>User stories for managing user accounts</a:t>
            </a:r>
          </a:p>
          <a:p>
            <a:r>
              <a:rPr lang="en-US" sz="2000" dirty="0"/>
              <a:t>User stories for viewing information about rental properties (photos, amenities)</a:t>
            </a:r>
          </a:p>
          <a:p>
            <a:r>
              <a:rPr lang="en-US" sz="2000" dirty="0"/>
              <a:t>User stories for adding filters to searches (location, price, type)</a:t>
            </a:r>
          </a:p>
          <a:p>
            <a:r>
              <a:rPr lang="en-US" sz="2000" dirty="0"/>
              <a:t>User stories for rating and reviewing rental properties</a:t>
            </a:r>
            <a:endParaRPr lang="en-ZA" sz="2000" dirty="0"/>
          </a:p>
        </p:txBody>
      </p:sp>
      <p:pic>
        <p:nvPicPr>
          <p:cNvPr id="4" name="Product Backlog Slide 5">
            <a:hlinkClick r:id="" action="ppaction://media"/>
            <a:extLst>
              <a:ext uri="{FF2B5EF4-FFF2-40B4-BE49-F238E27FC236}">
                <a16:creationId xmlns:a16="http://schemas.microsoft.com/office/drawing/2014/main" id="{F71BF4D8-DAA4-9220-6E75-542135E75EC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01877" y="79216"/>
            <a:ext cx="487363" cy="487363"/>
          </a:xfrm>
          <a:prstGeom prst="rect">
            <a:avLst/>
          </a:prstGeom>
        </p:spPr>
      </p:pic>
    </p:spTree>
    <p:extLst>
      <p:ext uri="{BB962C8B-B14F-4D97-AF65-F5344CB8AC3E}">
        <p14:creationId xmlns:p14="http://schemas.microsoft.com/office/powerpoint/2010/main" val="397010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82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6B79D-1351-E353-1917-F0D6AB0AD9DF}"/>
              </a:ext>
            </a:extLst>
          </p:cNvPr>
          <p:cNvSpPr>
            <a:spLocks noGrp="1"/>
          </p:cNvSpPr>
          <p:nvPr>
            <p:ph type="title"/>
          </p:nvPr>
        </p:nvSpPr>
        <p:spPr>
          <a:xfrm>
            <a:off x="466722" y="586855"/>
            <a:ext cx="3201366" cy="3387497"/>
          </a:xfrm>
        </p:spPr>
        <p:txBody>
          <a:bodyPr anchor="b">
            <a:normAutofit/>
          </a:bodyPr>
          <a:lstStyle/>
          <a:p>
            <a:pPr algn="r"/>
            <a:r>
              <a:rPr lang="en-ZA" sz="4000" b="1" dirty="0">
                <a:solidFill>
                  <a:srgbClr val="FFFFFF"/>
                </a:solidFill>
              </a:rPr>
              <a:t>Sample Questions Asked</a:t>
            </a:r>
          </a:p>
        </p:txBody>
      </p:sp>
      <p:sp>
        <p:nvSpPr>
          <p:cNvPr id="3" name="Content Placeholder 2">
            <a:extLst>
              <a:ext uri="{FF2B5EF4-FFF2-40B4-BE49-F238E27FC236}">
                <a16:creationId xmlns:a16="http://schemas.microsoft.com/office/drawing/2014/main" id="{7EB7BFEE-FD5D-4898-6C6A-01B167AA2FD5}"/>
              </a:ext>
            </a:extLst>
          </p:cNvPr>
          <p:cNvSpPr>
            <a:spLocks noGrp="1"/>
          </p:cNvSpPr>
          <p:nvPr>
            <p:ph idx="1"/>
          </p:nvPr>
        </p:nvSpPr>
        <p:spPr>
          <a:xfrm>
            <a:off x="4134810" y="286603"/>
            <a:ext cx="7929811" cy="6400799"/>
          </a:xfrm>
        </p:spPr>
        <p:txBody>
          <a:bodyPr anchor="ctr">
            <a:normAutofit fontScale="47500" lnSpcReduction="20000"/>
          </a:bodyPr>
          <a:lstStyle/>
          <a:p>
            <a:pPr marL="228600" marR="0" lvl="0" indent="-228600" algn="just" defTabSz="914400" rtl="0" eaLnBrk="1" fontAlgn="auto" latinLnBrk="0" hangingPunct="1">
              <a:lnSpc>
                <a:spcPct val="160000"/>
              </a:lnSpc>
              <a:spcBef>
                <a:spcPts val="1000"/>
              </a:spcBef>
              <a:spcAft>
                <a:spcPts val="800"/>
              </a:spcAft>
              <a:buClrTx/>
              <a:buSzTx/>
              <a:buFont typeface="Arial" panose="020B0604020202020204" pitchFamily="34" charset="0"/>
              <a:buChar char="•"/>
              <a:tabLst/>
              <a:defRPr/>
            </a:pPr>
            <a:r>
              <a:rPr kumimoji="0" lang="en-ZA" sz="33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What is the product vision and goal? The product vision is to create a user-friendly marketplace that allows users to easily find and rent rental properties. The goal of the product is to provide a convenient and efficient way for users to find and rent rental properties.</a:t>
            </a:r>
          </a:p>
          <a:p>
            <a:pPr marL="228600" marR="0" lvl="0" indent="-228600" algn="just" defTabSz="914400" rtl="0" eaLnBrk="1" fontAlgn="auto" latinLnBrk="0" hangingPunct="1">
              <a:lnSpc>
                <a:spcPct val="160000"/>
              </a:lnSpc>
              <a:spcBef>
                <a:spcPts val="1000"/>
              </a:spcBef>
              <a:spcAft>
                <a:spcPts val="800"/>
              </a:spcAft>
              <a:buClrTx/>
              <a:buSzTx/>
              <a:buFont typeface="Arial" panose="020B0604020202020204" pitchFamily="34" charset="0"/>
              <a:buChar char="•"/>
              <a:tabLst/>
              <a:defRPr/>
            </a:pPr>
            <a:r>
              <a:rPr kumimoji="0" lang="en-ZA" sz="33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Who are the stakeholders? The stakeholders for this project include renters, property owners, investors and real estate agents. Renters are the primary users of the product, and they will benefit from the convenience and efficiency of the product. Property owners will benefit from the exposure of their properties to potential renters. Investors will benefit from the increased investment opportunities that the product will create. Real estate agents will benefit from the increased number of leads that the product will generate.</a:t>
            </a:r>
          </a:p>
          <a:p>
            <a:pPr marL="228600" marR="0" lvl="0" indent="-228600" algn="just" defTabSz="914400" rtl="0" eaLnBrk="1" fontAlgn="auto" latinLnBrk="0" hangingPunct="1">
              <a:lnSpc>
                <a:spcPct val="160000"/>
              </a:lnSpc>
              <a:spcBef>
                <a:spcPts val="1000"/>
              </a:spcBef>
              <a:spcAft>
                <a:spcPts val="800"/>
              </a:spcAft>
              <a:buClrTx/>
              <a:buSzTx/>
              <a:buFont typeface="Arial" panose="020B0604020202020204" pitchFamily="34" charset="0"/>
              <a:buChar char="•"/>
              <a:tabLst/>
              <a:defRPr/>
            </a:pPr>
            <a:r>
              <a:rPr kumimoji="0" lang="en-ZA" sz="33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What is the user needs and requirements? The user needs and requirements of the product should be simple and intuitive. Users should be able to easily find and rent rental properties without having to spend a lot of time or effort. The product should be easy to use for people of all ages and abilities.</a:t>
            </a:r>
          </a:p>
          <a:p>
            <a:pPr marL="0" indent="0">
              <a:buNone/>
            </a:pPr>
            <a:endParaRPr lang="en-ZA" sz="2000" dirty="0"/>
          </a:p>
        </p:txBody>
      </p:sp>
      <p:pic>
        <p:nvPicPr>
          <p:cNvPr id="5" name="Slide6">
            <a:hlinkClick r:id="" action="ppaction://media"/>
            <a:extLst>
              <a:ext uri="{FF2B5EF4-FFF2-40B4-BE49-F238E27FC236}">
                <a16:creationId xmlns:a16="http://schemas.microsoft.com/office/drawing/2014/main" id="{A3EAA848-F8E8-286E-FD5B-3B036A7F84E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29869" y="152342"/>
            <a:ext cx="487363" cy="487363"/>
          </a:xfrm>
          <a:prstGeom prst="rect">
            <a:avLst/>
          </a:prstGeom>
        </p:spPr>
      </p:pic>
    </p:spTree>
    <p:extLst>
      <p:ext uri="{BB962C8B-B14F-4D97-AF65-F5344CB8AC3E}">
        <p14:creationId xmlns:p14="http://schemas.microsoft.com/office/powerpoint/2010/main" val="376445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426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46876E-2731-9DC7-4C66-EDA738B9C325}"/>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Host Sites</a:t>
            </a:r>
            <a:endParaRPr lang="en-ZA" sz="4000" b="1" dirty="0">
              <a:solidFill>
                <a:srgbClr val="FFFFFF"/>
              </a:solidFill>
            </a:endParaRPr>
          </a:p>
        </p:txBody>
      </p:sp>
      <p:sp>
        <p:nvSpPr>
          <p:cNvPr id="3" name="Content Placeholder 2">
            <a:extLst>
              <a:ext uri="{FF2B5EF4-FFF2-40B4-BE49-F238E27FC236}">
                <a16:creationId xmlns:a16="http://schemas.microsoft.com/office/drawing/2014/main" id="{8F7F86E9-4BCA-94DA-2860-EBE695BA52A5}"/>
              </a:ext>
            </a:extLst>
          </p:cNvPr>
          <p:cNvSpPr>
            <a:spLocks noGrp="1"/>
          </p:cNvSpPr>
          <p:nvPr>
            <p:ph idx="1"/>
          </p:nvPr>
        </p:nvSpPr>
        <p:spPr>
          <a:xfrm>
            <a:off x="4612944" y="586855"/>
            <a:ext cx="6818898" cy="5546047"/>
          </a:xfrm>
        </p:spPr>
        <p:txBody>
          <a:bodyPr anchor="ctr">
            <a:normAutofit/>
          </a:bodyPr>
          <a:lstStyle/>
          <a:p>
            <a:pPr indent="-252000" algn="just">
              <a:lnSpc>
                <a:spcPct val="150000"/>
              </a:lnSpc>
              <a:spcBef>
                <a:spcPts val="1200"/>
              </a:spcBef>
              <a:spcAft>
                <a:spcPts val="800"/>
              </a:spcAft>
            </a:pPr>
            <a:r>
              <a:rPr lang="en-ZA" sz="2000" b="1" kern="100" dirty="0">
                <a:effectLst/>
                <a:latin typeface="Calibri" panose="020F0502020204030204" pitchFamily="34" charset="0"/>
                <a:ea typeface="Calibri" panose="020F0502020204030204" pitchFamily="34" charset="0"/>
                <a:cs typeface="Times New Roman" panose="02020603050405020304" pitchFamily="18" charset="0"/>
              </a:rPr>
              <a:t>GitHub Repository: </a:t>
            </a:r>
            <a:r>
              <a:rPr lang="en-ZA" sz="20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https://github.com/seanny244/Rental-Properties-Management-System</a:t>
            </a:r>
            <a:endParaRPr lang="en-ZA" sz="2000" kern="100" dirty="0">
              <a:effectLst/>
              <a:latin typeface="Calibri" panose="020F0502020204030204" pitchFamily="34" charset="0"/>
              <a:ea typeface="Calibri" panose="020F0502020204030204" pitchFamily="34" charset="0"/>
              <a:cs typeface="Times New Roman" panose="02020603050405020304" pitchFamily="18" charset="0"/>
            </a:endParaRPr>
          </a:p>
          <a:p>
            <a:pPr indent="-216000">
              <a:lnSpc>
                <a:spcPct val="150000"/>
              </a:lnSpc>
            </a:pPr>
            <a:r>
              <a:rPr lang="en-ZA" sz="2000" b="1" dirty="0">
                <a:effectLst/>
                <a:latin typeface="Calibri" panose="020F0502020204030204" pitchFamily="34" charset="0"/>
                <a:ea typeface="Calibri" panose="020F0502020204030204" pitchFamily="34" charset="0"/>
                <a:cs typeface="Times New Roman" panose="02020603050405020304" pitchFamily="18" charset="0"/>
              </a:rPr>
              <a:t>Google Site: </a:t>
            </a:r>
            <a:r>
              <a:rPr lang="en-ZA" sz="20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https://sites.google.com/myuwc.ac.za/rentaplace/home</a:t>
            </a:r>
            <a:endParaRPr lang="en-ZA" sz="2000" dirty="0"/>
          </a:p>
        </p:txBody>
      </p:sp>
      <p:pic>
        <p:nvPicPr>
          <p:cNvPr id="5" name="Slide7">
            <a:hlinkClick r:id="" action="ppaction://media"/>
            <a:extLst>
              <a:ext uri="{FF2B5EF4-FFF2-40B4-BE49-F238E27FC236}">
                <a16:creationId xmlns:a16="http://schemas.microsoft.com/office/drawing/2014/main" id="{BF2A578B-7C98-D171-319D-256476B9DB1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329869" y="152342"/>
            <a:ext cx="487363" cy="487363"/>
          </a:xfrm>
          <a:prstGeom prst="rect">
            <a:avLst/>
          </a:prstGeom>
        </p:spPr>
      </p:pic>
    </p:spTree>
    <p:extLst>
      <p:ext uri="{BB962C8B-B14F-4D97-AF65-F5344CB8AC3E}">
        <p14:creationId xmlns:p14="http://schemas.microsoft.com/office/powerpoint/2010/main" val="328688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82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E30BF2D2AEFB42BC96AA8E10775145" ma:contentTypeVersion="8" ma:contentTypeDescription="Create a new document." ma:contentTypeScope="" ma:versionID="1535d7962aac8203ce9b44ac99fa3d8b">
  <xsd:schema xmlns:xsd="http://www.w3.org/2001/XMLSchema" xmlns:xs="http://www.w3.org/2001/XMLSchema" xmlns:p="http://schemas.microsoft.com/office/2006/metadata/properties" xmlns:ns3="09b8c71b-2b68-4801-b4cd-e5df8aef870f" targetNamespace="http://schemas.microsoft.com/office/2006/metadata/properties" ma:root="true" ma:fieldsID="1eec30243f235efbd0301d4c72fb4b0c" ns3:_="">
    <xsd:import namespace="09b8c71b-2b68-4801-b4cd-e5df8aef870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b8c71b-2b68-4801-b4cd-e5df8aef87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F2C36C-B4EE-49A2-A270-7909A6ED29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b8c71b-2b68-4801-b4cd-e5df8aef87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1FF28-2D6A-4BD4-95D4-8A13D66F6768}">
  <ds:schemaRefs>
    <ds:schemaRef ds:uri="http://schemas.microsoft.com/office/2006/metadata/properties"/>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09b8c71b-2b68-4801-b4cd-e5df8aef870f"/>
    <ds:schemaRef ds:uri="http://www.w3.org/XML/1998/namespace"/>
    <ds:schemaRef ds:uri="http://purl.org/dc/dcmitype/"/>
  </ds:schemaRefs>
</ds:datastoreItem>
</file>

<file path=customXml/itemProps3.xml><?xml version="1.0" encoding="utf-8"?>
<ds:datastoreItem xmlns:ds="http://schemas.openxmlformats.org/officeDocument/2006/customXml" ds:itemID="{195FF085-D26C-4443-9760-1FE6B7D9C0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273</TotalTime>
  <Words>380</Words>
  <Application>Microsoft Office PowerPoint</Application>
  <PresentationFormat>Widescreen</PresentationFormat>
  <Paragraphs>27</Paragraphs>
  <Slides>7</Slides>
  <Notes>0</Notes>
  <HiddenSlides>0</HiddenSlides>
  <MMClips>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Department of Computer Science COS 101 Java Project Student Name and Surname: Sean Botsheane Student Number: 4202626</vt:lpstr>
      <vt:lpstr>Vision</vt:lpstr>
      <vt:lpstr>Stakeholders</vt:lpstr>
      <vt:lpstr>Scrum Team</vt:lpstr>
      <vt:lpstr>Product Backlog</vt:lpstr>
      <vt:lpstr>Sample Questions Asked</vt:lpstr>
      <vt:lpstr>Host Sites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COS 101 Java Project Template Student Name and Surname Student Number</dc:title>
  <dc:creator>SEAN TERRENCE USHE BOTSHEANE</dc:creator>
  <cp:lastModifiedBy>SEAN TERRENCE USHE BOTSHEANE</cp:lastModifiedBy>
  <cp:revision>4</cp:revision>
  <dcterms:created xsi:type="dcterms:W3CDTF">2023-08-02T12:34:35Z</dcterms:created>
  <dcterms:modified xsi:type="dcterms:W3CDTF">2023-08-03T17:17:28Z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0x0101004EE30BF2D2AEFB42BC96AA8E10775145</vt:lpwstr>
  </property>
</Properties>
</file>