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1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8"/>
    <p:restoredTop sz="94719"/>
  </p:normalViewPr>
  <p:slideViewPr>
    <p:cSldViewPr snapToGrid="0">
      <p:cViewPr varScale="1">
        <p:scale>
          <a:sx n="134" d="100"/>
          <a:sy n="134" d="100"/>
        </p:scale>
        <p:origin x="20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FFC5-5E7C-8D1D-B7C3-F92623C3A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A85DE-67B7-A600-70D2-ED05E4225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A4421-58F1-6CA1-7407-B0A41BAA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F965-DC60-CB4B-A432-592D56AB15D4}" type="datetimeFigureOut">
              <a:rPr lang="en-US" smtClean="0"/>
              <a:t>10/28/23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80615-82C7-E1FB-387B-C2F9D97A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D231-88FD-8BC7-48C8-8E386BCA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BD6C-405F-5149-975D-1A2C31A4E4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2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5058-DDF5-0FD9-1ACC-F6969E36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9AE46-E11E-194E-3BAF-D62DA4167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C073C-D075-48E1-D37A-1C39598C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F965-DC60-CB4B-A432-592D56AB15D4}" type="datetimeFigureOut">
              <a:rPr lang="en-US" smtClean="0"/>
              <a:t>10/28/23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EAC7C-E1C9-12BE-1FC3-8D84573C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AEE58-8C3F-84E5-06D8-14FBCF46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BD6C-405F-5149-975D-1A2C31A4E4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49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85193-9FF5-2C37-8104-AEB636067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E5F79-EDA4-41DF-FCD0-7C28DFE8F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DB849-7387-1C12-22ED-DB34AD63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F965-DC60-CB4B-A432-592D56AB15D4}" type="datetimeFigureOut">
              <a:rPr lang="en-US" smtClean="0"/>
              <a:t>10/28/23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2B6BB-72BC-8823-8B69-879E6FB4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66818-0DE2-FE86-FAB0-522B3247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BD6C-405F-5149-975D-1A2C31A4E4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5698-ED5C-E399-2B2A-B2CC3C82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9361C-883D-B5DB-4B9E-97E5634EF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FFB5E-1475-2FBF-E873-B0F0868A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F965-DC60-CB4B-A432-592D56AB15D4}" type="datetimeFigureOut">
              <a:rPr lang="en-US" smtClean="0"/>
              <a:t>10/28/23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0A319-DF5B-AA84-DF9D-307C4202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2BBC2-6641-0DE8-5571-E6A4A1EC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BD6C-405F-5149-975D-1A2C31A4E4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3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A655-7A1D-26BB-46DC-6C0DC136C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941E4-82AB-E275-0A8A-D6DF67D26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94891-A0CD-8235-113F-B5DB5CA84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F965-DC60-CB4B-A432-592D56AB15D4}" type="datetimeFigureOut">
              <a:rPr lang="en-US" smtClean="0"/>
              <a:t>10/28/23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70FF2-3286-E653-80F8-DFE581A0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F475-B997-4E93-4E29-473CE4D2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BD6C-405F-5149-975D-1A2C31A4E4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0645-FC58-C978-D22E-37D7EA2C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7EAE9-806A-00F5-9407-623FA07C3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76409-118A-99E8-1F07-23AA4593A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0D783-9708-6D95-3481-D90912BC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F965-DC60-CB4B-A432-592D56AB15D4}" type="datetimeFigureOut">
              <a:rPr lang="en-US" smtClean="0"/>
              <a:t>10/28/23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A9A0E-3949-3EFD-F4AA-671210CB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22974-4E64-236C-5BB6-6275727F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BD6C-405F-5149-975D-1A2C31A4E4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87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7D1D-CCD0-2F4C-FF2C-CA38F433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66491-887D-D710-B485-29AEDE777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4220B-E5EC-D024-C622-104D11A9F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8D039-92F5-28BE-362F-2E9294C95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F224A-49C7-C88A-B2FB-C28A07681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671A1-2F2B-4B7F-DCA1-674386DB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F965-DC60-CB4B-A432-592D56AB15D4}" type="datetimeFigureOut">
              <a:rPr lang="en-US" smtClean="0"/>
              <a:t>10/28/23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B98F6-EEE1-5917-25F8-62D6C9CE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F7BFE-BEBF-A8D4-7ABD-5D33F4FD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BD6C-405F-5149-975D-1A2C31A4E4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5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CC4D-79D0-0508-DCCA-3971D764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DF6DF-C15E-B023-5EED-2D164A64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F965-DC60-CB4B-A432-592D56AB15D4}" type="datetimeFigureOut">
              <a:rPr lang="en-US" smtClean="0"/>
              <a:t>10/28/23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3180E-EDD7-ACC5-9D68-42A94263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31F3F-93BB-D213-B210-73DB8521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BD6C-405F-5149-975D-1A2C31A4E4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9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4B674-1204-BCB1-133E-EB7C43C0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F965-DC60-CB4B-A432-592D56AB15D4}" type="datetimeFigureOut">
              <a:rPr lang="en-US" smtClean="0"/>
              <a:t>10/28/23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DA932-BE7A-49FB-CD70-35804FF4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A85D0-6E44-163E-E597-8C921CC5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BD6C-405F-5149-975D-1A2C31A4E4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376D-B5F5-D2EA-CD48-823B5F5F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C5C08-5639-035B-AE7C-B7CF1FC05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21FB7-CE22-67CD-5C7E-86CAEA38B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8254D-922B-24F7-4FBE-5E8BEC61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F965-DC60-CB4B-A432-592D56AB15D4}" type="datetimeFigureOut">
              <a:rPr lang="en-US" smtClean="0"/>
              <a:t>10/28/23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F7E64-572F-8B22-6BD6-314CC6BD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52E01-0B78-D118-C3A2-47EB26F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BD6C-405F-5149-975D-1A2C31A4E4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8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7D83-1959-56F8-123F-A81F4712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BA9B38-6D3B-12F2-A344-2E61A46AF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F03A8-C9FA-5693-0663-F9B72C29C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B3B27-FFF3-8A57-B7F9-21A67E24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F965-DC60-CB4B-A432-592D56AB15D4}" type="datetimeFigureOut">
              <a:rPr lang="en-US" smtClean="0"/>
              <a:t>10/28/23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0E021-2C9B-CCF0-A5F6-AB34F0FA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DF251-FCED-F51B-7086-CEFBDB14C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BD6C-405F-5149-975D-1A2C31A4E4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7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1E9BF-C247-5B7E-6E91-36CC229CC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52DE5-FC7B-FAF4-1E7A-1465AA1EC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4856A-0574-69A2-DE71-A359AFA19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2F965-DC60-CB4B-A432-592D56AB15D4}" type="datetimeFigureOut">
              <a:rPr lang="en-US" smtClean="0"/>
              <a:t>10/28/23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0CC3C-F182-E4B8-F3E5-6BA0481CF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ADD86-6502-E77F-4366-5C157821F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6BD6C-405F-5149-975D-1A2C31A4E4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2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Will-o'-Wisp | Monster (2020) | Dungeons &amp; Dragons 5e | Statblocks &amp; Sheets  | World Anvil">
            <a:extLst>
              <a:ext uri="{FF2B5EF4-FFF2-40B4-BE49-F238E27FC236}">
                <a16:creationId xmlns:a16="http://schemas.microsoft.com/office/drawing/2014/main" id="{427210A9-81D0-7DD2-3F92-65F3B6A69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924" y="1594613"/>
            <a:ext cx="1691172" cy="180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raith - Monsters - D&amp;D Beyond">
            <a:extLst>
              <a:ext uri="{FF2B5EF4-FFF2-40B4-BE49-F238E27FC236}">
                <a16:creationId xmlns:a16="http://schemas.microsoft.com/office/drawing/2014/main" id="{2EA21B3D-99A3-B98E-A091-C501B3A48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572" y="1732028"/>
            <a:ext cx="2338874" cy="359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ecter - Monsters - D&amp;D Beyond">
            <a:extLst>
              <a:ext uri="{FF2B5EF4-FFF2-40B4-BE49-F238E27FC236}">
                <a16:creationId xmlns:a16="http://schemas.microsoft.com/office/drawing/2014/main" id="{CC2F8E2F-9345-212A-3FA4-E0EDAB7DF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106" y="1189349"/>
            <a:ext cx="2840427" cy="401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host - Monsters - D&amp;D Beyond">
            <a:extLst>
              <a:ext uri="{FF2B5EF4-FFF2-40B4-BE49-F238E27FC236}">
                <a16:creationId xmlns:a16="http://schemas.microsoft.com/office/drawing/2014/main" id="{B5D12BC3-7AE2-5C06-F788-8754A1CCA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029" y="1532822"/>
            <a:ext cx="2222741" cy="379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ight - Monsters - D&amp;D Beyond">
            <a:extLst>
              <a:ext uri="{FF2B5EF4-FFF2-40B4-BE49-F238E27FC236}">
                <a16:creationId xmlns:a16="http://schemas.microsoft.com/office/drawing/2014/main" id="{9E128F0F-20B3-3001-6CA6-F38F467B0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177" y="1532821"/>
            <a:ext cx="3115901" cy="414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E7D1BD-3D7E-96E3-8757-7B23F7DE40C8}"/>
              </a:ext>
            </a:extLst>
          </p:cNvPr>
          <p:cNvSpPr txBox="1"/>
          <p:nvPr/>
        </p:nvSpPr>
        <p:spPr>
          <a:xfrm>
            <a:off x="3975790" y="4878051"/>
            <a:ext cx="113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Bookman Old Style" panose="02050604050505020204" pitchFamily="18" charset="0"/>
              </a:rPr>
              <a:t>Weddyn</a:t>
            </a:r>
          </a:p>
          <a:p>
            <a:pPr algn="ctr"/>
            <a:r>
              <a:rPr lang="en-US" i="1" dirty="0">
                <a:latin typeface="Bookman Old Style" panose="02050604050505020204" pitchFamily="18" charset="0"/>
              </a:rPr>
              <a:t>Wight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1F2F7-76B3-63A3-E2CD-416E869F84EA}"/>
              </a:ext>
            </a:extLst>
          </p:cNvPr>
          <p:cNvSpPr txBox="1"/>
          <p:nvPr/>
        </p:nvSpPr>
        <p:spPr>
          <a:xfrm>
            <a:off x="4631806" y="1189348"/>
            <a:ext cx="1000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Bookman Old Style" panose="02050604050505020204" pitchFamily="18" charset="0"/>
              </a:rPr>
              <a:t>Ysbryd</a:t>
            </a:r>
          </a:p>
          <a:p>
            <a:pPr algn="ctr"/>
            <a:r>
              <a:rPr lang="en-US" i="1" dirty="0">
                <a:latin typeface="Bookman Old Style" panose="02050604050505020204" pitchFamily="18" charset="0"/>
              </a:rPr>
              <a:t>Ghost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B28C7-C4E5-3D41-57E8-A36E987AFC8E}"/>
              </a:ext>
            </a:extLst>
          </p:cNvPr>
          <p:cNvSpPr txBox="1"/>
          <p:nvPr/>
        </p:nvSpPr>
        <p:spPr>
          <a:xfrm>
            <a:off x="5639238" y="4753550"/>
            <a:ext cx="174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Bookman Old Style" panose="02050604050505020204" pitchFamily="18" charset="0"/>
              </a:rPr>
              <a:t>Drychiolaeth</a:t>
            </a:r>
          </a:p>
          <a:p>
            <a:pPr algn="ctr"/>
            <a:r>
              <a:rPr lang="en-US" i="1" dirty="0">
                <a:latin typeface="Bookman Old Style" panose="02050604050505020204" pitchFamily="18" charset="0"/>
              </a:rPr>
              <a:t>Specter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FB1D6C-934E-0C98-10A1-C7FDF43D6916}"/>
              </a:ext>
            </a:extLst>
          </p:cNvPr>
          <p:cNvSpPr txBox="1"/>
          <p:nvPr/>
        </p:nvSpPr>
        <p:spPr>
          <a:xfrm>
            <a:off x="7127825" y="1335998"/>
            <a:ext cx="1130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Bookman Old Style" panose="02050604050505020204" pitchFamily="18" charset="0"/>
              </a:rPr>
              <a:t>Weddyn</a:t>
            </a:r>
          </a:p>
          <a:p>
            <a:pPr algn="ctr"/>
            <a:r>
              <a:rPr lang="en-US" i="1" dirty="0">
                <a:latin typeface="Bookman Old Style" panose="02050604050505020204" pitchFamily="18" charset="0"/>
              </a:rPr>
              <a:t>Wight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25A3F1-1539-8164-075B-A4F77E759130}"/>
              </a:ext>
            </a:extLst>
          </p:cNvPr>
          <p:cNvSpPr txBox="1"/>
          <p:nvPr/>
        </p:nvSpPr>
        <p:spPr>
          <a:xfrm>
            <a:off x="2715326" y="1272679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Bookman Old Style" panose="02050604050505020204" pitchFamily="18" charset="0"/>
              </a:rPr>
              <a:t>Tân Annwn</a:t>
            </a:r>
          </a:p>
          <a:p>
            <a:pPr algn="ctr"/>
            <a:r>
              <a:rPr lang="en-US" i="1" dirty="0">
                <a:latin typeface="Bookman Old Style" panose="02050604050505020204" pitchFamily="18" charset="0"/>
              </a:rPr>
              <a:t>Will-o’-Wisp</a:t>
            </a:r>
          </a:p>
        </p:txBody>
      </p:sp>
    </p:spTree>
    <p:extLst>
      <p:ext uri="{BB962C8B-B14F-4D97-AF65-F5344CB8AC3E}">
        <p14:creationId xmlns:p14="http://schemas.microsoft.com/office/powerpoint/2010/main" val="366853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5e class symbols | Dragon icon, Dungeons and dragons, Dragon tattoo">
            <a:extLst>
              <a:ext uri="{FF2B5EF4-FFF2-40B4-BE49-F238E27FC236}">
                <a16:creationId xmlns:a16="http://schemas.microsoft.com/office/drawing/2014/main" id="{2ABAA02D-5248-97FC-2757-7869A9147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238" y="0"/>
            <a:ext cx="5851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AF4435-CCE4-A6AB-C66C-E33EF64BAACE}"/>
              </a:ext>
            </a:extLst>
          </p:cNvPr>
          <p:cNvSpPr txBox="1"/>
          <p:nvPr/>
        </p:nvSpPr>
        <p:spPr>
          <a:xfrm>
            <a:off x="6464114" y="325358"/>
            <a:ext cx="12747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Bardd</a:t>
            </a:r>
          </a:p>
          <a:p>
            <a:pPr algn="ctr"/>
            <a:r>
              <a:rPr lang="en-US" sz="2800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Bard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DA5FB-CB7B-5656-546C-EB1D404D798C}"/>
              </a:ext>
            </a:extLst>
          </p:cNvPr>
          <p:cNvSpPr txBox="1"/>
          <p:nvPr/>
        </p:nvSpPr>
        <p:spPr>
          <a:xfrm>
            <a:off x="4649359" y="172128"/>
            <a:ext cx="12843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Clerig</a:t>
            </a:r>
          </a:p>
          <a:p>
            <a:pPr algn="ctr"/>
            <a:r>
              <a:rPr lang="en-US" sz="2800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Cleric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004CE-7A30-E9D0-FD55-A4DEAB99AF3E}"/>
              </a:ext>
            </a:extLst>
          </p:cNvPr>
          <p:cNvSpPr txBox="1"/>
          <p:nvPr/>
        </p:nvSpPr>
        <p:spPr>
          <a:xfrm>
            <a:off x="3592357" y="1367659"/>
            <a:ext cx="15632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Paladin</a:t>
            </a:r>
          </a:p>
          <a:p>
            <a:pPr algn="ctr"/>
            <a:r>
              <a:rPr lang="en-US" sz="2800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Paladin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7DDA9-E0AD-B565-A877-895302790C98}"/>
              </a:ext>
            </a:extLst>
          </p:cNvPr>
          <p:cNvSpPr txBox="1"/>
          <p:nvPr/>
        </p:nvSpPr>
        <p:spPr>
          <a:xfrm>
            <a:off x="3165752" y="4817697"/>
            <a:ext cx="22653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Ymladdydd</a:t>
            </a:r>
          </a:p>
          <a:p>
            <a:pPr algn="ctr"/>
            <a:r>
              <a:rPr lang="en-US" sz="2800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Fighter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D8BF16-CC47-71F7-814D-D6C0D2329631}"/>
              </a:ext>
            </a:extLst>
          </p:cNvPr>
          <p:cNvSpPr txBox="1"/>
          <p:nvPr/>
        </p:nvSpPr>
        <p:spPr>
          <a:xfrm>
            <a:off x="3592357" y="2707341"/>
            <a:ext cx="1951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Myfyrydd</a:t>
            </a:r>
          </a:p>
          <a:p>
            <a:pPr algn="ctr"/>
            <a:r>
              <a:rPr lang="en-US" sz="2800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Monk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A73B4-C2C1-1642-686F-2CC57F08F801}"/>
              </a:ext>
            </a:extLst>
          </p:cNvPr>
          <p:cNvSpPr txBox="1"/>
          <p:nvPr/>
        </p:nvSpPr>
        <p:spPr>
          <a:xfrm>
            <a:off x="6050765" y="2270669"/>
            <a:ext cx="18069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Derwydd</a:t>
            </a:r>
          </a:p>
          <a:p>
            <a:pPr algn="ctr"/>
            <a:r>
              <a:rPr lang="en-US" sz="2800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Druid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EF866F-BBD3-59DF-B96E-5E5E4DF642A1}"/>
              </a:ext>
            </a:extLst>
          </p:cNvPr>
          <p:cNvSpPr txBox="1"/>
          <p:nvPr/>
        </p:nvSpPr>
        <p:spPr>
          <a:xfrm>
            <a:off x="7609319" y="1225084"/>
            <a:ext cx="19864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Crwydryn</a:t>
            </a:r>
          </a:p>
          <a:p>
            <a:pPr algn="ctr"/>
            <a:r>
              <a:rPr lang="en-US" sz="2800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Ranger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86DB01-1AC3-3E9B-F234-4FBF2F49B89F}"/>
              </a:ext>
            </a:extLst>
          </p:cNvPr>
          <p:cNvSpPr txBox="1"/>
          <p:nvPr/>
        </p:nvSpPr>
        <p:spPr>
          <a:xfrm>
            <a:off x="7609319" y="3090581"/>
            <a:ext cx="18565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Swynydd</a:t>
            </a:r>
          </a:p>
          <a:p>
            <a:pPr algn="ctr"/>
            <a:r>
              <a:rPr lang="en-US" sz="2800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Sorcerer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D3B998-1B30-617C-4968-A606FDA3252C}"/>
              </a:ext>
            </a:extLst>
          </p:cNvPr>
          <p:cNvSpPr txBox="1"/>
          <p:nvPr/>
        </p:nvSpPr>
        <p:spPr>
          <a:xfrm>
            <a:off x="4952025" y="3830200"/>
            <a:ext cx="14125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Dewin</a:t>
            </a:r>
          </a:p>
          <a:p>
            <a:pPr algn="ctr"/>
            <a:r>
              <a:rPr lang="en-US" sz="2800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Wizard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AEE99-1ED9-D393-8F93-7A3C4286E439}"/>
              </a:ext>
            </a:extLst>
          </p:cNvPr>
          <p:cNvSpPr txBox="1"/>
          <p:nvPr/>
        </p:nvSpPr>
        <p:spPr>
          <a:xfrm>
            <a:off x="4012503" y="5818766"/>
            <a:ext cx="22862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Llochesydd</a:t>
            </a:r>
          </a:p>
          <a:p>
            <a:pPr algn="ctr"/>
            <a:r>
              <a:rPr lang="en-US" sz="2800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Warlock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0C8F68-1EBF-D643-8321-E20527FB88AE}"/>
              </a:ext>
            </a:extLst>
          </p:cNvPr>
          <p:cNvSpPr txBox="1"/>
          <p:nvPr/>
        </p:nvSpPr>
        <p:spPr>
          <a:xfrm>
            <a:off x="7585005" y="4437912"/>
            <a:ext cx="1938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Gwylltyn</a:t>
            </a:r>
          </a:p>
          <a:p>
            <a:pPr algn="ctr"/>
            <a:r>
              <a:rPr lang="en-US" sz="2800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Barbarian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2291EC-B450-3125-4072-27E5EFA00800}"/>
              </a:ext>
            </a:extLst>
          </p:cNvPr>
          <p:cNvSpPr txBox="1"/>
          <p:nvPr/>
        </p:nvSpPr>
        <p:spPr>
          <a:xfrm>
            <a:off x="6298706" y="5578535"/>
            <a:ext cx="16930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Dyhiryn</a:t>
            </a:r>
          </a:p>
          <a:p>
            <a:pPr algn="ctr"/>
            <a:r>
              <a:rPr lang="en-US" sz="2800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Rogue</a:t>
            </a:r>
          </a:p>
        </p:txBody>
      </p:sp>
    </p:spTree>
    <p:extLst>
      <p:ext uri="{BB962C8B-B14F-4D97-AF65-F5344CB8AC3E}">
        <p14:creationId xmlns:p14="http://schemas.microsoft.com/office/powerpoint/2010/main" val="173749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ugbear | Forgotten Realms Wiki | Fandom">
            <a:extLst>
              <a:ext uri="{FF2B5EF4-FFF2-40B4-BE49-F238E27FC236}">
                <a16:creationId xmlns:a16="http://schemas.microsoft.com/office/drawing/2014/main" id="{3662D8B4-6B99-7FD0-8694-B9284E7B1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04039" y="306711"/>
            <a:ext cx="4828125" cy="594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416590-1A8A-40B9-074B-A3074C0FE1BD}"/>
              </a:ext>
            </a:extLst>
          </p:cNvPr>
          <p:cNvSpPr txBox="1"/>
          <p:nvPr/>
        </p:nvSpPr>
        <p:spPr>
          <a:xfrm>
            <a:off x="5162463" y="1190093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ookman Old Style" panose="02050604050505020204" pitchFamily="18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FFE2AB-8631-4537-ACB3-9BCA3C704836}"/>
              </a:ext>
            </a:extLst>
          </p:cNvPr>
          <p:cNvSpPr txBox="1"/>
          <p:nvPr/>
        </p:nvSpPr>
        <p:spPr>
          <a:xfrm>
            <a:off x="6834911" y="2970154"/>
            <a:ext cx="20056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Bookman Old Style" panose="02050604050505020204" pitchFamily="18" charset="0"/>
              </a:rPr>
              <a:t>bugge </a:t>
            </a:r>
          </a:p>
          <a:p>
            <a:pPr algn="ctr"/>
            <a:r>
              <a:rPr lang="en-US" sz="1600" i="1" dirty="0">
                <a:latin typeface="Bookman Old Style" panose="02050604050505020204" pitchFamily="18" charset="0"/>
              </a:rPr>
              <a:t>(scarecrow/beetle)</a:t>
            </a:r>
          </a:p>
          <a:p>
            <a:pPr algn="ctr"/>
            <a:r>
              <a:rPr lang="en-US" sz="1600" b="1" dirty="0">
                <a:latin typeface="Bookman Old Style" panose="02050604050505020204" pitchFamily="18" charset="0"/>
              </a:rPr>
              <a:t>Middle English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E1313-DF2A-07D6-5032-19DD0DEAFF58}"/>
              </a:ext>
            </a:extLst>
          </p:cNvPr>
          <p:cNvSpPr txBox="1"/>
          <p:nvPr/>
        </p:nvSpPr>
        <p:spPr>
          <a:xfrm>
            <a:off x="8203341" y="5232076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Bookman Old Style" panose="02050604050505020204" pitchFamily="18" charset="0"/>
              </a:rPr>
              <a:t>bug (beetle)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FD2108-E59F-3E9C-C42D-A390001B89DE}"/>
              </a:ext>
            </a:extLst>
          </p:cNvPr>
          <p:cNvSpPr txBox="1"/>
          <p:nvPr/>
        </p:nvSpPr>
        <p:spPr>
          <a:xfrm>
            <a:off x="6479851" y="4893524"/>
            <a:ext cx="1446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Bookman Old Style" panose="02050604050505020204" pitchFamily="18" charset="0"/>
              </a:rPr>
              <a:t>bogey (spirit)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B8CC39-8F14-2835-C6FB-BE34B10FD193}"/>
              </a:ext>
            </a:extLst>
          </p:cNvPr>
          <p:cNvSpPr txBox="1"/>
          <p:nvPr/>
        </p:nvSpPr>
        <p:spPr>
          <a:xfrm>
            <a:off x="3212893" y="4898441"/>
            <a:ext cx="1566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bwg</a:t>
            </a:r>
            <a:r>
              <a:rPr lang="en-GB" sz="1600" dirty="0">
                <a:latin typeface="Bookman Old Style" panose="02050604050505020204" pitchFamily="18" charset="0"/>
              </a:rPr>
              <a:t>wl</a:t>
            </a:r>
            <a:r>
              <a:rPr lang="en-US" sz="1600" i="1" dirty="0">
                <a:latin typeface="Bookman Old Style" panose="02050604050505020204" pitchFamily="18" charset="0"/>
              </a:rPr>
              <a:t> (threat)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BDD39E-B0CD-55CD-F9AC-72D2D4266C4B}"/>
              </a:ext>
            </a:extLst>
          </p:cNvPr>
          <p:cNvSpPr txBox="1"/>
          <p:nvPr/>
        </p:nvSpPr>
        <p:spPr>
          <a:xfrm>
            <a:off x="4429476" y="2961284"/>
            <a:ext cx="21643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latin typeface="Bookman Old Style" panose="02050604050505020204" pitchFamily="18" charset="0"/>
              </a:rPr>
              <a:t>bocanách</a:t>
            </a:r>
            <a:r>
              <a:rPr lang="en-US" sz="1600" i="1" dirty="0">
                <a:latin typeface="Bookman Old Style" panose="02050604050505020204" pitchFamily="18" charset="0"/>
              </a:rPr>
              <a:t> </a:t>
            </a:r>
          </a:p>
          <a:p>
            <a:pPr algn="ctr"/>
            <a:r>
              <a:rPr lang="en-US" sz="1600" i="1" dirty="0">
                <a:latin typeface="Bookman Old Style" panose="02050604050505020204" pitchFamily="18" charset="0"/>
              </a:rPr>
              <a:t>(</a:t>
            </a:r>
            <a:r>
              <a:rPr lang="en-GB" sz="1600" i="1" dirty="0">
                <a:latin typeface="Bookman Old Style" panose="02050604050505020204" pitchFamily="18" charset="0"/>
              </a:rPr>
              <a:t>supernatural being</a:t>
            </a:r>
            <a:r>
              <a:rPr lang="en-US" sz="1600" i="1" dirty="0">
                <a:latin typeface="Bookman Old Style" panose="02050604050505020204" pitchFamily="18" charset="0"/>
              </a:rPr>
              <a:t>)</a:t>
            </a:r>
          </a:p>
          <a:p>
            <a:pPr algn="ctr"/>
            <a:r>
              <a:rPr lang="en-US" sz="1600" b="1" dirty="0">
                <a:latin typeface="Bookman Old Style" panose="02050604050505020204" pitchFamily="18" charset="0"/>
              </a:rPr>
              <a:t>Middle Irish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6E42BA-E31F-F380-D7BC-2A2E91D928AD}"/>
              </a:ext>
            </a:extLst>
          </p:cNvPr>
          <p:cNvSpPr txBox="1"/>
          <p:nvPr/>
        </p:nvSpPr>
        <p:spPr>
          <a:xfrm>
            <a:off x="6520415" y="5232076"/>
            <a:ext cx="1292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Bookman Old Style" panose="02050604050505020204" pitchFamily="18" charset="0"/>
              </a:rPr>
              <a:t>Puck (fairy)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018C3E-6AFF-DFC1-92B9-0E0D8A442B4B}"/>
              </a:ext>
            </a:extLst>
          </p:cNvPr>
          <p:cNvSpPr txBox="1"/>
          <p:nvPr/>
        </p:nvSpPr>
        <p:spPr>
          <a:xfrm>
            <a:off x="5916619" y="2079997"/>
            <a:ext cx="1444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latin typeface="Bookman Old Style" panose="02050604050505020204" pitchFamily="18" charset="0"/>
              </a:rPr>
              <a:t>puca</a:t>
            </a:r>
            <a:r>
              <a:rPr lang="en-US" sz="1600" i="1" dirty="0">
                <a:latin typeface="Bookman Old Style" panose="02050604050505020204" pitchFamily="18" charset="0"/>
              </a:rPr>
              <a:t> (goblin)</a:t>
            </a:r>
          </a:p>
          <a:p>
            <a:pPr algn="ctr"/>
            <a:r>
              <a:rPr lang="en-US" sz="1600" b="1" dirty="0">
                <a:latin typeface="Bookman Old Style" panose="02050604050505020204" pitchFamily="18" charset="0"/>
              </a:rPr>
              <a:t>Old English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4C116B-BE68-D0C6-0745-386F34548239}"/>
              </a:ext>
            </a:extLst>
          </p:cNvPr>
          <p:cNvSpPr txBox="1"/>
          <p:nvPr/>
        </p:nvSpPr>
        <p:spPr>
          <a:xfrm>
            <a:off x="4785799" y="4893521"/>
            <a:ext cx="1555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latin typeface="Bookman Old Style" panose="02050604050505020204" pitchFamily="18" charset="0"/>
              </a:rPr>
              <a:t>púca</a:t>
            </a:r>
            <a:r>
              <a:rPr lang="en-US" sz="1600" i="1" dirty="0">
                <a:latin typeface="Bookman Old Style" panose="02050604050505020204" pitchFamily="18" charset="0"/>
              </a:rPr>
              <a:t> (spirit)</a:t>
            </a:r>
          </a:p>
          <a:p>
            <a:pPr algn="ctr"/>
            <a:r>
              <a:rPr lang="en-US" sz="1600" b="1" dirty="0">
                <a:latin typeface="Bookman Old Style" panose="02050604050505020204" pitchFamily="18" charset="0"/>
              </a:rPr>
              <a:t>Modern Irish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B16D43-C6DE-F702-4024-0D0D3003B47F}"/>
              </a:ext>
            </a:extLst>
          </p:cNvPr>
          <p:cNvSpPr txBox="1"/>
          <p:nvPr/>
        </p:nvSpPr>
        <p:spPr>
          <a:xfrm>
            <a:off x="2891463" y="2027000"/>
            <a:ext cx="1592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latin typeface="Bookman Old Style" panose="02050604050505020204" pitchFamily="18" charset="0"/>
              </a:rPr>
              <a:t>púki</a:t>
            </a:r>
            <a:r>
              <a:rPr lang="en-US" sz="1600" i="1" dirty="0">
                <a:latin typeface="Bookman Old Style" panose="02050604050505020204" pitchFamily="18" charset="0"/>
              </a:rPr>
              <a:t> (devil)</a:t>
            </a:r>
          </a:p>
          <a:p>
            <a:pPr algn="ctr"/>
            <a:r>
              <a:rPr lang="en-US" sz="1600" b="1" dirty="0">
                <a:latin typeface="Bookman Old Style" panose="02050604050505020204" pitchFamily="18" charset="0"/>
              </a:rPr>
              <a:t>Old Icelandic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79E5CC-1CDB-EA73-95D0-E409C208C684}"/>
              </a:ext>
            </a:extLst>
          </p:cNvPr>
          <p:cNvSpPr txBox="1"/>
          <p:nvPr/>
        </p:nvSpPr>
        <p:spPr>
          <a:xfrm>
            <a:off x="2068186" y="5234933"/>
            <a:ext cx="1641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bwc</a:t>
            </a:r>
            <a:r>
              <a:rPr lang="en-GB" sz="1600" dirty="0">
                <a:latin typeface="Bookman Old Style" panose="02050604050505020204" pitchFamily="18" charset="0"/>
              </a:rPr>
              <a:t>i-bo</a:t>
            </a:r>
            <a:r>
              <a:rPr lang="en-US" sz="1600" i="1" dirty="0">
                <a:latin typeface="Bookman Old Style" panose="02050604050505020204" pitchFamily="18" charset="0"/>
              </a:rPr>
              <a:t> (spirit)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3697B5-1E07-E768-4E76-45D3159FE6BB}"/>
              </a:ext>
            </a:extLst>
          </p:cNvPr>
          <p:cNvSpPr txBox="1"/>
          <p:nvPr/>
        </p:nvSpPr>
        <p:spPr>
          <a:xfrm>
            <a:off x="7888223" y="4642962"/>
            <a:ext cx="2167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bugbear </a:t>
            </a:r>
          </a:p>
          <a:p>
            <a:pPr algn="ctr"/>
            <a:r>
              <a:rPr lang="en-US" sz="1600" b="1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(frightening thing)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EA500B-33EB-507D-4512-E6EE120B8FFD}"/>
              </a:ext>
            </a:extLst>
          </p:cNvPr>
          <p:cNvCxnSpPr>
            <a:cxnSpLocks/>
          </p:cNvCxnSpPr>
          <p:nvPr/>
        </p:nvCxnSpPr>
        <p:spPr>
          <a:xfrm>
            <a:off x="5524840" y="1543050"/>
            <a:ext cx="691343" cy="5369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BC1852-127C-F601-B584-703485B1996F}"/>
              </a:ext>
            </a:extLst>
          </p:cNvPr>
          <p:cNvCxnSpPr>
            <a:cxnSpLocks/>
          </p:cNvCxnSpPr>
          <p:nvPr/>
        </p:nvCxnSpPr>
        <p:spPr>
          <a:xfrm flipH="1">
            <a:off x="4351167" y="1543050"/>
            <a:ext cx="706138" cy="4839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939A49-C266-6CB1-117E-0C7BF05407B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361245" y="2547770"/>
            <a:ext cx="476505" cy="422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307BF1C-93F3-B387-C9B7-7D5E6122314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399467" y="1774868"/>
            <a:ext cx="112197" cy="1186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CAEC8C7-863D-79B4-6A2A-04015700B0B8}"/>
              </a:ext>
            </a:extLst>
          </p:cNvPr>
          <p:cNvSpPr txBox="1"/>
          <p:nvPr/>
        </p:nvSpPr>
        <p:spPr>
          <a:xfrm>
            <a:off x="1266602" y="4896379"/>
            <a:ext cx="2012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bwg</a:t>
            </a:r>
            <a:r>
              <a:rPr lang="en-GB" sz="1600" dirty="0">
                <a:latin typeface="Bookman Old Style" panose="02050604050505020204" pitchFamily="18" charset="0"/>
              </a:rPr>
              <a:t>an</a:t>
            </a:r>
            <a:r>
              <a:rPr lang="en-US" sz="1600" i="1" dirty="0">
                <a:latin typeface="Bookman Old Style" panose="02050604050505020204" pitchFamily="18" charset="0"/>
              </a:rPr>
              <a:t> (scarecrow)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F36BB5-BB5D-FB27-7388-737589649B2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837750" y="3801151"/>
            <a:ext cx="858575" cy="8374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B052D0F-A1D7-6ECD-528F-6A86F2D0400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296560" y="3801151"/>
            <a:ext cx="541190" cy="992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D7F6C34-B43D-AECC-4EB7-7680F3532EC7}"/>
              </a:ext>
            </a:extLst>
          </p:cNvPr>
          <p:cNvSpPr txBox="1"/>
          <p:nvPr/>
        </p:nvSpPr>
        <p:spPr>
          <a:xfrm>
            <a:off x="2607382" y="2955262"/>
            <a:ext cx="160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latin typeface="Bookman Old Style" panose="02050604050505020204" pitchFamily="18" charset="0"/>
              </a:rPr>
              <a:t>Bwgan</a:t>
            </a:r>
          </a:p>
          <a:p>
            <a:pPr algn="ctr"/>
            <a:r>
              <a:rPr lang="en-GB" sz="1600" i="1" dirty="0">
                <a:latin typeface="Bookman Old Style" panose="02050604050505020204" pitchFamily="18" charset="0"/>
              </a:rPr>
              <a:t>(bad thing)</a:t>
            </a:r>
            <a:r>
              <a:rPr lang="en-US" sz="1600" i="1" dirty="0">
                <a:latin typeface="Bookman Old Style" panose="02050604050505020204" pitchFamily="18" charset="0"/>
              </a:rPr>
              <a:t> </a:t>
            </a:r>
          </a:p>
          <a:p>
            <a:pPr algn="ctr"/>
            <a:r>
              <a:rPr lang="en-GB" sz="1600" b="1" dirty="0">
                <a:latin typeface="Bookman Old Style" panose="02050604050505020204" pitchFamily="18" charset="0"/>
              </a:rPr>
              <a:t>Middle Welsh</a:t>
            </a:r>
            <a:endParaRPr lang="en-US" sz="1600" b="1" dirty="0">
              <a:latin typeface="Bookman Old Style" panose="02050604050505020204" pitchFamily="18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854011-CDEF-576B-4368-2B2961D6200C}"/>
              </a:ext>
            </a:extLst>
          </p:cNvPr>
          <p:cNvCxnSpPr>
            <a:cxnSpLocks/>
          </p:cNvCxnSpPr>
          <p:nvPr/>
        </p:nvCxnSpPr>
        <p:spPr>
          <a:xfrm flipH="1">
            <a:off x="3839297" y="1718009"/>
            <a:ext cx="1309990" cy="1381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DBCBDFC-7E6E-A2A3-780B-71ED9BE8B54B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3408243" y="3786259"/>
            <a:ext cx="125348" cy="1115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C3A80E4-E87E-7AEB-FBFF-CE7C760B86DE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2015881" y="3786259"/>
            <a:ext cx="1392362" cy="11308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1A268DE-DF7A-56AD-0FE1-BA7D5F60889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511664" y="3792281"/>
            <a:ext cx="13176" cy="11012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EFBB10-415C-073B-813B-95BA15C38C56}"/>
              </a:ext>
            </a:extLst>
          </p:cNvPr>
          <p:cNvSpPr txBox="1"/>
          <p:nvPr/>
        </p:nvSpPr>
        <p:spPr>
          <a:xfrm>
            <a:off x="1954745" y="5499862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Modern Welsh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49DA0F-89B3-F937-E1F2-223D861AC5BB}"/>
              </a:ext>
            </a:extLst>
          </p:cNvPr>
          <p:cNvSpPr txBox="1"/>
          <p:nvPr/>
        </p:nvSpPr>
        <p:spPr>
          <a:xfrm>
            <a:off x="7179408" y="5529788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Modern English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768B12-0447-A454-4CF5-08338063A399}"/>
              </a:ext>
            </a:extLst>
          </p:cNvPr>
          <p:cNvSpPr txBox="1"/>
          <p:nvPr/>
        </p:nvSpPr>
        <p:spPr>
          <a:xfrm>
            <a:off x="1914474" y="998908"/>
            <a:ext cx="210826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Bugbear =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“Bwgarth”</a:t>
            </a:r>
          </a:p>
        </p:txBody>
      </p:sp>
      <p:sp>
        <p:nvSpPr>
          <p:cNvPr id="4099" name="Freeform 4098">
            <a:extLst>
              <a:ext uri="{FF2B5EF4-FFF2-40B4-BE49-F238E27FC236}">
                <a16:creationId xmlns:a16="http://schemas.microsoft.com/office/drawing/2014/main" id="{6F680C6C-F1A6-80F8-40C9-B3C19E6149B4}"/>
              </a:ext>
            </a:extLst>
          </p:cNvPr>
          <p:cNvSpPr/>
          <p:nvPr/>
        </p:nvSpPr>
        <p:spPr>
          <a:xfrm>
            <a:off x="3305042" y="1533276"/>
            <a:ext cx="5736338" cy="3276849"/>
          </a:xfrm>
          <a:custGeom>
            <a:avLst/>
            <a:gdLst>
              <a:gd name="connsiteX0" fmla="*/ 6572250 w 6572250"/>
              <a:gd name="connsiteY0" fmla="*/ 3029199 h 3229224"/>
              <a:gd name="connsiteX1" fmla="*/ 5876925 w 6572250"/>
              <a:gd name="connsiteY1" fmla="*/ 2429124 h 3229224"/>
              <a:gd name="connsiteX2" fmla="*/ 6334125 w 6572250"/>
              <a:gd name="connsiteY2" fmla="*/ 2257674 h 3229224"/>
              <a:gd name="connsiteX3" fmla="*/ 6515100 w 6572250"/>
              <a:gd name="connsiteY3" fmla="*/ 1724274 h 3229224"/>
              <a:gd name="connsiteX4" fmla="*/ 5848350 w 6572250"/>
              <a:gd name="connsiteY4" fmla="*/ 1448049 h 3229224"/>
              <a:gd name="connsiteX5" fmla="*/ 5353050 w 6572250"/>
              <a:gd name="connsiteY5" fmla="*/ 1105149 h 3229224"/>
              <a:gd name="connsiteX6" fmla="*/ 4886325 w 6572250"/>
              <a:gd name="connsiteY6" fmla="*/ 743199 h 3229224"/>
              <a:gd name="connsiteX7" fmla="*/ 4076700 w 6572250"/>
              <a:gd name="connsiteY7" fmla="*/ 295524 h 3229224"/>
              <a:gd name="connsiteX8" fmla="*/ 3333750 w 6572250"/>
              <a:gd name="connsiteY8" fmla="*/ 249 h 3229224"/>
              <a:gd name="connsiteX9" fmla="*/ 2733675 w 6572250"/>
              <a:gd name="connsiteY9" fmla="*/ 257424 h 3229224"/>
              <a:gd name="connsiteX10" fmla="*/ 2352675 w 6572250"/>
              <a:gd name="connsiteY10" fmla="*/ 886074 h 3229224"/>
              <a:gd name="connsiteX11" fmla="*/ 1704975 w 6572250"/>
              <a:gd name="connsiteY11" fmla="*/ 1428999 h 3229224"/>
              <a:gd name="connsiteX12" fmla="*/ 1628775 w 6572250"/>
              <a:gd name="connsiteY12" fmla="*/ 1895724 h 3229224"/>
              <a:gd name="connsiteX13" fmla="*/ 1333500 w 6572250"/>
              <a:gd name="connsiteY13" fmla="*/ 2286249 h 3229224"/>
              <a:gd name="connsiteX14" fmla="*/ 838200 w 6572250"/>
              <a:gd name="connsiteY14" fmla="*/ 2610099 h 3229224"/>
              <a:gd name="connsiteX15" fmla="*/ 409575 w 6572250"/>
              <a:gd name="connsiteY15" fmla="*/ 2962524 h 3229224"/>
              <a:gd name="connsiteX16" fmla="*/ 0 w 6572250"/>
              <a:gd name="connsiteY16" fmla="*/ 3229224 h 3229224"/>
              <a:gd name="connsiteX0" fmla="*/ 6572250 w 6572250"/>
              <a:gd name="connsiteY0" fmla="*/ 3029199 h 3229224"/>
              <a:gd name="connsiteX1" fmla="*/ 5876925 w 6572250"/>
              <a:gd name="connsiteY1" fmla="*/ 2429124 h 3229224"/>
              <a:gd name="connsiteX2" fmla="*/ 6457950 w 6572250"/>
              <a:gd name="connsiteY2" fmla="*/ 2124324 h 3229224"/>
              <a:gd name="connsiteX3" fmla="*/ 6515100 w 6572250"/>
              <a:gd name="connsiteY3" fmla="*/ 1724274 h 3229224"/>
              <a:gd name="connsiteX4" fmla="*/ 5848350 w 6572250"/>
              <a:gd name="connsiteY4" fmla="*/ 1448049 h 3229224"/>
              <a:gd name="connsiteX5" fmla="*/ 5353050 w 6572250"/>
              <a:gd name="connsiteY5" fmla="*/ 1105149 h 3229224"/>
              <a:gd name="connsiteX6" fmla="*/ 4886325 w 6572250"/>
              <a:gd name="connsiteY6" fmla="*/ 743199 h 3229224"/>
              <a:gd name="connsiteX7" fmla="*/ 4076700 w 6572250"/>
              <a:gd name="connsiteY7" fmla="*/ 295524 h 3229224"/>
              <a:gd name="connsiteX8" fmla="*/ 3333750 w 6572250"/>
              <a:gd name="connsiteY8" fmla="*/ 249 h 3229224"/>
              <a:gd name="connsiteX9" fmla="*/ 2733675 w 6572250"/>
              <a:gd name="connsiteY9" fmla="*/ 257424 h 3229224"/>
              <a:gd name="connsiteX10" fmla="*/ 2352675 w 6572250"/>
              <a:gd name="connsiteY10" fmla="*/ 886074 h 3229224"/>
              <a:gd name="connsiteX11" fmla="*/ 1704975 w 6572250"/>
              <a:gd name="connsiteY11" fmla="*/ 1428999 h 3229224"/>
              <a:gd name="connsiteX12" fmla="*/ 1628775 w 6572250"/>
              <a:gd name="connsiteY12" fmla="*/ 1895724 h 3229224"/>
              <a:gd name="connsiteX13" fmla="*/ 1333500 w 6572250"/>
              <a:gd name="connsiteY13" fmla="*/ 2286249 h 3229224"/>
              <a:gd name="connsiteX14" fmla="*/ 838200 w 6572250"/>
              <a:gd name="connsiteY14" fmla="*/ 2610099 h 3229224"/>
              <a:gd name="connsiteX15" fmla="*/ 409575 w 6572250"/>
              <a:gd name="connsiteY15" fmla="*/ 2962524 h 3229224"/>
              <a:gd name="connsiteX16" fmla="*/ 0 w 6572250"/>
              <a:gd name="connsiteY16" fmla="*/ 3229224 h 3229224"/>
              <a:gd name="connsiteX0" fmla="*/ 6572250 w 6593455"/>
              <a:gd name="connsiteY0" fmla="*/ 3029199 h 3229224"/>
              <a:gd name="connsiteX1" fmla="*/ 5876925 w 6593455"/>
              <a:gd name="connsiteY1" fmla="*/ 2429124 h 3229224"/>
              <a:gd name="connsiteX2" fmla="*/ 6457950 w 6593455"/>
              <a:gd name="connsiteY2" fmla="*/ 2124324 h 3229224"/>
              <a:gd name="connsiteX3" fmla="*/ 6515100 w 6593455"/>
              <a:gd name="connsiteY3" fmla="*/ 1724274 h 3229224"/>
              <a:gd name="connsiteX4" fmla="*/ 5848350 w 6593455"/>
              <a:gd name="connsiteY4" fmla="*/ 1448049 h 3229224"/>
              <a:gd name="connsiteX5" fmla="*/ 5353050 w 6593455"/>
              <a:gd name="connsiteY5" fmla="*/ 1105149 h 3229224"/>
              <a:gd name="connsiteX6" fmla="*/ 4886325 w 6593455"/>
              <a:gd name="connsiteY6" fmla="*/ 743199 h 3229224"/>
              <a:gd name="connsiteX7" fmla="*/ 4076700 w 6593455"/>
              <a:gd name="connsiteY7" fmla="*/ 295524 h 3229224"/>
              <a:gd name="connsiteX8" fmla="*/ 3333750 w 6593455"/>
              <a:gd name="connsiteY8" fmla="*/ 249 h 3229224"/>
              <a:gd name="connsiteX9" fmla="*/ 2733675 w 6593455"/>
              <a:gd name="connsiteY9" fmla="*/ 257424 h 3229224"/>
              <a:gd name="connsiteX10" fmla="*/ 2352675 w 6593455"/>
              <a:gd name="connsiteY10" fmla="*/ 886074 h 3229224"/>
              <a:gd name="connsiteX11" fmla="*/ 1704975 w 6593455"/>
              <a:gd name="connsiteY11" fmla="*/ 1428999 h 3229224"/>
              <a:gd name="connsiteX12" fmla="*/ 1628775 w 6593455"/>
              <a:gd name="connsiteY12" fmla="*/ 1895724 h 3229224"/>
              <a:gd name="connsiteX13" fmla="*/ 1333500 w 6593455"/>
              <a:gd name="connsiteY13" fmla="*/ 2286249 h 3229224"/>
              <a:gd name="connsiteX14" fmla="*/ 838200 w 6593455"/>
              <a:gd name="connsiteY14" fmla="*/ 2610099 h 3229224"/>
              <a:gd name="connsiteX15" fmla="*/ 409575 w 6593455"/>
              <a:gd name="connsiteY15" fmla="*/ 2962524 h 3229224"/>
              <a:gd name="connsiteX16" fmla="*/ 0 w 6593455"/>
              <a:gd name="connsiteY16" fmla="*/ 3229224 h 3229224"/>
              <a:gd name="connsiteX0" fmla="*/ 6572250 w 6593455"/>
              <a:gd name="connsiteY0" fmla="*/ 3029199 h 3229224"/>
              <a:gd name="connsiteX1" fmla="*/ 5876925 w 6593455"/>
              <a:gd name="connsiteY1" fmla="*/ 2429124 h 3229224"/>
              <a:gd name="connsiteX2" fmla="*/ 6457950 w 6593455"/>
              <a:gd name="connsiteY2" fmla="*/ 2124324 h 3229224"/>
              <a:gd name="connsiteX3" fmla="*/ 6515100 w 6593455"/>
              <a:gd name="connsiteY3" fmla="*/ 1724274 h 3229224"/>
              <a:gd name="connsiteX4" fmla="*/ 5848350 w 6593455"/>
              <a:gd name="connsiteY4" fmla="*/ 1448049 h 3229224"/>
              <a:gd name="connsiteX5" fmla="*/ 5353050 w 6593455"/>
              <a:gd name="connsiteY5" fmla="*/ 1105149 h 3229224"/>
              <a:gd name="connsiteX6" fmla="*/ 4943475 w 6593455"/>
              <a:gd name="connsiteY6" fmla="*/ 581274 h 3229224"/>
              <a:gd name="connsiteX7" fmla="*/ 4076700 w 6593455"/>
              <a:gd name="connsiteY7" fmla="*/ 295524 h 3229224"/>
              <a:gd name="connsiteX8" fmla="*/ 3333750 w 6593455"/>
              <a:gd name="connsiteY8" fmla="*/ 249 h 3229224"/>
              <a:gd name="connsiteX9" fmla="*/ 2733675 w 6593455"/>
              <a:gd name="connsiteY9" fmla="*/ 257424 h 3229224"/>
              <a:gd name="connsiteX10" fmla="*/ 2352675 w 6593455"/>
              <a:gd name="connsiteY10" fmla="*/ 886074 h 3229224"/>
              <a:gd name="connsiteX11" fmla="*/ 1704975 w 6593455"/>
              <a:gd name="connsiteY11" fmla="*/ 1428999 h 3229224"/>
              <a:gd name="connsiteX12" fmla="*/ 1628775 w 6593455"/>
              <a:gd name="connsiteY12" fmla="*/ 1895724 h 3229224"/>
              <a:gd name="connsiteX13" fmla="*/ 1333500 w 6593455"/>
              <a:gd name="connsiteY13" fmla="*/ 2286249 h 3229224"/>
              <a:gd name="connsiteX14" fmla="*/ 838200 w 6593455"/>
              <a:gd name="connsiteY14" fmla="*/ 2610099 h 3229224"/>
              <a:gd name="connsiteX15" fmla="*/ 409575 w 6593455"/>
              <a:gd name="connsiteY15" fmla="*/ 2962524 h 3229224"/>
              <a:gd name="connsiteX16" fmla="*/ 0 w 6593455"/>
              <a:gd name="connsiteY16" fmla="*/ 3229224 h 3229224"/>
              <a:gd name="connsiteX0" fmla="*/ 6572250 w 6593455"/>
              <a:gd name="connsiteY0" fmla="*/ 3029199 h 3229224"/>
              <a:gd name="connsiteX1" fmla="*/ 5876925 w 6593455"/>
              <a:gd name="connsiteY1" fmla="*/ 2429124 h 3229224"/>
              <a:gd name="connsiteX2" fmla="*/ 6457950 w 6593455"/>
              <a:gd name="connsiteY2" fmla="*/ 2124324 h 3229224"/>
              <a:gd name="connsiteX3" fmla="*/ 6515100 w 6593455"/>
              <a:gd name="connsiteY3" fmla="*/ 1724274 h 3229224"/>
              <a:gd name="connsiteX4" fmla="*/ 5848350 w 6593455"/>
              <a:gd name="connsiteY4" fmla="*/ 1448049 h 3229224"/>
              <a:gd name="connsiteX5" fmla="*/ 5353050 w 6593455"/>
              <a:gd name="connsiteY5" fmla="*/ 1105149 h 3229224"/>
              <a:gd name="connsiteX6" fmla="*/ 4943475 w 6593455"/>
              <a:gd name="connsiteY6" fmla="*/ 581274 h 3229224"/>
              <a:gd name="connsiteX7" fmla="*/ 4076700 w 6593455"/>
              <a:gd name="connsiteY7" fmla="*/ 295524 h 3229224"/>
              <a:gd name="connsiteX8" fmla="*/ 3333750 w 6593455"/>
              <a:gd name="connsiteY8" fmla="*/ 249 h 3229224"/>
              <a:gd name="connsiteX9" fmla="*/ 2733675 w 6593455"/>
              <a:gd name="connsiteY9" fmla="*/ 257424 h 3229224"/>
              <a:gd name="connsiteX10" fmla="*/ 2352675 w 6593455"/>
              <a:gd name="connsiteY10" fmla="*/ 886074 h 3229224"/>
              <a:gd name="connsiteX11" fmla="*/ 1704975 w 6593455"/>
              <a:gd name="connsiteY11" fmla="*/ 1428999 h 3229224"/>
              <a:gd name="connsiteX12" fmla="*/ 1628775 w 6593455"/>
              <a:gd name="connsiteY12" fmla="*/ 1895724 h 3229224"/>
              <a:gd name="connsiteX13" fmla="*/ 1333500 w 6593455"/>
              <a:gd name="connsiteY13" fmla="*/ 2286249 h 3229224"/>
              <a:gd name="connsiteX14" fmla="*/ 838200 w 6593455"/>
              <a:gd name="connsiteY14" fmla="*/ 2610099 h 3229224"/>
              <a:gd name="connsiteX15" fmla="*/ 1285875 w 6593455"/>
              <a:gd name="connsiteY15" fmla="*/ 2962524 h 3229224"/>
              <a:gd name="connsiteX16" fmla="*/ 0 w 6593455"/>
              <a:gd name="connsiteY16" fmla="*/ 3229224 h 3229224"/>
              <a:gd name="connsiteX0" fmla="*/ 6572250 w 6593455"/>
              <a:gd name="connsiteY0" fmla="*/ 3029199 h 3229224"/>
              <a:gd name="connsiteX1" fmla="*/ 5876925 w 6593455"/>
              <a:gd name="connsiteY1" fmla="*/ 2429124 h 3229224"/>
              <a:gd name="connsiteX2" fmla="*/ 6457950 w 6593455"/>
              <a:gd name="connsiteY2" fmla="*/ 2124324 h 3229224"/>
              <a:gd name="connsiteX3" fmla="*/ 6515100 w 6593455"/>
              <a:gd name="connsiteY3" fmla="*/ 1724274 h 3229224"/>
              <a:gd name="connsiteX4" fmla="*/ 5848350 w 6593455"/>
              <a:gd name="connsiteY4" fmla="*/ 1448049 h 3229224"/>
              <a:gd name="connsiteX5" fmla="*/ 5353050 w 6593455"/>
              <a:gd name="connsiteY5" fmla="*/ 1105149 h 3229224"/>
              <a:gd name="connsiteX6" fmla="*/ 4943475 w 6593455"/>
              <a:gd name="connsiteY6" fmla="*/ 581274 h 3229224"/>
              <a:gd name="connsiteX7" fmla="*/ 4076700 w 6593455"/>
              <a:gd name="connsiteY7" fmla="*/ 295524 h 3229224"/>
              <a:gd name="connsiteX8" fmla="*/ 3333750 w 6593455"/>
              <a:gd name="connsiteY8" fmla="*/ 249 h 3229224"/>
              <a:gd name="connsiteX9" fmla="*/ 2733675 w 6593455"/>
              <a:gd name="connsiteY9" fmla="*/ 257424 h 3229224"/>
              <a:gd name="connsiteX10" fmla="*/ 2352675 w 6593455"/>
              <a:gd name="connsiteY10" fmla="*/ 886074 h 3229224"/>
              <a:gd name="connsiteX11" fmla="*/ 1704975 w 6593455"/>
              <a:gd name="connsiteY11" fmla="*/ 1428999 h 3229224"/>
              <a:gd name="connsiteX12" fmla="*/ 1628775 w 6593455"/>
              <a:gd name="connsiteY12" fmla="*/ 1895724 h 3229224"/>
              <a:gd name="connsiteX13" fmla="*/ 1333500 w 6593455"/>
              <a:gd name="connsiteY13" fmla="*/ 2286249 h 3229224"/>
              <a:gd name="connsiteX14" fmla="*/ 857250 w 6593455"/>
              <a:gd name="connsiteY14" fmla="*/ 2562474 h 3229224"/>
              <a:gd name="connsiteX15" fmla="*/ 1285875 w 6593455"/>
              <a:gd name="connsiteY15" fmla="*/ 2962524 h 3229224"/>
              <a:gd name="connsiteX16" fmla="*/ 0 w 6593455"/>
              <a:gd name="connsiteY16" fmla="*/ 3229224 h 3229224"/>
              <a:gd name="connsiteX0" fmla="*/ 5715082 w 5736287"/>
              <a:gd name="connsiteY0" fmla="*/ 3029199 h 3276849"/>
              <a:gd name="connsiteX1" fmla="*/ 5019757 w 5736287"/>
              <a:gd name="connsiteY1" fmla="*/ 2429124 h 3276849"/>
              <a:gd name="connsiteX2" fmla="*/ 5600782 w 5736287"/>
              <a:gd name="connsiteY2" fmla="*/ 2124324 h 3276849"/>
              <a:gd name="connsiteX3" fmla="*/ 5657932 w 5736287"/>
              <a:gd name="connsiteY3" fmla="*/ 1724274 h 3276849"/>
              <a:gd name="connsiteX4" fmla="*/ 4991182 w 5736287"/>
              <a:gd name="connsiteY4" fmla="*/ 1448049 h 3276849"/>
              <a:gd name="connsiteX5" fmla="*/ 4495882 w 5736287"/>
              <a:gd name="connsiteY5" fmla="*/ 1105149 h 3276849"/>
              <a:gd name="connsiteX6" fmla="*/ 4086307 w 5736287"/>
              <a:gd name="connsiteY6" fmla="*/ 581274 h 3276849"/>
              <a:gd name="connsiteX7" fmla="*/ 3219532 w 5736287"/>
              <a:gd name="connsiteY7" fmla="*/ 295524 h 3276849"/>
              <a:gd name="connsiteX8" fmla="*/ 2476582 w 5736287"/>
              <a:gd name="connsiteY8" fmla="*/ 249 h 3276849"/>
              <a:gd name="connsiteX9" fmla="*/ 1876507 w 5736287"/>
              <a:gd name="connsiteY9" fmla="*/ 257424 h 3276849"/>
              <a:gd name="connsiteX10" fmla="*/ 1495507 w 5736287"/>
              <a:gd name="connsiteY10" fmla="*/ 886074 h 3276849"/>
              <a:gd name="connsiteX11" fmla="*/ 847807 w 5736287"/>
              <a:gd name="connsiteY11" fmla="*/ 1428999 h 3276849"/>
              <a:gd name="connsiteX12" fmla="*/ 771607 w 5736287"/>
              <a:gd name="connsiteY12" fmla="*/ 1895724 h 3276849"/>
              <a:gd name="connsiteX13" fmla="*/ 476332 w 5736287"/>
              <a:gd name="connsiteY13" fmla="*/ 2286249 h 3276849"/>
              <a:gd name="connsiteX14" fmla="*/ 82 w 5736287"/>
              <a:gd name="connsiteY14" fmla="*/ 2562474 h 3276849"/>
              <a:gd name="connsiteX15" fmla="*/ 428707 w 5736287"/>
              <a:gd name="connsiteY15" fmla="*/ 2962524 h 3276849"/>
              <a:gd name="connsiteX16" fmla="*/ 428707 w 5736287"/>
              <a:gd name="connsiteY16" fmla="*/ 3276849 h 3276849"/>
              <a:gd name="connsiteX0" fmla="*/ 5715082 w 5736287"/>
              <a:gd name="connsiteY0" fmla="*/ 3029199 h 3276849"/>
              <a:gd name="connsiteX1" fmla="*/ 5019757 w 5736287"/>
              <a:gd name="connsiteY1" fmla="*/ 2429124 h 3276849"/>
              <a:gd name="connsiteX2" fmla="*/ 5600782 w 5736287"/>
              <a:gd name="connsiteY2" fmla="*/ 2124324 h 3276849"/>
              <a:gd name="connsiteX3" fmla="*/ 5657932 w 5736287"/>
              <a:gd name="connsiteY3" fmla="*/ 1724274 h 3276849"/>
              <a:gd name="connsiteX4" fmla="*/ 4991182 w 5736287"/>
              <a:gd name="connsiteY4" fmla="*/ 1448049 h 3276849"/>
              <a:gd name="connsiteX5" fmla="*/ 4495882 w 5736287"/>
              <a:gd name="connsiteY5" fmla="*/ 1105149 h 3276849"/>
              <a:gd name="connsiteX6" fmla="*/ 4086307 w 5736287"/>
              <a:gd name="connsiteY6" fmla="*/ 581274 h 3276849"/>
              <a:gd name="connsiteX7" fmla="*/ 3219532 w 5736287"/>
              <a:gd name="connsiteY7" fmla="*/ 295524 h 3276849"/>
              <a:gd name="connsiteX8" fmla="*/ 2476582 w 5736287"/>
              <a:gd name="connsiteY8" fmla="*/ 249 h 3276849"/>
              <a:gd name="connsiteX9" fmla="*/ 1876507 w 5736287"/>
              <a:gd name="connsiteY9" fmla="*/ 257424 h 3276849"/>
              <a:gd name="connsiteX10" fmla="*/ 1495507 w 5736287"/>
              <a:gd name="connsiteY10" fmla="*/ 886074 h 3276849"/>
              <a:gd name="connsiteX11" fmla="*/ 847807 w 5736287"/>
              <a:gd name="connsiteY11" fmla="*/ 1428999 h 3276849"/>
              <a:gd name="connsiteX12" fmla="*/ 771607 w 5736287"/>
              <a:gd name="connsiteY12" fmla="*/ 1895724 h 3276849"/>
              <a:gd name="connsiteX13" fmla="*/ 476332 w 5736287"/>
              <a:gd name="connsiteY13" fmla="*/ 2286249 h 3276849"/>
              <a:gd name="connsiteX14" fmla="*/ 82 w 5736287"/>
              <a:gd name="connsiteY14" fmla="*/ 2562474 h 3276849"/>
              <a:gd name="connsiteX15" fmla="*/ 428707 w 5736287"/>
              <a:gd name="connsiteY15" fmla="*/ 2962524 h 3276849"/>
              <a:gd name="connsiteX16" fmla="*/ 428707 w 5736287"/>
              <a:gd name="connsiteY16" fmla="*/ 3276849 h 3276849"/>
              <a:gd name="connsiteX0" fmla="*/ 5715133 w 5736338"/>
              <a:gd name="connsiteY0" fmla="*/ 3029199 h 3276849"/>
              <a:gd name="connsiteX1" fmla="*/ 5019808 w 5736338"/>
              <a:gd name="connsiteY1" fmla="*/ 2429124 h 3276849"/>
              <a:gd name="connsiteX2" fmla="*/ 5600833 w 5736338"/>
              <a:gd name="connsiteY2" fmla="*/ 2124324 h 3276849"/>
              <a:gd name="connsiteX3" fmla="*/ 5657983 w 5736338"/>
              <a:gd name="connsiteY3" fmla="*/ 1724274 h 3276849"/>
              <a:gd name="connsiteX4" fmla="*/ 4991233 w 5736338"/>
              <a:gd name="connsiteY4" fmla="*/ 1448049 h 3276849"/>
              <a:gd name="connsiteX5" fmla="*/ 4495933 w 5736338"/>
              <a:gd name="connsiteY5" fmla="*/ 1105149 h 3276849"/>
              <a:gd name="connsiteX6" fmla="*/ 4086358 w 5736338"/>
              <a:gd name="connsiteY6" fmla="*/ 581274 h 3276849"/>
              <a:gd name="connsiteX7" fmla="*/ 3219583 w 5736338"/>
              <a:gd name="connsiteY7" fmla="*/ 295524 h 3276849"/>
              <a:gd name="connsiteX8" fmla="*/ 2476633 w 5736338"/>
              <a:gd name="connsiteY8" fmla="*/ 249 h 3276849"/>
              <a:gd name="connsiteX9" fmla="*/ 1876558 w 5736338"/>
              <a:gd name="connsiteY9" fmla="*/ 257424 h 3276849"/>
              <a:gd name="connsiteX10" fmla="*/ 1495558 w 5736338"/>
              <a:gd name="connsiteY10" fmla="*/ 886074 h 3276849"/>
              <a:gd name="connsiteX11" fmla="*/ 847858 w 5736338"/>
              <a:gd name="connsiteY11" fmla="*/ 1428999 h 3276849"/>
              <a:gd name="connsiteX12" fmla="*/ 771658 w 5736338"/>
              <a:gd name="connsiteY12" fmla="*/ 1895724 h 3276849"/>
              <a:gd name="connsiteX13" fmla="*/ 476383 w 5736338"/>
              <a:gd name="connsiteY13" fmla="*/ 2286249 h 3276849"/>
              <a:gd name="connsiteX14" fmla="*/ 133 w 5736338"/>
              <a:gd name="connsiteY14" fmla="*/ 2562474 h 3276849"/>
              <a:gd name="connsiteX15" fmla="*/ 428758 w 5736338"/>
              <a:gd name="connsiteY15" fmla="*/ 2962524 h 3276849"/>
              <a:gd name="connsiteX16" fmla="*/ 428758 w 5736338"/>
              <a:gd name="connsiteY16" fmla="*/ 3276849 h 3276849"/>
              <a:gd name="connsiteX0" fmla="*/ 5715133 w 5736338"/>
              <a:gd name="connsiteY0" fmla="*/ 3029199 h 3276849"/>
              <a:gd name="connsiteX1" fmla="*/ 5019808 w 5736338"/>
              <a:gd name="connsiteY1" fmla="*/ 2429124 h 3276849"/>
              <a:gd name="connsiteX2" fmla="*/ 5600833 w 5736338"/>
              <a:gd name="connsiteY2" fmla="*/ 2124324 h 3276849"/>
              <a:gd name="connsiteX3" fmla="*/ 5657983 w 5736338"/>
              <a:gd name="connsiteY3" fmla="*/ 1724274 h 3276849"/>
              <a:gd name="connsiteX4" fmla="*/ 4991233 w 5736338"/>
              <a:gd name="connsiteY4" fmla="*/ 1448049 h 3276849"/>
              <a:gd name="connsiteX5" fmla="*/ 4495933 w 5736338"/>
              <a:gd name="connsiteY5" fmla="*/ 1105149 h 3276849"/>
              <a:gd name="connsiteX6" fmla="*/ 4086358 w 5736338"/>
              <a:gd name="connsiteY6" fmla="*/ 581274 h 3276849"/>
              <a:gd name="connsiteX7" fmla="*/ 3219583 w 5736338"/>
              <a:gd name="connsiteY7" fmla="*/ 295524 h 3276849"/>
              <a:gd name="connsiteX8" fmla="*/ 2476633 w 5736338"/>
              <a:gd name="connsiteY8" fmla="*/ 249 h 3276849"/>
              <a:gd name="connsiteX9" fmla="*/ 1876558 w 5736338"/>
              <a:gd name="connsiteY9" fmla="*/ 257424 h 3276849"/>
              <a:gd name="connsiteX10" fmla="*/ 1495558 w 5736338"/>
              <a:gd name="connsiteY10" fmla="*/ 886074 h 3276849"/>
              <a:gd name="connsiteX11" fmla="*/ 847858 w 5736338"/>
              <a:gd name="connsiteY11" fmla="*/ 1428999 h 3276849"/>
              <a:gd name="connsiteX12" fmla="*/ 771658 w 5736338"/>
              <a:gd name="connsiteY12" fmla="*/ 1895724 h 3276849"/>
              <a:gd name="connsiteX13" fmla="*/ 476383 w 5736338"/>
              <a:gd name="connsiteY13" fmla="*/ 2286249 h 3276849"/>
              <a:gd name="connsiteX14" fmla="*/ 133 w 5736338"/>
              <a:gd name="connsiteY14" fmla="*/ 2562474 h 3276849"/>
              <a:gd name="connsiteX15" fmla="*/ 428758 w 5736338"/>
              <a:gd name="connsiteY15" fmla="*/ 2962524 h 3276849"/>
              <a:gd name="connsiteX16" fmla="*/ 428758 w 5736338"/>
              <a:gd name="connsiteY16" fmla="*/ 3276849 h 3276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36338" h="3276849">
                <a:moveTo>
                  <a:pt x="5715133" y="3029199"/>
                </a:moveTo>
                <a:cubicBezTo>
                  <a:pt x="5387314" y="2793455"/>
                  <a:pt x="5038858" y="2579937"/>
                  <a:pt x="5019808" y="2429124"/>
                </a:cubicBezTo>
                <a:cubicBezTo>
                  <a:pt x="5000758" y="2278312"/>
                  <a:pt x="5418271" y="2346574"/>
                  <a:pt x="5600833" y="2124324"/>
                </a:cubicBezTo>
                <a:cubicBezTo>
                  <a:pt x="5783395" y="1902074"/>
                  <a:pt x="5759583" y="1836986"/>
                  <a:pt x="5657983" y="1724274"/>
                </a:cubicBezTo>
                <a:cubicBezTo>
                  <a:pt x="5556383" y="1611562"/>
                  <a:pt x="5184908" y="1551236"/>
                  <a:pt x="4991233" y="1448049"/>
                </a:cubicBezTo>
                <a:cubicBezTo>
                  <a:pt x="4797558" y="1344862"/>
                  <a:pt x="4646746" y="1249612"/>
                  <a:pt x="4495933" y="1105149"/>
                </a:cubicBezTo>
                <a:cubicBezTo>
                  <a:pt x="4345121" y="960687"/>
                  <a:pt x="4299083" y="716211"/>
                  <a:pt x="4086358" y="581274"/>
                </a:cubicBezTo>
                <a:cubicBezTo>
                  <a:pt x="3873633" y="446337"/>
                  <a:pt x="3487870" y="392361"/>
                  <a:pt x="3219583" y="295524"/>
                </a:cubicBezTo>
                <a:cubicBezTo>
                  <a:pt x="2951296" y="198687"/>
                  <a:pt x="2700470" y="6599"/>
                  <a:pt x="2476633" y="249"/>
                </a:cubicBezTo>
                <a:cubicBezTo>
                  <a:pt x="2252796" y="-6101"/>
                  <a:pt x="2040070" y="109787"/>
                  <a:pt x="1876558" y="257424"/>
                </a:cubicBezTo>
                <a:cubicBezTo>
                  <a:pt x="1713046" y="405061"/>
                  <a:pt x="1667008" y="690811"/>
                  <a:pt x="1495558" y="886074"/>
                </a:cubicBezTo>
                <a:cubicBezTo>
                  <a:pt x="1324108" y="1081336"/>
                  <a:pt x="968508" y="1260724"/>
                  <a:pt x="847858" y="1428999"/>
                </a:cubicBezTo>
                <a:cubicBezTo>
                  <a:pt x="727208" y="1597274"/>
                  <a:pt x="833570" y="1752849"/>
                  <a:pt x="771658" y="1895724"/>
                </a:cubicBezTo>
                <a:cubicBezTo>
                  <a:pt x="709745" y="2038599"/>
                  <a:pt x="604971" y="2175124"/>
                  <a:pt x="476383" y="2286249"/>
                </a:cubicBezTo>
                <a:cubicBezTo>
                  <a:pt x="347795" y="2397374"/>
                  <a:pt x="8070" y="2449762"/>
                  <a:pt x="133" y="2562474"/>
                </a:cubicBezTo>
                <a:cubicBezTo>
                  <a:pt x="-7804" y="2675186"/>
                  <a:pt x="339858" y="2754562"/>
                  <a:pt x="428758" y="2962524"/>
                </a:cubicBezTo>
                <a:cubicBezTo>
                  <a:pt x="498608" y="3122861"/>
                  <a:pt x="430345" y="3128417"/>
                  <a:pt x="428758" y="3276849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77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A13FFA-778C-3745-0825-2E360FF4606A}"/>
              </a:ext>
            </a:extLst>
          </p:cNvPr>
          <p:cNvSpPr txBox="1"/>
          <p:nvPr/>
        </p:nvSpPr>
        <p:spPr>
          <a:xfrm>
            <a:off x="3295198" y="1282809"/>
            <a:ext cx="795602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n w="19050">
                  <a:noFill/>
                </a:ln>
                <a:solidFill>
                  <a:srgbClr val="F31F0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HP – Heini Presennol</a:t>
            </a:r>
          </a:p>
          <a:p>
            <a:r>
              <a:rPr lang="en-US" sz="4400" b="1" dirty="0">
                <a:ln w="19050">
                  <a:noFill/>
                </a:ln>
                <a:solidFill>
                  <a:srgbClr val="F31F0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AC – Anhawster Curo</a:t>
            </a:r>
          </a:p>
          <a:p>
            <a:r>
              <a:rPr lang="en-US" sz="4400" b="1" dirty="0">
                <a:ln w="19050">
                  <a:noFill/>
                </a:ln>
                <a:solidFill>
                  <a:srgbClr val="F31F0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DC – Dosbarth Caledrwydd</a:t>
            </a:r>
          </a:p>
          <a:p>
            <a:r>
              <a:rPr lang="en-US" sz="4400" b="1" dirty="0">
                <a:ln w="19050">
                  <a:noFill/>
                </a:ln>
                <a:solidFill>
                  <a:srgbClr val="F31F0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DM – </a:t>
            </a:r>
            <a:r>
              <a:rPr lang="en-GB" sz="4400" b="1" dirty="0">
                <a:ln w="19050">
                  <a:noFill/>
                </a:ln>
                <a:solidFill>
                  <a:srgbClr val="F31F0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Deddfmeistr</a:t>
            </a:r>
            <a:endParaRPr lang="en-US" sz="4400" b="1" dirty="0">
              <a:ln w="19050">
                <a:noFill/>
              </a:ln>
              <a:solidFill>
                <a:srgbClr val="F31F0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5" name="Picture 4" descr="A red and black symbol&#10;&#10;Description automatically generated">
            <a:extLst>
              <a:ext uri="{FF2B5EF4-FFF2-40B4-BE49-F238E27FC236}">
                <a16:creationId xmlns:a16="http://schemas.microsoft.com/office/drawing/2014/main" id="{5AEDA632-7E74-E7B3-4156-44682A807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01" y="1282809"/>
            <a:ext cx="2621324" cy="26826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687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0" name="Picture 10" descr="Mythic Barbed Devil by MichaelJaecks on DeviantArt">
            <a:extLst>
              <a:ext uri="{FF2B5EF4-FFF2-40B4-BE49-F238E27FC236}">
                <a16:creationId xmlns:a16="http://schemas.microsoft.com/office/drawing/2014/main" id="{927AFF5D-14D7-EC9C-1F65-63AFF4111B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/>
          <a:stretch/>
        </p:blipFill>
        <p:spPr bwMode="auto">
          <a:xfrm>
            <a:off x="6190813" y="3307198"/>
            <a:ext cx="3236854" cy="231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Nalfeshnee | Forgotten Realms Wiki | Fandom">
            <a:extLst>
              <a:ext uri="{FF2B5EF4-FFF2-40B4-BE49-F238E27FC236}">
                <a16:creationId xmlns:a16="http://schemas.microsoft.com/office/drawing/2014/main" id="{43E42306-AC6B-4F7A-00D0-390968938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167" y="2199872"/>
            <a:ext cx="2946400" cy="342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Dretch - Monsters - D&amp;D Beyond">
            <a:extLst>
              <a:ext uri="{FF2B5EF4-FFF2-40B4-BE49-F238E27FC236}">
                <a16:creationId xmlns:a16="http://schemas.microsoft.com/office/drawing/2014/main" id="{2AEB17FB-3A00-1582-1F3D-45710B66D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06347" y="2515470"/>
            <a:ext cx="2312987" cy="310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E6565E-F05D-59BD-2DFE-209783EA841F}"/>
              </a:ext>
            </a:extLst>
          </p:cNvPr>
          <p:cNvSpPr txBox="1"/>
          <p:nvPr/>
        </p:nvSpPr>
        <p:spPr>
          <a:xfrm>
            <a:off x="2569570" y="1628579"/>
            <a:ext cx="1186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Trochyn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(Dretch)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342ECB-CB6F-9DA0-63D6-B17C1C296D50}"/>
              </a:ext>
            </a:extLst>
          </p:cNvPr>
          <p:cNvSpPr txBox="1"/>
          <p:nvPr/>
        </p:nvSpPr>
        <p:spPr>
          <a:xfrm>
            <a:off x="4270027" y="1628580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Baeddraul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Nalfeshnee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4FD2B-9B91-0401-5F9C-9068BF70498B}"/>
              </a:ext>
            </a:extLst>
          </p:cNvPr>
          <p:cNvSpPr txBox="1"/>
          <p:nvPr/>
        </p:nvSpPr>
        <p:spPr>
          <a:xfrm>
            <a:off x="6190813" y="1911061"/>
            <a:ext cx="122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Isddiafol</a:t>
            </a:r>
          </a:p>
          <a:p>
            <a:pPr algn="ctr"/>
            <a:r>
              <a:rPr lang="en-US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(Lemure)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E01F26-278C-B4FB-B1B8-FD7C4591DD2B}"/>
              </a:ext>
            </a:extLst>
          </p:cNvPr>
          <p:cNvSpPr txBox="1"/>
          <p:nvPr/>
        </p:nvSpPr>
        <p:spPr>
          <a:xfrm>
            <a:off x="2863749" y="745569"/>
            <a:ext cx="22413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Cythreuliaid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US" sz="2400" i="1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(Demons)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F79C9B-FC40-A685-4564-5BEA87D1F6C4}"/>
              </a:ext>
            </a:extLst>
          </p:cNvPr>
          <p:cNvSpPr txBox="1"/>
          <p:nvPr/>
        </p:nvSpPr>
        <p:spPr>
          <a:xfrm>
            <a:off x="6800916" y="797582"/>
            <a:ext cx="1721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Diafoliaid</a:t>
            </a:r>
            <a:endParaRPr lang="en-US" sz="24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US" sz="2400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(Devils)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D40FA3-DBCD-939F-8D52-6439DCDE6734}"/>
              </a:ext>
            </a:extLst>
          </p:cNvPr>
          <p:cNvSpPr txBox="1"/>
          <p:nvPr/>
        </p:nvSpPr>
        <p:spPr>
          <a:xfrm>
            <a:off x="7256463" y="2517556"/>
            <a:ext cx="2076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Diafol Adfachog</a:t>
            </a:r>
          </a:p>
          <a:p>
            <a:pPr algn="ctr"/>
            <a:r>
              <a:rPr lang="en-US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(Barbed Devil)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F9FD29-78A4-2180-FE36-F8AAA9A8D9E2}"/>
              </a:ext>
            </a:extLst>
          </p:cNvPr>
          <p:cNvSpPr txBox="1"/>
          <p:nvPr/>
        </p:nvSpPr>
        <p:spPr>
          <a:xfrm>
            <a:off x="1356273" y="6230896"/>
            <a:ext cx="9890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I also had to decide on words for various categories of monster, like demons and devils</a:t>
            </a:r>
          </a:p>
          <a:p>
            <a:r>
              <a:rPr lang="en-US" dirty="0">
                <a:latin typeface="Bookman Old Style" panose="02050604050505020204" pitchFamily="18" charset="0"/>
              </a:rPr>
              <a:t>(from immersion/drench)</a:t>
            </a:r>
          </a:p>
          <a:p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3876B1-EE0F-A39F-3E90-889A27BE358F}"/>
              </a:ext>
            </a:extLst>
          </p:cNvPr>
          <p:cNvSpPr/>
          <p:nvPr/>
        </p:nvSpPr>
        <p:spPr>
          <a:xfrm>
            <a:off x="6821394" y="5324476"/>
            <a:ext cx="2227356" cy="163392"/>
          </a:xfrm>
          <a:prstGeom prst="ellipse">
            <a:avLst/>
          </a:prstGeom>
          <a:solidFill>
            <a:schemeClr val="tx1">
              <a:alpha val="47011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6" name="Picture 6" descr="Lemure">
            <a:extLst>
              <a:ext uri="{FF2B5EF4-FFF2-40B4-BE49-F238E27FC236}">
                <a16:creationId xmlns:a16="http://schemas.microsoft.com/office/drawing/2014/main" id="{42C1B68E-D3B8-CC46-D9B8-26CB7C959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235" y="3020576"/>
            <a:ext cx="1775664" cy="260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74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2128-C209-61E0-9CB5-34E393B8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D1DF2-9283-6DCA-12A5-2AE743923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There are established Welsh words for a surprising number of D&amp;D monsters:</a:t>
            </a:r>
          </a:p>
          <a:p>
            <a:r>
              <a:rPr lang="en-US" dirty="0"/>
              <a:t>Flying Snake = Gwiber,  </a:t>
            </a:r>
          </a:p>
          <a:p>
            <a:r>
              <a:rPr lang="en-US" dirty="0"/>
              <a:t>Cockatrice = Ceiliocsarff , </a:t>
            </a:r>
          </a:p>
          <a:p>
            <a:r>
              <a:rPr lang="en-US" dirty="0"/>
              <a:t>Griffon = Edn Griff , </a:t>
            </a:r>
          </a:p>
          <a:p>
            <a:r>
              <a:rPr lang="en-US" dirty="0"/>
              <a:t>Lamia = Llamia , </a:t>
            </a:r>
          </a:p>
          <a:p>
            <a:r>
              <a:rPr lang="en-US" dirty="0"/>
              <a:t>Salamander = Pry y tân (‘fire worm’), </a:t>
            </a:r>
          </a:p>
          <a:p>
            <a:r>
              <a:rPr lang="en-US" dirty="0"/>
              <a:t>Wyvern = Gwyfryn , </a:t>
            </a:r>
          </a:p>
          <a:p>
            <a:r>
              <a:rPr lang="en-US" dirty="0"/>
              <a:t>Basilisk = Y Fad Fawr (‘the big death’)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But I had to make some names up:</a:t>
            </a:r>
          </a:p>
          <a:p>
            <a:r>
              <a:rPr lang="en-US" dirty="0"/>
              <a:t>Ettercap (originally from ‘atter’ (poison) + ‘cop’ (spider)) = Gwenwyngop (poison + spider)</a:t>
            </a:r>
          </a:p>
          <a:p>
            <a:r>
              <a:rPr lang="en-US" dirty="0"/>
              <a:t>Owlbear (owl + bear) = </a:t>
            </a:r>
            <a:r>
              <a:rPr lang="en-US" dirty="0" err="1"/>
              <a:t>Tylluarth</a:t>
            </a:r>
            <a:r>
              <a:rPr lang="en-US" dirty="0"/>
              <a:t> (</a:t>
            </a:r>
            <a:r>
              <a:rPr lang="en-US" dirty="0" err="1"/>
              <a:t>tylluan</a:t>
            </a:r>
            <a:r>
              <a:rPr lang="en-US" dirty="0"/>
              <a:t> + </a:t>
            </a:r>
            <a:r>
              <a:rPr lang="en-US" dirty="0" err="1"/>
              <a:t>arth</a:t>
            </a:r>
            <a:r>
              <a:rPr lang="en-US" dirty="0"/>
              <a:t>)</a:t>
            </a:r>
          </a:p>
          <a:p>
            <a:r>
              <a:rPr lang="en-US" dirty="0"/>
              <a:t>Lich (</a:t>
            </a:r>
            <a:r>
              <a:rPr lang="en-US" dirty="0" err="1"/>
              <a:t>fromOld</a:t>
            </a:r>
            <a:r>
              <a:rPr lang="en-US" dirty="0"/>
              <a:t> English ‘</a:t>
            </a:r>
            <a:r>
              <a:rPr lang="en-US" dirty="0" err="1"/>
              <a:t>lic</a:t>
            </a:r>
            <a:r>
              <a:rPr lang="en-US" dirty="0"/>
              <a:t>’ (corpse))= Abaryn (Abar = corpse/corrupt + ‘one’)</a:t>
            </a:r>
          </a:p>
          <a:p>
            <a:r>
              <a:rPr lang="en-US" dirty="0"/>
              <a:t>Blink Dog (dog from the Fey) = Ci Annwn (dog from Annwn)</a:t>
            </a:r>
          </a:p>
          <a:p>
            <a:r>
              <a:rPr lang="en-US" dirty="0"/>
              <a:t>Bugbear </a:t>
            </a:r>
            <a:r>
              <a:rPr lang="en-US"/>
              <a:t>= Bwgarth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1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322</Words>
  <Application>Microsoft Macintosh PowerPoint</Application>
  <PresentationFormat>Widescreen</PresentationFormat>
  <Paragraphs>95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Roberts</dc:creator>
  <cp:lastModifiedBy>Sean Roberts</cp:lastModifiedBy>
  <cp:revision>6</cp:revision>
  <dcterms:created xsi:type="dcterms:W3CDTF">2023-10-28T19:38:24Z</dcterms:created>
  <dcterms:modified xsi:type="dcterms:W3CDTF">2023-10-28T21:04:24Z</dcterms:modified>
</cp:coreProperties>
</file>