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4F85-1EDE-4A80-59C2-14DDC9B1C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79CD1-11C1-747B-24DE-0A7A91BA1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F9BC-05D8-BDD3-C029-78647647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1163-D8E3-1E3C-0483-76CDA16B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1D74-A439-28BC-5A0D-08D98632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3D4A-D877-3491-6885-4C06EDEE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3889F-7479-ED34-5AC6-B1537918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CF64-CA76-C6DD-208C-D0F93602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16D1-4F01-4DAF-4BF6-B21BBFFC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8692-C30C-8E9E-934B-2E10C8FB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8AA4A-6844-C2D1-FE8A-39A836B10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75BA6-4C3F-34A4-33E3-9CF9540F5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2869-67F4-37F1-4C12-C0CA6C41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C0B6-ED8C-8D17-C93E-FB988CD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D350-DC3D-821A-F8D2-87970409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2AF6-7DDE-D890-0846-F0E8A70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D1E6-AC4B-4CFC-F15C-A5F9DA08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06AA-32F5-C8FE-4303-FCBA6BF3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02E3-35BE-56D8-61ED-8C83CDD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B858-FF2C-2009-82D9-73F03050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5BF3-3AE8-D7CB-41FF-23B35DD9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2DE8-B2EC-389C-BCE1-980F6813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F450-FA43-F2A1-B914-888AB0CB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D05C-CC7F-3330-DAFF-9E8DDD7C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62F6-0908-EA2B-7505-90105F40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2960-3F32-E713-03A3-ACF65B10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D578-FB18-81F9-AFDC-0357BD44E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9BF45-4DCA-5024-5D95-3C4A3F2B9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7505-A11E-610E-3F10-2C3D9F4D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F6E22-8BAB-2DFD-843C-317218D6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FB93-D10F-3DD9-6DDC-E26CA0EA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034E-607E-69C5-6C96-621B3429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8A5C7-B785-7985-4367-C28D7828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1CEA1-7A20-5118-D395-84285704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0867C-A70F-1AFC-8CDF-D95AA7648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FD2BB-50D7-AF57-57E9-29A02DC9F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9A987-D7E0-05DF-7D27-61B9D018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F13A6-3687-61B1-C15C-C9ED8BCA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67976-F83F-8FE1-33B8-50EC2AFD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CE09-B605-CDCB-A080-15702546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A4931-06E2-265A-5424-20D12B91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74585-B06E-E95F-CA4F-E4497BCB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6DAB1-073D-76D1-0DCF-AB11834E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C45E8-752B-ACB8-0C7C-CA44986F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AC49-5A64-59D5-C372-901D7289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D2599-4FF7-86DD-15E1-520CAEFC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C19F-257C-119F-62F7-CE605322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6E43-BA3B-BEE7-7B59-BF248E7B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161E-4EFC-1338-82A3-D7743B52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8096-AD18-0273-5841-6D212F8E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D94C-B29D-ADB1-A5C0-833F6D26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0DF1-E31D-78F3-24C3-0ECA21A2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6FCF-3EB2-69E7-0245-2EC6303E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55DE7-5F80-E917-CB69-D21B1EB38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42FE2-5C3A-64BC-244D-70D405D9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B803B-1F62-C82E-C98F-D6D96F86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1729E-B469-8435-3D7A-844F58AB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E2DF4-15EA-05ED-977A-6563D1D3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DA631-5C6B-F34F-3D2E-98DFE0B9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E5A7-14D8-CF5F-6144-BA0E8E8A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5A75-D76F-7C5E-BB1F-1168EAB78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5870-3C10-C745-9DD3-90B6D4B7C04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0839-8752-1CEE-D396-8CD36DF7D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596B-8BF3-D6BE-A60F-2CBF8B1A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0610-7529-F049-9810-066811A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4F5DE4-289C-55C6-9F56-CC3C36A5D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34653"/>
              </p:ext>
            </p:extLst>
          </p:nvPr>
        </p:nvGraphicFramePr>
        <p:xfrm>
          <a:off x="325822" y="704193"/>
          <a:ext cx="11498317" cy="5710375"/>
        </p:xfrm>
        <a:graphic>
          <a:graphicData uri="http://schemas.openxmlformats.org/drawingml/2006/table">
            <a:tbl>
              <a:tblPr/>
              <a:tblGrid>
                <a:gridCol w="1739745">
                  <a:extLst>
                    <a:ext uri="{9D8B030D-6E8A-4147-A177-3AD203B41FA5}">
                      <a16:colId xmlns:a16="http://schemas.microsoft.com/office/drawing/2014/main" val="1621515443"/>
                    </a:ext>
                  </a:extLst>
                </a:gridCol>
                <a:gridCol w="1739745">
                  <a:extLst>
                    <a:ext uri="{9D8B030D-6E8A-4147-A177-3AD203B41FA5}">
                      <a16:colId xmlns:a16="http://schemas.microsoft.com/office/drawing/2014/main" val="2173032756"/>
                    </a:ext>
                  </a:extLst>
                </a:gridCol>
                <a:gridCol w="2065492">
                  <a:extLst>
                    <a:ext uri="{9D8B030D-6E8A-4147-A177-3AD203B41FA5}">
                      <a16:colId xmlns:a16="http://schemas.microsoft.com/office/drawing/2014/main" val="3198991253"/>
                    </a:ext>
                  </a:extLst>
                </a:gridCol>
                <a:gridCol w="2579062">
                  <a:extLst>
                    <a:ext uri="{9D8B030D-6E8A-4147-A177-3AD203B41FA5}">
                      <a16:colId xmlns:a16="http://schemas.microsoft.com/office/drawing/2014/main" val="4252750247"/>
                    </a:ext>
                  </a:extLst>
                </a:gridCol>
                <a:gridCol w="3374273">
                  <a:extLst>
                    <a:ext uri="{9D8B030D-6E8A-4147-A177-3AD203B41FA5}">
                      <a16:colId xmlns:a16="http://schemas.microsoft.com/office/drawing/2014/main" val="3552040020"/>
                    </a:ext>
                  </a:extLst>
                </a:gridCol>
              </a:tblGrid>
              <a:tr h="38788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DOCULECT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COGIDS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MORPHEMES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30075"/>
                  </a:ext>
                </a:extLst>
              </a:tr>
              <a:tr h="67661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Gyalsumdo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105 1149 107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 a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 a + b 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 _:bu-suffix/bu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894332"/>
                  </a:ext>
                </a:extLst>
              </a:tr>
              <a:tr h="67661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Jirel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105 108 10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 e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l e + </a:t>
                      </a:r>
                      <a:r>
                        <a:rPr lang="en-GB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b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_bad good/le _:pa-suffix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818523"/>
                  </a:ext>
                </a:extLst>
              </a:tr>
              <a:tr h="67661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Kagate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105 110 10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 a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 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GB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b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good/ji _:ba-suffix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18423"/>
                  </a:ext>
                </a:extLst>
              </a:tr>
              <a:tr h="67661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Kagate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105 117 10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 a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r 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i.k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GB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!p/b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good/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rik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_: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-suffix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43598"/>
                  </a:ext>
                </a:extLst>
              </a:tr>
              <a:tr h="38788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279818"/>
                  </a:ext>
                </a:extLst>
              </a:tr>
              <a:tr h="38788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ŋ</a:t>
                      </a:r>
                      <a:r>
                        <a:rPr lang="en-GB" sz="2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e.m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GB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p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bad/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ŋem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_:pa-suffix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097678"/>
                  </a:ext>
                </a:extLst>
              </a:tr>
              <a:tr h="38788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115 109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n e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+ p 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bad/ne _:po-suffix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60789"/>
                  </a:ext>
                </a:extLst>
              </a:tr>
              <a:tr h="38788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Nubri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ɦ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+ w 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ɛ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bad/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ɦa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bad/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wɛ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701832"/>
                  </a:ext>
                </a:extLst>
              </a:tr>
              <a:tr h="67661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105 114 10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 e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l 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o.k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GB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p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good/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_:pa-suffix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399722"/>
                  </a:ext>
                </a:extLst>
              </a:tr>
              <a:tr h="38788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Yolmo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o.k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GB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p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bad/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tsok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_:pa-suffix/pa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4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5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E0BA8C-18C5-1CAE-645D-B54278CF7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18687"/>
              </p:ext>
            </p:extLst>
          </p:nvPr>
        </p:nvGraphicFramePr>
        <p:xfrm>
          <a:off x="333632" y="333632"/>
          <a:ext cx="11405285" cy="5695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513">
                  <a:extLst>
                    <a:ext uri="{9D8B030D-6E8A-4147-A177-3AD203B41FA5}">
                      <a16:colId xmlns:a16="http://schemas.microsoft.com/office/drawing/2014/main" val="405757577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3302757064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1159845803"/>
                    </a:ext>
                  </a:extLst>
                </a:gridCol>
                <a:gridCol w="3195145">
                  <a:extLst>
                    <a:ext uri="{9D8B030D-6E8A-4147-A177-3AD203B41FA5}">
                      <a16:colId xmlns:a16="http://schemas.microsoft.com/office/drawing/2014/main" val="848645602"/>
                    </a:ext>
                  </a:extLst>
                </a:gridCol>
                <a:gridCol w="4297593">
                  <a:extLst>
                    <a:ext uri="{9D8B030D-6E8A-4147-A177-3AD203B41FA5}">
                      <a16:colId xmlns:a16="http://schemas.microsoft.com/office/drawing/2014/main" val="2871901424"/>
                    </a:ext>
                  </a:extLst>
                </a:gridCol>
              </a:tblGrid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DOCULECT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COGIDS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COGID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FORM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MORPHEMES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99724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Lowa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2024 1019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706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solidFill>
                            <a:srgbClr val="7030A0"/>
                          </a:solidFill>
                          <a:effectLst/>
                        </a:rPr>
                        <a:t>tɕ</a:t>
                      </a:r>
                      <a:r>
                        <a:rPr lang="en-GB" sz="20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solidFill>
                            <a:srgbClr val="7030A0"/>
                          </a:solidFill>
                          <a:effectLst/>
                        </a:rPr>
                        <a:t>i.k</a:t>
                      </a:r>
                      <a:r>
                        <a:rPr lang="en-GB" sz="20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GB" sz="2000" u="none" strike="noStrike" dirty="0">
                          <a:effectLst/>
                        </a:rPr>
                        <a:t>+ </a:t>
                      </a:r>
                      <a:r>
                        <a:rPr lang="en-GB" sz="2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!p/b a</a:t>
                      </a:r>
                      <a:endParaRPr lang="en-GB" sz="2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one :ba-suffix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08760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Sherpa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2024 1019 2360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706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solidFill>
                            <a:srgbClr val="7030A0"/>
                          </a:solidFill>
                          <a:effectLst/>
                        </a:rPr>
                        <a:t>tɕ</a:t>
                      </a:r>
                      <a:r>
                        <a:rPr lang="en-GB" sz="20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solidFill>
                            <a:srgbClr val="7030A0"/>
                          </a:solidFill>
                          <a:effectLst/>
                        </a:rPr>
                        <a:t>i.k</a:t>
                      </a:r>
                      <a:r>
                        <a:rPr lang="en-GB" sz="20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GB" sz="2000" u="none" strike="noStrike" dirty="0">
                          <a:effectLst/>
                        </a:rPr>
                        <a:t>+ </a:t>
                      </a:r>
                      <a:r>
                        <a:rPr lang="en-GB" sz="2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!p/b a </a:t>
                      </a:r>
                      <a:r>
                        <a:rPr lang="en-GB" sz="2000" u="none" strike="noStrike" dirty="0">
                          <a:effectLst/>
                        </a:rPr>
                        <a:t>+ </a:t>
                      </a:r>
                      <a:r>
                        <a:rPr lang="en-GB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 </a:t>
                      </a:r>
                      <a:r>
                        <a:rPr lang="en-GB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a.ŋ</a:t>
                      </a:r>
                      <a:endParaRPr lang="en-GB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one :ba-suffix _same/rang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657233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Kagate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2358 2362 2360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703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w o </a:t>
                      </a:r>
                      <a:r>
                        <a:rPr lang="en-GB" sz="2000" u="none" strike="noStrike" dirty="0">
                          <a:effectLst/>
                        </a:rPr>
                        <a:t>+ </a:t>
                      </a:r>
                      <a:r>
                        <a:rPr lang="en-GB" sz="2000" u="none" strike="noStrike" dirty="0" err="1">
                          <a:effectLst/>
                        </a:rPr>
                        <a:t>kʰ</a:t>
                      </a:r>
                      <a:r>
                        <a:rPr lang="en-GB" sz="2000" u="none" strike="noStrike" dirty="0">
                          <a:effectLst/>
                        </a:rPr>
                        <a:t> o +  </a:t>
                      </a:r>
                      <a:r>
                        <a:rPr lang="en-GB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 a</a:t>
                      </a:r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over-there/o this/kho different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15782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Tsum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2358 2734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130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o</a:t>
                      </a:r>
                      <a:r>
                        <a:rPr lang="en-GB" sz="2000" u="none" strike="noStrike" dirty="0">
                          <a:effectLst/>
                        </a:rPr>
                        <a:t> + </a:t>
                      </a:r>
                      <a:r>
                        <a:rPr lang="en-GB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!d̪/ⁿd !e/</a:t>
                      </a:r>
                      <a:r>
                        <a:rPr lang="en-GB" sz="2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GB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over-there/o this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21103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Gyalsumdo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2358 2734 2360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130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o</a:t>
                      </a:r>
                      <a:r>
                        <a:rPr lang="en-GB" sz="2000" u="none" strike="noStrike" dirty="0">
                          <a:effectLst/>
                        </a:rPr>
                        <a:t> + </a:t>
                      </a:r>
                      <a:r>
                        <a:rPr lang="en-GB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t̪ </a:t>
                      </a:r>
                      <a:r>
                        <a:rPr lang="en-GB" sz="2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r>
                        <a:rPr lang="en-GB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GB" sz="2000" u="none" strike="noStrike" dirty="0">
                          <a:effectLst/>
                        </a:rPr>
                        <a:t>+ </a:t>
                      </a:r>
                      <a:r>
                        <a:rPr lang="en-GB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ɹ</a:t>
                      </a:r>
                      <a:r>
                        <a:rPr lang="en-GB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a.ŋ</a:t>
                      </a:r>
                      <a:endParaRPr lang="en-GB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over-there/o this _same/rang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257668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Gyalsumdo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632 633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131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 a </a:t>
                      </a:r>
                      <a:r>
                        <a:rPr lang="en-GB" sz="2000" u="none" strike="noStrike" dirty="0">
                          <a:effectLst/>
                        </a:rPr>
                        <a:t>+ g 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same/ta same/</a:t>
                      </a:r>
                      <a:r>
                        <a:rPr lang="en-GB" sz="2000" u="none" strike="noStrike" dirty="0" err="1">
                          <a:effectLst/>
                        </a:rPr>
                        <a:t>ge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0581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Yolmo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2366 632 2360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702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a.n</a:t>
                      </a:r>
                      <a:r>
                        <a:rPr lang="en-GB" sz="2000" u="none" strike="noStrike" dirty="0">
                          <a:effectLst/>
                        </a:rPr>
                        <a:t> + </a:t>
                      </a:r>
                      <a:r>
                        <a:rPr lang="en-GB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!d/t a </a:t>
                      </a:r>
                      <a:r>
                        <a:rPr lang="en-GB" sz="2000" u="none" strike="noStrike" dirty="0">
                          <a:effectLst/>
                        </a:rPr>
                        <a:t>+ </a:t>
                      </a:r>
                      <a:r>
                        <a:rPr lang="en-GB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ɾ</a:t>
                      </a:r>
                      <a:r>
                        <a:rPr lang="en-GB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a.ŋ</a:t>
                      </a:r>
                      <a:endParaRPr lang="en-GB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/an same/ta different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8375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Jirel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2359 2360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134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t̪ʰ</a:t>
                      </a:r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o.k</a:t>
                      </a:r>
                      <a:r>
                        <a:rPr lang="en-GB" sz="2000" u="none" strike="noStrike" dirty="0">
                          <a:effectLst/>
                        </a:rPr>
                        <a:t> + </a:t>
                      </a:r>
                      <a:r>
                        <a:rPr lang="en-GB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ɹ</a:t>
                      </a:r>
                      <a:r>
                        <a:rPr lang="en-GB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a.ŋ</a:t>
                      </a:r>
                      <a:endParaRPr lang="en-GB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same/</a:t>
                      </a:r>
                      <a:r>
                        <a:rPr lang="en-GB" sz="2000" u="none" strike="noStrike" dirty="0" err="1">
                          <a:effectLst/>
                        </a:rPr>
                        <a:t>thok</a:t>
                      </a:r>
                      <a:r>
                        <a:rPr lang="en-GB" sz="2000" u="none" strike="noStrike" dirty="0">
                          <a:effectLst/>
                        </a:rPr>
                        <a:t> same/rang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7344"/>
                  </a:ext>
                </a:extLst>
              </a:tr>
              <a:tr h="56953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Nubri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2361 2365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705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tɕ</a:t>
                      </a:r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ɔ</a:t>
                      </a:r>
                      <a:r>
                        <a:rPr lang="en-GB" sz="2000" u="none" strike="noStrike" dirty="0">
                          <a:effectLst/>
                        </a:rPr>
                        <a:t> + </a:t>
                      </a:r>
                      <a:r>
                        <a:rPr lang="en-GB" sz="2000" u="none" strike="noStrike" dirty="0" err="1">
                          <a:effectLst/>
                        </a:rPr>
                        <a:t>tɕ</a:t>
                      </a:r>
                      <a:r>
                        <a:rPr lang="en-GB" sz="2000" u="none" strike="noStrike" dirty="0">
                          <a:effectLst/>
                        </a:rPr>
                        <a:t> 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same/</a:t>
                      </a:r>
                      <a:r>
                        <a:rPr lang="en-GB" sz="2000" u="none" strike="noStrike" dirty="0" err="1">
                          <a:effectLst/>
                        </a:rPr>
                        <a:t>tco</a:t>
                      </a:r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same:red</a:t>
                      </a:r>
                      <a:r>
                        <a:rPr lang="en-GB" sz="2000" u="none" strike="noStrike" dirty="0">
                          <a:effectLst/>
                        </a:rPr>
                        <a:t>/</a:t>
                      </a:r>
                      <a:r>
                        <a:rPr lang="en-GB" sz="2000" u="none" strike="noStrike" dirty="0" err="1">
                          <a:effectLst/>
                        </a:rPr>
                        <a:t>tco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9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90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366</Words>
  <Application>Microsoft Macintosh PowerPoint</Application>
  <PresentationFormat>Widescreen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1</cp:revision>
  <dcterms:created xsi:type="dcterms:W3CDTF">2023-10-13T11:51:03Z</dcterms:created>
  <dcterms:modified xsi:type="dcterms:W3CDTF">2023-10-13T13:24:42Z</dcterms:modified>
</cp:coreProperties>
</file>