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21270-569A-894E-89C2-C35630A960D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617E0-3C65-7A40-A29A-BB38A9820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constraints of turn taking predict parity: Early information in comprehension allows planning to happen earlier, which allows early information in production.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if A puts information at the end of utterances, it forces B to do the same.  Crucially, these principles only work if speakers are co-ordinated.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DF9EF-E789-2545-A753-860DC72D31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8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EBCF-AFB9-E74F-89E9-DA9D2C4F7B3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B0E2-92A8-6E4C-AD28-98FB89AD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5442011" y="1827386"/>
            <a:ext cx="3511269" cy="570391"/>
          </a:xfrm>
          <a:custGeom>
            <a:avLst/>
            <a:gdLst>
              <a:gd name="connsiteX0" fmla="*/ 0 w 3779659"/>
              <a:gd name="connsiteY0" fmla="*/ 562786 h 570391"/>
              <a:gd name="connsiteX1" fmla="*/ 3779659 w 3779659"/>
              <a:gd name="connsiteY1" fmla="*/ 570391 h 570391"/>
              <a:gd name="connsiteX2" fmla="*/ 3779659 w 3779659"/>
              <a:gd name="connsiteY2" fmla="*/ 197736 h 570391"/>
              <a:gd name="connsiteX3" fmla="*/ 0 w 3779659"/>
              <a:gd name="connsiteY3" fmla="*/ 0 h 570391"/>
              <a:gd name="connsiteX4" fmla="*/ 0 w 3779659"/>
              <a:gd name="connsiteY4" fmla="*/ 562786 h 57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659" h="570391">
                <a:moveTo>
                  <a:pt x="0" y="562786"/>
                </a:moveTo>
                <a:lnTo>
                  <a:pt x="3779659" y="570391"/>
                </a:lnTo>
                <a:lnTo>
                  <a:pt x="3779659" y="197736"/>
                </a:lnTo>
                <a:lnTo>
                  <a:pt x="0" y="0"/>
                </a:lnTo>
                <a:lnTo>
                  <a:pt x="0" y="56278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	B’s </a:t>
            </a:r>
            <a:r>
              <a:rPr lang="en-US" dirty="0" smtClean="0">
                <a:solidFill>
                  <a:schemeClr val="tx1"/>
                </a:solidFill>
              </a:rPr>
              <a:t>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339382" y="1390562"/>
            <a:ext cx="3779659" cy="570391"/>
          </a:xfrm>
          <a:custGeom>
            <a:avLst/>
            <a:gdLst>
              <a:gd name="connsiteX0" fmla="*/ 0 w 3779659"/>
              <a:gd name="connsiteY0" fmla="*/ 562786 h 570391"/>
              <a:gd name="connsiteX1" fmla="*/ 3779659 w 3779659"/>
              <a:gd name="connsiteY1" fmla="*/ 570391 h 570391"/>
              <a:gd name="connsiteX2" fmla="*/ 3779659 w 3779659"/>
              <a:gd name="connsiteY2" fmla="*/ 197736 h 570391"/>
              <a:gd name="connsiteX3" fmla="*/ 0 w 3779659"/>
              <a:gd name="connsiteY3" fmla="*/ 0 h 570391"/>
              <a:gd name="connsiteX4" fmla="*/ 0 w 3779659"/>
              <a:gd name="connsiteY4" fmla="*/ 562786 h 57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659" h="570391">
                <a:moveTo>
                  <a:pt x="0" y="562786"/>
                </a:moveTo>
                <a:lnTo>
                  <a:pt x="3779659" y="570391"/>
                </a:lnTo>
                <a:lnTo>
                  <a:pt x="3779659" y="197736"/>
                </a:lnTo>
                <a:lnTo>
                  <a:pt x="0" y="0"/>
                </a:lnTo>
                <a:lnTo>
                  <a:pt x="0" y="56278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	A’s </a:t>
            </a:r>
            <a:r>
              <a:rPr lang="en-US" dirty="0">
                <a:solidFill>
                  <a:schemeClr val="tx1"/>
                </a:solidFill>
              </a:rPr>
              <a:t>turn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159" y="82741"/>
            <a:ext cx="75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V-initial:   Comprehension-friendly, Production hard</a:t>
            </a:r>
            <a:endParaRPr lang="en-US" sz="2400" b="1" dirty="0"/>
          </a:p>
        </p:txBody>
      </p:sp>
      <p:sp>
        <p:nvSpPr>
          <p:cNvPr id="21" name="Right Arrow 20"/>
          <p:cNvSpPr/>
          <p:nvPr/>
        </p:nvSpPr>
        <p:spPr>
          <a:xfrm>
            <a:off x="1846695" y="2000162"/>
            <a:ext cx="3733896" cy="544006"/>
          </a:xfrm>
          <a:prstGeom prst="rightArrow">
            <a:avLst/>
          </a:prstGeom>
          <a:solidFill>
            <a:schemeClr val="bg1">
              <a:lumMod val="75000"/>
              <a:alpha val="9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B’s planning</a:t>
            </a:r>
          </a:p>
        </p:txBody>
      </p:sp>
      <p:sp>
        <p:nvSpPr>
          <p:cNvPr id="23" name="Arc 22"/>
          <p:cNvSpPr/>
          <p:nvPr/>
        </p:nvSpPr>
        <p:spPr>
          <a:xfrm rot="400681">
            <a:off x="1766937" y="1088531"/>
            <a:ext cx="3982558" cy="1374001"/>
          </a:xfrm>
          <a:prstGeom prst="arc">
            <a:avLst>
              <a:gd name="adj1" fmla="val 10946957"/>
              <a:gd name="adj2" fmla="val 21299412"/>
            </a:avLst>
          </a:prstGeom>
          <a:ln w="63500">
            <a:solidFill>
              <a:schemeClr val="bg1">
                <a:lumMod val="75000"/>
                <a:alpha val="63922"/>
              </a:schemeClr>
            </a:solidFill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290501" y="591831"/>
            <a:ext cx="241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Early information in </a:t>
            </a:r>
            <a:r>
              <a:rPr lang="en-US" sz="1800" dirty="0" smtClean="0"/>
              <a:t>comprehension …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4987334" y="901550"/>
            <a:ext cx="254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smtClean="0"/>
              <a:t>… allows </a:t>
            </a:r>
            <a:r>
              <a:rPr lang="en-US" sz="1800" dirty="0" smtClean="0"/>
              <a:t>corresponding early production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52684" y="1491091"/>
            <a:ext cx="39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309917" y="4297873"/>
            <a:ext cx="3511269" cy="570391"/>
          </a:xfrm>
          <a:custGeom>
            <a:avLst/>
            <a:gdLst>
              <a:gd name="connsiteX0" fmla="*/ 0 w 3779659"/>
              <a:gd name="connsiteY0" fmla="*/ 562786 h 570391"/>
              <a:gd name="connsiteX1" fmla="*/ 3779659 w 3779659"/>
              <a:gd name="connsiteY1" fmla="*/ 570391 h 570391"/>
              <a:gd name="connsiteX2" fmla="*/ 3779659 w 3779659"/>
              <a:gd name="connsiteY2" fmla="*/ 197736 h 570391"/>
              <a:gd name="connsiteX3" fmla="*/ 0 w 3779659"/>
              <a:gd name="connsiteY3" fmla="*/ 0 h 570391"/>
              <a:gd name="connsiteX4" fmla="*/ 0 w 3779659"/>
              <a:gd name="connsiteY4" fmla="*/ 562786 h 57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659" h="570391">
                <a:moveTo>
                  <a:pt x="0" y="562786"/>
                </a:moveTo>
                <a:lnTo>
                  <a:pt x="3779659" y="570391"/>
                </a:lnTo>
                <a:lnTo>
                  <a:pt x="3779659" y="197736"/>
                </a:lnTo>
                <a:lnTo>
                  <a:pt x="0" y="0"/>
                </a:lnTo>
                <a:lnTo>
                  <a:pt x="0" y="562786"/>
                </a:lnTo>
                <a:close/>
              </a:path>
            </a:pathLst>
          </a:custGeom>
          <a:gradFill flip="none" rotWithShape="1">
            <a:gsLst>
              <a:gs pos="2700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B’s 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851898" y="4635851"/>
            <a:ext cx="3461838" cy="544006"/>
          </a:xfrm>
          <a:prstGeom prst="rightArrow">
            <a:avLst/>
          </a:prstGeom>
          <a:solidFill>
            <a:schemeClr val="bg1">
              <a:lumMod val="75000"/>
              <a:alpha val="9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B’s  planning</a:t>
            </a:r>
          </a:p>
        </p:txBody>
      </p:sp>
      <p:sp>
        <p:nvSpPr>
          <p:cNvPr id="31" name="Arc 30"/>
          <p:cNvSpPr/>
          <p:nvPr/>
        </p:nvSpPr>
        <p:spPr>
          <a:xfrm rot="524524">
            <a:off x="4818649" y="3617346"/>
            <a:ext cx="3653624" cy="1440160"/>
          </a:xfrm>
          <a:prstGeom prst="arc">
            <a:avLst>
              <a:gd name="adj1" fmla="val 11027125"/>
              <a:gd name="adj2" fmla="val 21118206"/>
            </a:avLst>
          </a:prstGeom>
          <a:ln w="63500">
            <a:solidFill>
              <a:schemeClr val="bg1">
                <a:lumMod val="75000"/>
                <a:alpha val="65882"/>
              </a:schemeClr>
            </a:solidFill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6760836" y="3222990"/>
            <a:ext cx="216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smtClean="0"/>
              <a:t>… compensated </a:t>
            </a:r>
            <a:r>
              <a:rPr lang="en-US" sz="1800" dirty="0" smtClean="0"/>
              <a:t>by late production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283194" y="2749188"/>
            <a:ext cx="769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V-final:   Production-friendly, Comprehension hard</a:t>
            </a:r>
            <a:endParaRPr lang="en-US" sz="2400" b="1" dirty="0"/>
          </a:p>
        </p:txBody>
      </p:sp>
      <p:sp>
        <p:nvSpPr>
          <p:cNvPr id="35" name="Freeform 34"/>
          <p:cNvSpPr/>
          <p:nvPr/>
        </p:nvSpPr>
        <p:spPr>
          <a:xfrm flipH="1">
            <a:off x="1302163" y="3881459"/>
            <a:ext cx="3779659" cy="570391"/>
          </a:xfrm>
          <a:custGeom>
            <a:avLst/>
            <a:gdLst>
              <a:gd name="connsiteX0" fmla="*/ 0 w 3779659"/>
              <a:gd name="connsiteY0" fmla="*/ 562786 h 570391"/>
              <a:gd name="connsiteX1" fmla="*/ 3779659 w 3779659"/>
              <a:gd name="connsiteY1" fmla="*/ 570391 h 570391"/>
              <a:gd name="connsiteX2" fmla="*/ 3779659 w 3779659"/>
              <a:gd name="connsiteY2" fmla="*/ 197736 h 570391"/>
              <a:gd name="connsiteX3" fmla="*/ 0 w 3779659"/>
              <a:gd name="connsiteY3" fmla="*/ 0 h 570391"/>
              <a:gd name="connsiteX4" fmla="*/ 0 w 3779659"/>
              <a:gd name="connsiteY4" fmla="*/ 562786 h 57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659" h="570391">
                <a:moveTo>
                  <a:pt x="0" y="562786"/>
                </a:moveTo>
                <a:lnTo>
                  <a:pt x="3779659" y="570391"/>
                </a:lnTo>
                <a:lnTo>
                  <a:pt x="3779659" y="197736"/>
                </a:lnTo>
                <a:lnTo>
                  <a:pt x="0" y="0"/>
                </a:lnTo>
                <a:lnTo>
                  <a:pt x="0" y="562786"/>
                </a:lnTo>
                <a:close/>
              </a:path>
            </a:pathLst>
          </a:custGeom>
          <a:gradFill flip="none" rotWithShape="1">
            <a:gsLst>
              <a:gs pos="2400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A’s turn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391" y="3210853"/>
            <a:ext cx="228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Late information in </a:t>
            </a:r>
            <a:r>
              <a:rPr lang="en-US" sz="1800" dirty="0" smtClean="0"/>
              <a:t>comprehension …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668194" y="3989346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487922" y="4405019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50876" y="1902833"/>
            <a:ext cx="39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3013" y="6019800"/>
            <a:ext cx="2704378" cy="561355"/>
            <a:chOff x="283012" y="6019800"/>
            <a:chExt cx="3779659" cy="570391"/>
          </a:xfrm>
        </p:grpSpPr>
        <p:sp>
          <p:nvSpPr>
            <p:cNvPr id="22" name="Freeform 21"/>
            <p:cNvSpPr/>
            <p:nvPr/>
          </p:nvSpPr>
          <p:spPr>
            <a:xfrm>
              <a:off x="283012" y="6019800"/>
              <a:ext cx="3779659" cy="570391"/>
            </a:xfrm>
            <a:custGeom>
              <a:avLst/>
              <a:gdLst>
                <a:gd name="connsiteX0" fmla="*/ 0 w 3779659"/>
                <a:gd name="connsiteY0" fmla="*/ 562786 h 570391"/>
                <a:gd name="connsiteX1" fmla="*/ 3779659 w 3779659"/>
                <a:gd name="connsiteY1" fmla="*/ 570391 h 570391"/>
                <a:gd name="connsiteX2" fmla="*/ 3779659 w 3779659"/>
                <a:gd name="connsiteY2" fmla="*/ 197736 h 570391"/>
                <a:gd name="connsiteX3" fmla="*/ 0 w 3779659"/>
                <a:gd name="connsiteY3" fmla="*/ 0 h 570391"/>
                <a:gd name="connsiteX4" fmla="*/ 0 w 3779659"/>
                <a:gd name="connsiteY4" fmla="*/ 562786 h 57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659" h="570391">
                  <a:moveTo>
                    <a:pt x="0" y="562786"/>
                  </a:moveTo>
                  <a:lnTo>
                    <a:pt x="3779659" y="570391"/>
                  </a:lnTo>
                  <a:lnTo>
                    <a:pt x="3779659" y="197736"/>
                  </a:lnTo>
                  <a:lnTo>
                    <a:pt x="0" y="0"/>
                  </a:lnTo>
                  <a:lnTo>
                    <a:pt x="0" y="5627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</a:rPr>
                <a:t>A’s </a:t>
              </a:r>
              <a:r>
                <a:rPr lang="en-US" dirty="0">
                  <a:solidFill>
                    <a:schemeClr val="tx1"/>
                  </a:solidFill>
                </a:rPr>
                <a:t>turn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314" y="6100121"/>
              <a:ext cx="394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9211" y="6006614"/>
            <a:ext cx="2511154" cy="570391"/>
            <a:chOff x="3661046" y="6015281"/>
            <a:chExt cx="2815954" cy="570391"/>
          </a:xfrm>
        </p:grpSpPr>
        <p:sp>
          <p:nvSpPr>
            <p:cNvPr id="30" name="Freeform 29"/>
            <p:cNvSpPr/>
            <p:nvPr/>
          </p:nvSpPr>
          <p:spPr>
            <a:xfrm flipH="1">
              <a:off x="3661046" y="6015281"/>
              <a:ext cx="2815954" cy="570391"/>
            </a:xfrm>
            <a:custGeom>
              <a:avLst/>
              <a:gdLst>
                <a:gd name="connsiteX0" fmla="*/ 0 w 3779659"/>
                <a:gd name="connsiteY0" fmla="*/ 562786 h 570391"/>
                <a:gd name="connsiteX1" fmla="*/ 3779659 w 3779659"/>
                <a:gd name="connsiteY1" fmla="*/ 570391 h 570391"/>
                <a:gd name="connsiteX2" fmla="*/ 3779659 w 3779659"/>
                <a:gd name="connsiteY2" fmla="*/ 197736 h 570391"/>
                <a:gd name="connsiteX3" fmla="*/ 0 w 3779659"/>
                <a:gd name="connsiteY3" fmla="*/ 0 h 570391"/>
                <a:gd name="connsiteX4" fmla="*/ 0 w 3779659"/>
                <a:gd name="connsiteY4" fmla="*/ 562786 h 57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659" h="570391">
                  <a:moveTo>
                    <a:pt x="0" y="562786"/>
                  </a:moveTo>
                  <a:lnTo>
                    <a:pt x="3779659" y="570391"/>
                  </a:lnTo>
                  <a:lnTo>
                    <a:pt x="3779659" y="197736"/>
                  </a:lnTo>
                  <a:lnTo>
                    <a:pt x="0" y="0"/>
                  </a:lnTo>
                  <a:lnTo>
                    <a:pt x="0" y="562786"/>
                  </a:lnTo>
                  <a:close/>
                </a:path>
              </a:pathLst>
            </a:custGeom>
            <a:gradFill flip="none" rotWithShape="1">
              <a:gsLst>
                <a:gs pos="24000">
                  <a:schemeClr val="tx1">
                    <a:lumMod val="75000"/>
                    <a:lumOff val="2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B</a:t>
              </a:r>
              <a:r>
                <a:rPr lang="en-US" dirty="0" smtClean="0">
                  <a:solidFill>
                    <a:schemeClr val="tx1"/>
                  </a:solidFill>
                </a:rPr>
                <a:t>’s </a:t>
              </a:r>
              <a:r>
                <a:rPr lang="en-US" dirty="0">
                  <a:solidFill>
                    <a:schemeClr val="tx1"/>
                  </a:solidFill>
                </a:rPr>
                <a:t>turn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6096000" y="6096000"/>
              <a:ext cx="381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82185" y="6011131"/>
            <a:ext cx="2475536" cy="561355"/>
            <a:chOff x="6760835" y="6019800"/>
            <a:chExt cx="2993588" cy="561355"/>
          </a:xfrm>
        </p:grpSpPr>
        <p:sp>
          <p:nvSpPr>
            <p:cNvPr id="40" name="Freeform 39"/>
            <p:cNvSpPr/>
            <p:nvPr/>
          </p:nvSpPr>
          <p:spPr>
            <a:xfrm>
              <a:off x="6760835" y="6019800"/>
              <a:ext cx="2993588" cy="561355"/>
            </a:xfrm>
            <a:custGeom>
              <a:avLst/>
              <a:gdLst>
                <a:gd name="connsiteX0" fmla="*/ 0 w 3779659"/>
                <a:gd name="connsiteY0" fmla="*/ 562786 h 570391"/>
                <a:gd name="connsiteX1" fmla="*/ 3779659 w 3779659"/>
                <a:gd name="connsiteY1" fmla="*/ 570391 h 570391"/>
                <a:gd name="connsiteX2" fmla="*/ 3779659 w 3779659"/>
                <a:gd name="connsiteY2" fmla="*/ 197736 h 570391"/>
                <a:gd name="connsiteX3" fmla="*/ 0 w 3779659"/>
                <a:gd name="connsiteY3" fmla="*/ 0 h 570391"/>
                <a:gd name="connsiteX4" fmla="*/ 0 w 3779659"/>
                <a:gd name="connsiteY4" fmla="*/ 562786 h 57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659" h="570391">
                  <a:moveTo>
                    <a:pt x="0" y="562786"/>
                  </a:moveTo>
                  <a:lnTo>
                    <a:pt x="3779659" y="570391"/>
                  </a:lnTo>
                  <a:lnTo>
                    <a:pt x="3779659" y="197736"/>
                  </a:lnTo>
                  <a:lnTo>
                    <a:pt x="0" y="0"/>
                  </a:lnTo>
                  <a:lnTo>
                    <a:pt x="0" y="5627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</a:rPr>
                <a:t>A’s </a:t>
              </a:r>
              <a:r>
                <a:rPr lang="en-US" dirty="0">
                  <a:solidFill>
                    <a:schemeClr val="tx1"/>
                  </a:solidFill>
                </a:rPr>
                <a:t>turn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0574" y="6098849"/>
              <a:ext cx="312066" cy="45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08759" y="5498384"/>
            <a:ext cx="31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Maximising</a:t>
            </a:r>
            <a:r>
              <a:rPr lang="en-US" sz="1800" dirty="0" smtClean="0"/>
              <a:t> local distance …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5932" y="5363858"/>
            <a:ext cx="316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… leads to hard transitions </a:t>
            </a:r>
            <a:r>
              <a:rPr lang="en-US" sz="1800" smtClean="0"/>
              <a:t>in subsequent turns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3400" y="5683050"/>
            <a:ext cx="10754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55626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495044" y="5676900"/>
            <a:ext cx="10754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67870" y="55626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0447" y="4989888"/>
            <a:ext cx="769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Coordination is crucial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1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3" grpId="0" animBg="1"/>
      <p:bldP spid="25" grpId="0"/>
      <p:bldP spid="27" grpId="0" animBg="1"/>
      <p:bldP spid="29" grpId="0" animBg="1"/>
      <p:bldP spid="31" grpId="0" animBg="1"/>
      <p:bldP spid="33" grpId="0"/>
      <p:bldP spid="34" grpId="0"/>
      <p:bldP spid="36" grpId="0"/>
      <p:bldP spid="38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</cp:revision>
  <dcterms:created xsi:type="dcterms:W3CDTF">2016-06-13T07:42:45Z</dcterms:created>
  <dcterms:modified xsi:type="dcterms:W3CDTF">2016-06-13T07:43:29Z</dcterms:modified>
</cp:coreProperties>
</file>