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73"/>
  </p:normalViewPr>
  <p:slideViewPr>
    <p:cSldViewPr snapToGrid="0" snapToObjects="1">
      <p:cViewPr varScale="1">
        <p:scale>
          <a:sx n="103" d="100"/>
          <a:sy n="103" d="100"/>
        </p:scale>
        <p:origin x="13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51166-DDB5-2644-9968-E8746E9A6894}" type="datetimeFigureOut">
              <a:rPr lang="en-US" smtClean="0"/>
              <a:t>6/12/16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E86516-5794-DA4E-A87E-D0E35C274407}" type="slidenum">
              <a:rPr lang="en-US" smtClean="0"/>
              <a:t>‹#›</a:t>
            </a:fld>
            <a:endParaRPr lang="en-US"/>
          </a:p>
        </p:txBody>
      </p:sp>
    </p:spTree>
    <p:extLst>
      <p:ext uri="{BB962C8B-B14F-4D97-AF65-F5344CB8AC3E}">
        <p14:creationId xmlns:p14="http://schemas.microsoft.com/office/powerpoint/2010/main" val="136059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think about structure in speech. In a typical utterance, the listener</a:t>
            </a:r>
            <a:r>
              <a:rPr lang="en-GB" baseline="0" dirty="0" smtClean="0"/>
              <a:t> is given bits of information in sequence.</a:t>
            </a:r>
          </a:p>
          <a:p>
            <a:r>
              <a:rPr lang="en-GB" baseline="0" dirty="0" smtClean="0"/>
              <a:t>Here’s a sentence of Portuguese – </a:t>
            </a:r>
          </a:p>
          <a:p>
            <a:r>
              <a:rPr lang="en-GB" baseline="0" dirty="0" smtClean="0"/>
              <a:t>Pretty early on we hear some crucial bits of information, for example the subject of the sentence and the topic, then we get the predicate (what’s happening to the boy) and the syntactic frame.  Finally, we get the goal of the utterance.</a:t>
            </a:r>
          </a:p>
          <a:p>
            <a:r>
              <a:rPr lang="en-GB" baseline="0" dirty="0" smtClean="0"/>
              <a:t>But that’s not the only way language could work.  For example, we could imagine a crazy language which provided morphological elements up front, like the subject of the prepositional phrase is female or that the verb is 3</a:t>
            </a:r>
            <a:r>
              <a:rPr lang="en-GB" baseline="30000" dirty="0" smtClean="0"/>
              <a:t>rd</a:t>
            </a:r>
            <a:r>
              <a:rPr lang="en-GB" baseline="0" dirty="0" smtClean="0"/>
              <a:t> person and reflexive, and then got all the crucial bits of information at the end.</a:t>
            </a:r>
          </a:p>
          <a:p>
            <a:r>
              <a:rPr lang="en-GB" baseline="0" dirty="0" smtClean="0"/>
              <a:t>This is a terrible idea from a turn-taking perspective, because it puts all the crucial elements in the crunch zone, making it difficult for B to take their turn quickly.</a:t>
            </a:r>
          </a:p>
          <a:p>
            <a:r>
              <a:rPr lang="en-GB" baseline="0" dirty="0" smtClean="0"/>
              <a:t>So, turn taking has some implications for the possible structure of language.</a:t>
            </a:r>
            <a:endParaRPr lang="en-GB" dirty="0"/>
          </a:p>
        </p:txBody>
      </p:sp>
      <p:sp>
        <p:nvSpPr>
          <p:cNvPr id="4" name="Slide Number Placeholder 3"/>
          <p:cNvSpPr>
            <a:spLocks noGrp="1"/>
          </p:cNvSpPr>
          <p:nvPr>
            <p:ph type="sldNum" sz="quarter" idx="10"/>
          </p:nvPr>
        </p:nvSpPr>
        <p:spPr/>
        <p:txBody>
          <a:bodyPr/>
          <a:lstStyle/>
          <a:p>
            <a:fld id="{9E857B48-3005-0641-B09A-85AD271DE811}" type="slidenum">
              <a:rPr lang="en-GB" smtClean="0"/>
              <a:t>1</a:t>
            </a:fld>
            <a:endParaRPr lang="en-GB"/>
          </a:p>
        </p:txBody>
      </p:sp>
    </p:spTree>
    <p:extLst>
      <p:ext uri="{BB962C8B-B14F-4D97-AF65-F5344CB8AC3E}">
        <p14:creationId xmlns:p14="http://schemas.microsoft.com/office/powerpoint/2010/main" val="61851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think about structure in speech. In a typical utterance, the listener</a:t>
            </a:r>
            <a:r>
              <a:rPr lang="en-GB" baseline="0" dirty="0" smtClean="0"/>
              <a:t> is given bits of information in sequence.</a:t>
            </a:r>
          </a:p>
          <a:p>
            <a:r>
              <a:rPr lang="en-GB" baseline="0" dirty="0" smtClean="0"/>
              <a:t>Here’s a sentence of Portuguese – </a:t>
            </a:r>
          </a:p>
          <a:p>
            <a:r>
              <a:rPr lang="en-GB" baseline="0" dirty="0" smtClean="0"/>
              <a:t>Pretty early on we hear some crucial bits of information, for example the subject of the sentence and the topic, then we get the predicate (what’s happening to the boy) and the syntactic frame.  Finally, we get the goal of the utterance.</a:t>
            </a:r>
          </a:p>
          <a:p>
            <a:r>
              <a:rPr lang="en-GB" baseline="0" dirty="0" smtClean="0"/>
              <a:t>But that’s not the only way language could work.  For example, we could imagine a crazy language which provided morphological elements up front, like the subject of the prepositional phrase is female or that the verb is 3</a:t>
            </a:r>
            <a:r>
              <a:rPr lang="en-GB" baseline="30000" dirty="0" smtClean="0"/>
              <a:t>rd</a:t>
            </a:r>
            <a:r>
              <a:rPr lang="en-GB" baseline="0" dirty="0" smtClean="0"/>
              <a:t> person and reflexive, and then got all the crucial bits of information at the end.</a:t>
            </a:r>
          </a:p>
          <a:p>
            <a:r>
              <a:rPr lang="en-GB" baseline="0" dirty="0" smtClean="0"/>
              <a:t>This is a terrible idea from a turn-taking perspective, because it puts all the crucial elements in the crunch zone, making it difficult for B to take their turn quickly.</a:t>
            </a:r>
          </a:p>
          <a:p>
            <a:r>
              <a:rPr lang="en-GB" baseline="0" dirty="0" smtClean="0"/>
              <a:t>So, turn taking has some implications for the possible structure of language.</a:t>
            </a:r>
            <a:endParaRPr lang="en-GB" dirty="0"/>
          </a:p>
        </p:txBody>
      </p:sp>
      <p:sp>
        <p:nvSpPr>
          <p:cNvPr id="4" name="Slide Number Placeholder 3"/>
          <p:cNvSpPr>
            <a:spLocks noGrp="1"/>
          </p:cNvSpPr>
          <p:nvPr>
            <p:ph type="sldNum" sz="quarter" idx="10"/>
          </p:nvPr>
        </p:nvSpPr>
        <p:spPr/>
        <p:txBody>
          <a:bodyPr/>
          <a:lstStyle/>
          <a:p>
            <a:fld id="{9E857B48-3005-0641-B09A-85AD271DE811}" type="slidenum">
              <a:rPr lang="en-GB" smtClean="0"/>
              <a:t>2</a:t>
            </a:fld>
            <a:endParaRPr lang="en-GB"/>
          </a:p>
        </p:txBody>
      </p:sp>
    </p:spTree>
    <p:extLst>
      <p:ext uri="{BB962C8B-B14F-4D97-AF65-F5344CB8AC3E}">
        <p14:creationId xmlns:p14="http://schemas.microsoft.com/office/powerpoint/2010/main" val="99808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471AAA02-4D3C-3343-AF51-F06F1F18E8CC}" type="datetimeFigureOut">
              <a:rPr lang="en-US" smtClean="0"/>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60293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471AAA02-4D3C-3343-AF51-F06F1F18E8CC}" type="datetimeFigureOut">
              <a:rPr lang="en-US" smtClean="0"/>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19187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471AAA02-4D3C-3343-AF51-F06F1F18E8CC}" type="datetimeFigureOut">
              <a:rPr lang="en-US" smtClean="0"/>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149368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471AAA02-4D3C-3343-AF51-F06F1F18E8CC}" type="datetimeFigureOut">
              <a:rPr lang="en-US" smtClean="0"/>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177340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71AAA02-4D3C-3343-AF51-F06F1F18E8CC}" type="datetimeFigureOut">
              <a:rPr lang="en-US" smtClean="0"/>
              <a:t>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70130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471AAA02-4D3C-3343-AF51-F06F1F18E8CC}" type="datetimeFigureOut">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147378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471AAA02-4D3C-3343-AF51-F06F1F18E8CC}" type="datetimeFigureOut">
              <a:rPr lang="en-US" smtClean="0"/>
              <a:t>6/12/16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88419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471AAA02-4D3C-3343-AF51-F06F1F18E8CC}" type="datetimeFigureOut">
              <a:rPr lang="en-US" smtClean="0"/>
              <a:t>6/12/16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8627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AAA02-4D3C-3343-AF51-F06F1F18E8CC}" type="datetimeFigureOut">
              <a:rPr lang="en-US" smtClean="0"/>
              <a:t>6/12/16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485690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1AAA02-4D3C-3343-AF51-F06F1F18E8CC}" type="datetimeFigureOut">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41294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1AAA02-4D3C-3343-AF51-F06F1F18E8CC}" type="datetimeFigureOut">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67D63-19EB-E443-A410-DD43162790D6}" type="slidenum">
              <a:rPr lang="en-US" smtClean="0"/>
              <a:t>‹#›</a:t>
            </a:fld>
            <a:endParaRPr lang="en-US"/>
          </a:p>
        </p:txBody>
      </p:sp>
    </p:spTree>
    <p:extLst>
      <p:ext uri="{BB962C8B-B14F-4D97-AF65-F5344CB8AC3E}">
        <p14:creationId xmlns:p14="http://schemas.microsoft.com/office/powerpoint/2010/main" val="17904968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AAA02-4D3C-3343-AF51-F06F1F18E8CC}" type="datetimeFigureOut">
              <a:rPr lang="en-US" smtClean="0"/>
              <a:t>6/12/16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67D63-19EB-E443-A410-DD43162790D6}" type="slidenum">
              <a:rPr lang="en-US" smtClean="0"/>
              <a:t>‹#›</a:t>
            </a:fld>
            <a:endParaRPr lang="en-US"/>
          </a:p>
        </p:txBody>
      </p:sp>
    </p:spTree>
    <p:extLst>
      <p:ext uri="{BB962C8B-B14F-4D97-AF65-F5344CB8AC3E}">
        <p14:creationId xmlns:p14="http://schemas.microsoft.com/office/powerpoint/2010/main" val="1605122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18124" y="2605506"/>
            <a:ext cx="1974381" cy="4104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 Box 7"/>
          <p:cNvSpPr txBox="1">
            <a:spLocks noChangeArrowheads="1"/>
          </p:cNvSpPr>
          <p:nvPr/>
        </p:nvSpPr>
        <p:spPr bwMode="auto">
          <a:xfrm>
            <a:off x="7667625" y="1875668"/>
            <a:ext cx="1301750" cy="509595"/>
          </a:xfrm>
          <a:prstGeom prst="rect">
            <a:avLst/>
          </a:prstGeom>
          <a:solidFill>
            <a:schemeClr val="bg1">
              <a:lumMod val="75000"/>
            </a:schemeClr>
          </a:solid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mj-lt"/>
              </a:rPr>
              <a:t> B’s Turn</a:t>
            </a:r>
          </a:p>
        </p:txBody>
      </p:sp>
      <p:sp>
        <p:nvSpPr>
          <p:cNvPr id="5" name="Text Box 6"/>
          <p:cNvSpPr txBox="1">
            <a:spLocks noChangeArrowheads="1"/>
          </p:cNvSpPr>
          <p:nvPr/>
        </p:nvSpPr>
        <p:spPr bwMode="auto">
          <a:xfrm>
            <a:off x="488436" y="1874723"/>
            <a:ext cx="6804069" cy="510540"/>
          </a:xfrm>
          <a:prstGeom prst="rect">
            <a:avLst/>
          </a:prstGeom>
          <a:solidFill>
            <a:schemeClr val="bg1"/>
          </a:solid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effectLst/>
                <a:latin typeface="+mj-lt"/>
              </a:rPr>
              <a:t>A’s turn</a:t>
            </a:r>
          </a:p>
        </p:txBody>
      </p:sp>
      <p:sp>
        <p:nvSpPr>
          <p:cNvPr id="9" name="TextBox 8"/>
          <p:cNvSpPr txBox="1"/>
          <p:nvPr/>
        </p:nvSpPr>
        <p:spPr>
          <a:xfrm>
            <a:off x="442069" y="4572621"/>
            <a:ext cx="7056675" cy="923330"/>
          </a:xfrm>
          <a:prstGeom prst="rect">
            <a:avLst/>
          </a:prstGeom>
          <a:noFill/>
        </p:spPr>
        <p:txBody>
          <a:bodyPr wrap="none" rtlCol="0">
            <a:spAutoFit/>
          </a:bodyPr>
          <a:lstStyle/>
          <a:p>
            <a:r>
              <a:rPr lang="en-GB" dirty="0" smtClean="0"/>
              <a:t>O                 Rapa-</a:t>
            </a:r>
            <a:r>
              <a:rPr lang="en-GB" b="1" dirty="0" smtClean="0"/>
              <a:t>z</a:t>
            </a:r>
            <a:r>
              <a:rPr lang="en-GB" dirty="0" smtClean="0"/>
              <a:t>   </a:t>
            </a:r>
            <a:r>
              <a:rPr lang="en-GB" b="1" dirty="0" smtClean="0"/>
              <a:t>se</a:t>
            </a:r>
            <a:r>
              <a:rPr lang="en-GB" dirty="0" smtClean="0"/>
              <a:t>              </a:t>
            </a:r>
            <a:r>
              <a:rPr lang="en-GB" dirty="0" err="1" smtClean="0"/>
              <a:t>aproxim-</a:t>
            </a:r>
            <a:r>
              <a:rPr lang="en-GB" b="1" dirty="0" err="1" smtClean="0"/>
              <a:t>ou</a:t>
            </a:r>
            <a:r>
              <a:rPr lang="en-GB" dirty="0" smtClean="0"/>
              <a:t>                        d-</a:t>
            </a:r>
            <a:r>
              <a:rPr lang="en-GB" b="1" dirty="0" smtClean="0"/>
              <a:t>a</a:t>
            </a:r>
            <a:r>
              <a:rPr lang="en-GB" dirty="0" smtClean="0"/>
              <a:t>              </a:t>
            </a:r>
            <a:r>
              <a:rPr lang="en-GB" dirty="0" err="1" smtClean="0"/>
              <a:t>moç</a:t>
            </a:r>
            <a:r>
              <a:rPr lang="en-GB" dirty="0" smtClean="0"/>
              <a:t>-</a:t>
            </a:r>
            <a:r>
              <a:rPr lang="en-GB" b="1" dirty="0" smtClean="0"/>
              <a:t>a</a:t>
            </a:r>
          </a:p>
          <a:p>
            <a:r>
              <a:rPr lang="en-GB" dirty="0" smtClean="0"/>
              <a:t>DEF.M.SG   </a:t>
            </a:r>
            <a:r>
              <a:rPr lang="en-GB" dirty="0" err="1" smtClean="0"/>
              <a:t>boy.M</a:t>
            </a:r>
            <a:r>
              <a:rPr lang="en-GB" dirty="0" smtClean="0"/>
              <a:t>  REFL.3SG  approach.IND.PFV.3SG  </a:t>
            </a:r>
            <a:r>
              <a:rPr lang="en-GB" dirty="0" err="1" smtClean="0"/>
              <a:t>of.DEF.F.SG</a:t>
            </a:r>
            <a:r>
              <a:rPr lang="en-GB" dirty="0" smtClean="0"/>
              <a:t>    </a:t>
            </a:r>
            <a:r>
              <a:rPr lang="en-GB" dirty="0" err="1" smtClean="0"/>
              <a:t>girl.F</a:t>
            </a:r>
            <a:endParaRPr lang="en-GB" dirty="0" smtClean="0"/>
          </a:p>
          <a:p>
            <a:r>
              <a:rPr lang="en-GB" i="1" dirty="0" smtClean="0"/>
              <a:t>The boy approached the girl</a:t>
            </a:r>
            <a:endParaRPr lang="en-GB" i="1" dirty="0"/>
          </a:p>
        </p:txBody>
      </p:sp>
      <p:sp>
        <p:nvSpPr>
          <p:cNvPr id="11" name="Rectangle 10"/>
          <p:cNvSpPr/>
          <p:nvPr/>
        </p:nvSpPr>
        <p:spPr>
          <a:xfrm>
            <a:off x="5318124" y="2165019"/>
            <a:ext cx="1974381" cy="440487"/>
          </a:xfrm>
          <a:prstGeom prst="rect">
            <a:avLst/>
          </a:prstGeom>
          <a:pattFill prst="wdDnDiag">
            <a:fgClr>
              <a:schemeClr val="bg1"/>
            </a:fgClr>
            <a:bgClr>
              <a:schemeClr val="tx1"/>
            </a:bgClr>
          </a:patt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5318124" y="2637256"/>
            <a:ext cx="1900903" cy="369332"/>
          </a:xfrm>
          <a:prstGeom prst="rect">
            <a:avLst/>
          </a:prstGeom>
          <a:noFill/>
        </p:spPr>
        <p:txBody>
          <a:bodyPr wrap="square" rtlCol="0">
            <a:spAutoFit/>
          </a:bodyPr>
          <a:lstStyle/>
          <a:p>
            <a:pPr algn="ctr"/>
            <a:r>
              <a:rPr lang="en-GB" b="1" dirty="0" smtClean="0"/>
              <a:t>Crunch Zone</a:t>
            </a:r>
            <a:endParaRPr lang="en-GB" b="1" dirty="0"/>
          </a:p>
        </p:txBody>
      </p:sp>
      <p:grpSp>
        <p:nvGrpSpPr>
          <p:cNvPr id="6" name="Group 5"/>
          <p:cNvGrpSpPr/>
          <p:nvPr/>
        </p:nvGrpSpPr>
        <p:grpSpPr>
          <a:xfrm>
            <a:off x="1493915" y="3595845"/>
            <a:ext cx="893281" cy="1091074"/>
            <a:chOff x="1493915" y="3595845"/>
            <a:chExt cx="893281" cy="1091074"/>
          </a:xfrm>
        </p:grpSpPr>
        <p:sp>
          <p:nvSpPr>
            <p:cNvPr id="14" name="TextBox 13"/>
            <p:cNvSpPr txBox="1"/>
            <p:nvPr/>
          </p:nvSpPr>
          <p:spPr>
            <a:xfrm>
              <a:off x="1493915" y="3595845"/>
              <a:ext cx="893281" cy="646331"/>
            </a:xfrm>
            <a:prstGeom prst="rect">
              <a:avLst/>
            </a:prstGeom>
            <a:noFill/>
          </p:spPr>
          <p:txBody>
            <a:bodyPr wrap="none" rtlCol="0">
              <a:spAutoFit/>
            </a:bodyPr>
            <a:lstStyle/>
            <a:p>
              <a:pPr algn="ctr"/>
              <a:r>
                <a:rPr lang="en-GB" b="1" dirty="0" smtClean="0"/>
                <a:t>Subject</a:t>
              </a:r>
            </a:p>
            <a:p>
              <a:pPr algn="ctr"/>
              <a:r>
                <a:rPr lang="en-GB" b="1" dirty="0" smtClean="0"/>
                <a:t>Topic</a:t>
              </a:r>
              <a:endParaRPr lang="en-GB" b="1" dirty="0"/>
            </a:p>
          </p:txBody>
        </p:sp>
        <p:sp>
          <p:nvSpPr>
            <p:cNvPr id="16" name="Oval 15"/>
            <p:cNvSpPr/>
            <p:nvPr/>
          </p:nvSpPr>
          <p:spPr>
            <a:xfrm>
              <a:off x="1658982" y="4176138"/>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grpSp>
      <p:grpSp>
        <p:nvGrpSpPr>
          <p:cNvPr id="7" name="Group 6"/>
          <p:cNvGrpSpPr/>
          <p:nvPr/>
        </p:nvGrpSpPr>
        <p:grpSpPr>
          <a:xfrm>
            <a:off x="2884565" y="3564095"/>
            <a:ext cx="1674482" cy="1091074"/>
            <a:chOff x="2884565" y="3564095"/>
            <a:chExt cx="1674482" cy="1091074"/>
          </a:xfrm>
        </p:grpSpPr>
        <p:sp>
          <p:nvSpPr>
            <p:cNvPr id="15" name="TextBox 14"/>
            <p:cNvSpPr txBox="1"/>
            <p:nvPr/>
          </p:nvSpPr>
          <p:spPr>
            <a:xfrm>
              <a:off x="2884565" y="3564095"/>
              <a:ext cx="1674482" cy="646331"/>
            </a:xfrm>
            <a:prstGeom prst="rect">
              <a:avLst/>
            </a:prstGeom>
            <a:noFill/>
          </p:spPr>
          <p:txBody>
            <a:bodyPr wrap="none" rtlCol="0">
              <a:spAutoFit/>
            </a:bodyPr>
            <a:lstStyle/>
            <a:p>
              <a:pPr algn="ctr"/>
              <a:r>
                <a:rPr lang="en-GB" b="1" dirty="0" smtClean="0"/>
                <a:t>Predicate</a:t>
              </a:r>
            </a:p>
            <a:p>
              <a:pPr algn="ctr"/>
              <a:r>
                <a:rPr lang="en-GB" b="1" dirty="0" smtClean="0"/>
                <a:t>Syntactic frame</a:t>
              </a:r>
              <a:endParaRPr lang="en-GB" b="1" dirty="0"/>
            </a:p>
          </p:txBody>
        </p:sp>
        <p:sp>
          <p:nvSpPr>
            <p:cNvPr id="17" name="Oval 16"/>
            <p:cNvSpPr/>
            <p:nvPr/>
          </p:nvSpPr>
          <p:spPr>
            <a:xfrm>
              <a:off x="3462382" y="4144388"/>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grpSp>
      <p:grpSp>
        <p:nvGrpSpPr>
          <p:cNvPr id="8" name="Group 7"/>
          <p:cNvGrpSpPr/>
          <p:nvPr/>
        </p:nvGrpSpPr>
        <p:grpSpPr>
          <a:xfrm>
            <a:off x="6517138" y="3724508"/>
            <a:ext cx="626494" cy="962411"/>
            <a:chOff x="6517138" y="3724508"/>
            <a:chExt cx="626494" cy="962411"/>
          </a:xfrm>
        </p:grpSpPr>
        <p:sp>
          <p:nvSpPr>
            <p:cNvPr id="18" name="Oval 17"/>
            <p:cNvSpPr/>
            <p:nvPr/>
          </p:nvSpPr>
          <p:spPr>
            <a:xfrm>
              <a:off x="6567532" y="4176138"/>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sp>
          <p:nvSpPr>
            <p:cNvPr id="19" name="TextBox 18"/>
            <p:cNvSpPr txBox="1"/>
            <p:nvPr/>
          </p:nvSpPr>
          <p:spPr>
            <a:xfrm>
              <a:off x="6517138" y="3724508"/>
              <a:ext cx="626494" cy="369332"/>
            </a:xfrm>
            <a:prstGeom prst="rect">
              <a:avLst/>
            </a:prstGeom>
            <a:noFill/>
          </p:spPr>
          <p:txBody>
            <a:bodyPr wrap="none" rtlCol="0">
              <a:spAutoFit/>
            </a:bodyPr>
            <a:lstStyle/>
            <a:p>
              <a:pPr algn="ctr"/>
              <a:r>
                <a:rPr lang="en-GB" b="1" dirty="0" smtClean="0"/>
                <a:t>Goal</a:t>
              </a:r>
              <a:endParaRPr lang="en-GB" b="1" dirty="0"/>
            </a:p>
          </p:txBody>
        </p:sp>
      </p:grpSp>
      <p:grpSp>
        <p:nvGrpSpPr>
          <p:cNvPr id="3" name="Group 2"/>
          <p:cNvGrpSpPr/>
          <p:nvPr/>
        </p:nvGrpSpPr>
        <p:grpSpPr>
          <a:xfrm>
            <a:off x="410832" y="5501810"/>
            <a:ext cx="6976525" cy="1077626"/>
            <a:chOff x="410832" y="5240560"/>
            <a:chExt cx="6976525" cy="1077626"/>
          </a:xfrm>
        </p:grpSpPr>
        <p:sp>
          <p:nvSpPr>
            <p:cNvPr id="10" name="TextBox 9"/>
            <p:cNvSpPr txBox="1"/>
            <p:nvPr/>
          </p:nvSpPr>
          <p:spPr>
            <a:xfrm>
              <a:off x="410832" y="5671855"/>
              <a:ext cx="6976525" cy="646331"/>
            </a:xfrm>
            <a:prstGeom prst="rect">
              <a:avLst/>
            </a:prstGeom>
            <a:noFill/>
          </p:spPr>
          <p:txBody>
            <a:bodyPr wrap="none" rtlCol="0">
              <a:spAutoFit/>
            </a:bodyPr>
            <a:lstStyle/>
            <a:p>
              <a:r>
                <a:rPr lang="en-GB" b="1" dirty="0" smtClean="0"/>
                <a:t>O                 -z  se              -</a:t>
              </a:r>
              <a:r>
                <a:rPr lang="en-GB" b="1" dirty="0" err="1" smtClean="0"/>
                <a:t>ou</a:t>
              </a:r>
              <a:r>
                <a:rPr lang="en-GB" b="1" dirty="0" smtClean="0"/>
                <a:t> </a:t>
              </a:r>
              <a:r>
                <a:rPr lang="en-GB" b="1" dirty="0" smtClean="0"/>
                <a:t> </a:t>
              </a:r>
              <a:r>
                <a:rPr lang="en-GB" b="1" dirty="0"/>
                <a:t> </a:t>
              </a:r>
              <a:r>
                <a:rPr lang="en-GB" b="1" dirty="0" smtClean="0"/>
                <a:t>               -a                      </a:t>
              </a:r>
              <a:r>
                <a:rPr lang="en-GB" dirty="0" smtClean="0"/>
                <a:t>Rapa </a:t>
              </a:r>
              <a:r>
                <a:rPr lang="en-GB" dirty="0" err="1" smtClean="0"/>
                <a:t>moç</a:t>
              </a:r>
              <a:r>
                <a:rPr lang="en-GB" dirty="0" smtClean="0"/>
                <a:t> </a:t>
              </a:r>
              <a:r>
                <a:rPr lang="en-GB" dirty="0" err="1"/>
                <a:t>aaproxim</a:t>
              </a:r>
              <a:endParaRPr lang="en-GB" dirty="0"/>
            </a:p>
            <a:p>
              <a:r>
                <a:rPr lang="en-GB" dirty="0" smtClean="0"/>
                <a:t>DEF.M.SG  M  </a:t>
              </a:r>
              <a:r>
                <a:rPr lang="en-GB" dirty="0"/>
                <a:t>REFL.3SG  </a:t>
              </a:r>
              <a:r>
                <a:rPr lang="en-GB" dirty="0" smtClean="0"/>
                <a:t>IND.PFV.3SG  DEF.F.SG           boy   girl   approach</a:t>
              </a:r>
              <a:endParaRPr lang="en-GB" dirty="0" smtClean="0"/>
            </a:p>
          </p:txBody>
        </p:sp>
        <p:sp>
          <p:nvSpPr>
            <p:cNvPr id="21" name="Oval 20"/>
            <p:cNvSpPr/>
            <p:nvPr/>
          </p:nvSpPr>
          <p:spPr>
            <a:xfrm>
              <a:off x="5318124" y="5240560"/>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sp>
          <p:nvSpPr>
            <p:cNvPr id="22" name="Oval 21"/>
            <p:cNvSpPr/>
            <p:nvPr/>
          </p:nvSpPr>
          <p:spPr>
            <a:xfrm>
              <a:off x="5989546" y="5240560"/>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sp>
          <p:nvSpPr>
            <p:cNvPr id="23" name="Oval 22"/>
            <p:cNvSpPr/>
            <p:nvPr/>
          </p:nvSpPr>
          <p:spPr>
            <a:xfrm>
              <a:off x="6686342" y="5240560"/>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grpSp>
      <p:sp>
        <p:nvSpPr>
          <p:cNvPr id="2" name="TextBox 1"/>
          <p:cNvSpPr txBox="1"/>
          <p:nvPr/>
        </p:nvSpPr>
        <p:spPr>
          <a:xfrm>
            <a:off x="0" y="4603507"/>
            <a:ext cx="372218" cy="369332"/>
          </a:xfrm>
          <a:prstGeom prst="rect">
            <a:avLst/>
          </a:prstGeom>
          <a:noFill/>
        </p:spPr>
        <p:txBody>
          <a:bodyPr wrap="none" rtlCol="0">
            <a:spAutoFit/>
          </a:bodyPr>
          <a:lstStyle/>
          <a:p>
            <a:r>
              <a:rPr lang="en-US" dirty="0" smtClean="0"/>
              <a:t>1)</a:t>
            </a:r>
            <a:endParaRPr lang="en-US" dirty="0"/>
          </a:p>
        </p:txBody>
      </p:sp>
      <p:sp>
        <p:nvSpPr>
          <p:cNvPr id="24" name="TextBox 23"/>
          <p:cNvSpPr txBox="1"/>
          <p:nvPr/>
        </p:nvSpPr>
        <p:spPr>
          <a:xfrm>
            <a:off x="-17324" y="5933105"/>
            <a:ext cx="372218" cy="369332"/>
          </a:xfrm>
          <a:prstGeom prst="rect">
            <a:avLst/>
          </a:prstGeom>
          <a:noFill/>
        </p:spPr>
        <p:txBody>
          <a:bodyPr wrap="none" rtlCol="0">
            <a:spAutoFit/>
          </a:bodyPr>
          <a:lstStyle/>
          <a:p>
            <a:r>
              <a:rPr lang="en-US" dirty="0"/>
              <a:t>2</a:t>
            </a:r>
            <a:r>
              <a:rPr lang="en-US" dirty="0" smtClean="0"/>
              <a:t>)</a:t>
            </a:r>
            <a:endParaRPr lang="en-US" dirty="0"/>
          </a:p>
        </p:txBody>
      </p:sp>
    </p:spTree>
    <p:extLst>
      <p:ext uri="{BB962C8B-B14F-4D97-AF65-F5344CB8AC3E}">
        <p14:creationId xmlns:p14="http://schemas.microsoft.com/office/powerpoint/2010/main" val="26056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18124" y="2605506"/>
            <a:ext cx="1974381" cy="4104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 Box 7"/>
          <p:cNvSpPr txBox="1">
            <a:spLocks noChangeArrowheads="1"/>
          </p:cNvSpPr>
          <p:nvPr/>
        </p:nvSpPr>
        <p:spPr bwMode="auto">
          <a:xfrm>
            <a:off x="7667625" y="1875668"/>
            <a:ext cx="1301750" cy="509595"/>
          </a:xfrm>
          <a:prstGeom prst="rect">
            <a:avLst/>
          </a:prstGeom>
          <a:solidFill>
            <a:schemeClr val="bg1">
              <a:lumMod val="75000"/>
            </a:schemeClr>
          </a:solid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mj-lt"/>
              </a:rPr>
              <a:t> B’s Turn</a:t>
            </a:r>
          </a:p>
        </p:txBody>
      </p:sp>
      <p:sp>
        <p:nvSpPr>
          <p:cNvPr id="5" name="Text Box 6"/>
          <p:cNvSpPr txBox="1">
            <a:spLocks noChangeArrowheads="1"/>
          </p:cNvSpPr>
          <p:nvPr/>
        </p:nvSpPr>
        <p:spPr bwMode="auto">
          <a:xfrm>
            <a:off x="488436" y="1874723"/>
            <a:ext cx="6804069" cy="510540"/>
          </a:xfrm>
          <a:prstGeom prst="rect">
            <a:avLst/>
          </a:prstGeom>
          <a:solidFill>
            <a:schemeClr val="bg1"/>
          </a:solid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effectLst/>
                <a:latin typeface="+mj-lt"/>
              </a:rPr>
              <a:t>A’s turn</a:t>
            </a:r>
          </a:p>
        </p:txBody>
      </p:sp>
      <p:sp>
        <p:nvSpPr>
          <p:cNvPr id="9" name="TextBox 8"/>
          <p:cNvSpPr txBox="1"/>
          <p:nvPr/>
        </p:nvSpPr>
        <p:spPr>
          <a:xfrm>
            <a:off x="442069" y="4572621"/>
            <a:ext cx="3317639" cy="369332"/>
          </a:xfrm>
          <a:prstGeom prst="rect">
            <a:avLst/>
          </a:prstGeom>
          <a:noFill/>
        </p:spPr>
        <p:txBody>
          <a:bodyPr wrap="none" rtlCol="0">
            <a:spAutoFit/>
          </a:bodyPr>
          <a:lstStyle/>
          <a:p>
            <a:r>
              <a:rPr lang="en-GB" dirty="0" smtClean="0"/>
              <a:t>What did the boy give to the girl?</a:t>
            </a:r>
            <a:endParaRPr lang="en-GB" i="1" dirty="0"/>
          </a:p>
        </p:txBody>
      </p:sp>
      <p:sp>
        <p:nvSpPr>
          <p:cNvPr id="11" name="Rectangle 10"/>
          <p:cNvSpPr/>
          <p:nvPr/>
        </p:nvSpPr>
        <p:spPr>
          <a:xfrm>
            <a:off x="5318124" y="2165019"/>
            <a:ext cx="1974381" cy="440487"/>
          </a:xfrm>
          <a:prstGeom prst="rect">
            <a:avLst/>
          </a:prstGeom>
          <a:pattFill prst="wdDnDiag">
            <a:fgClr>
              <a:schemeClr val="bg1"/>
            </a:fgClr>
            <a:bgClr>
              <a:schemeClr val="tx1"/>
            </a:bgClr>
          </a:patt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5318124" y="2637256"/>
            <a:ext cx="1900903" cy="369332"/>
          </a:xfrm>
          <a:prstGeom prst="rect">
            <a:avLst/>
          </a:prstGeom>
          <a:noFill/>
        </p:spPr>
        <p:txBody>
          <a:bodyPr wrap="square" rtlCol="0">
            <a:spAutoFit/>
          </a:bodyPr>
          <a:lstStyle/>
          <a:p>
            <a:pPr algn="ctr"/>
            <a:r>
              <a:rPr lang="en-GB" b="1" dirty="0" smtClean="0"/>
              <a:t>Crunch Zone</a:t>
            </a:r>
            <a:endParaRPr lang="en-GB" b="1" dirty="0"/>
          </a:p>
        </p:txBody>
      </p:sp>
      <p:grpSp>
        <p:nvGrpSpPr>
          <p:cNvPr id="6" name="Group 5"/>
          <p:cNvGrpSpPr/>
          <p:nvPr/>
        </p:nvGrpSpPr>
        <p:grpSpPr>
          <a:xfrm>
            <a:off x="1493915" y="3595845"/>
            <a:ext cx="893281" cy="1091074"/>
            <a:chOff x="1493915" y="3595845"/>
            <a:chExt cx="893281" cy="1091074"/>
          </a:xfrm>
        </p:grpSpPr>
        <p:sp>
          <p:nvSpPr>
            <p:cNvPr id="14" name="TextBox 13"/>
            <p:cNvSpPr txBox="1"/>
            <p:nvPr/>
          </p:nvSpPr>
          <p:spPr>
            <a:xfrm>
              <a:off x="1493915" y="3595845"/>
              <a:ext cx="893281" cy="646331"/>
            </a:xfrm>
            <a:prstGeom prst="rect">
              <a:avLst/>
            </a:prstGeom>
            <a:noFill/>
          </p:spPr>
          <p:txBody>
            <a:bodyPr wrap="none" rtlCol="0">
              <a:spAutoFit/>
            </a:bodyPr>
            <a:lstStyle/>
            <a:p>
              <a:pPr algn="ctr"/>
              <a:r>
                <a:rPr lang="en-GB" b="1" dirty="0" smtClean="0"/>
                <a:t>Subject</a:t>
              </a:r>
            </a:p>
            <a:p>
              <a:pPr algn="ctr"/>
              <a:r>
                <a:rPr lang="en-GB" b="1" dirty="0" smtClean="0"/>
                <a:t>Topic</a:t>
              </a:r>
              <a:endParaRPr lang="en-GB" b="1" dirty="0"/>
            </a:p>
          </p:txBody>
        </p:sp>
        <p:sp>
          <p:nvSpPr>
            <p:cNvPr id="16" name="Oval 15"/>
            <p:cNvSpPr/>
            <p:nvPr/>
          </p:nvSpPr>
          <p:spPr>
            <a:xfrm>
              <a:off x="1658982" y="4176138"/>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grpSp>
      <p:grpSp>
        <p:nvGrpSpPr>
          <p:cNvPr id="7" name="Group 6"/>
          <p:cNvGrpSpPr/>
          <p:nvPr/>
        </p:nvGrpSpPr>
        <p:grpSpPr>
          <a:xfrm>
            <a:off x="2884565" y="3564095"/>
            <a:ext cx="1674482" cy="1091074"/>
            <a:chOff x="2884565" y="3564095"/>
            <a:chExt cx="1674482" cy="1091074"/>
          </a:xfrm>
        </p:grpSpPr>
        <p:sp>
          <p:nvSpPr>
            <p:cNvPr id="15" name="TextBox 14"/>
            <p:cNvSpPr txBox="1"/>
            <p:nvPr/>
          </p:nvSpPr>
          <p:spPr>
            <a:xfrm>
              <a:off x="2884565" y="3564095"/>
              <a:ext cx="1674482" cy="646331"/>
            </a:xfrm>
            <a:prstGeom prst="rect">
              <a:avLst/>
            </a:prstGeom>
            <a:noFill/>
          </p:spPr>
          <p:txBody>
            <a:bodyPr wrap="none" rtlCol="0">
              <a:spAutoFit/>
            </a:bodyPr>
            <a:lstStyle/>
            <a:p>
              <a:pPr algn="ctr"/>
              <a:r>
                <a:rPr lang="en-GB" b="1" dirty="0" smtClean="0"/>
                <a:t>Predicate</a:t>
              </a:r>
            </a:p>
            <a:p>
              <a:pPr algn="ctr"/>
              <a:r>
                <a:rPr lang="en-GB" b="1" dirty="0" smtClean="0"/>
                <a:t>Syntactic frame</a:t>
              </a:r>
              <a:endParaRPr lang="en-GB" b="1" dirty="0"/>
            </a:p>
          </p:txBody>
        </p:sp>
        <p:sp>
          <p:nvSpPr>
            <p:cNvPr id="17" name="Oval 16"/>
            <p:cNvSpPr/>
            <p:nvPr/>
          </p:nvSpPr>
          <p:spPr>
            <a:xfrm>
              <a:off x="3462382" y="4144388"/>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grpSp>
      <p:grpSp>
        <p:nvGrpSpPr>
          <p:cNvPr id="8" name="Group 7"/>
          <p:cNvGrpSpPr/>
          <p:nvPr/>
        </p:nvGrpSpPr>
        <p:grpSpPr>
          <a:xfrm>
            <a:off x="6517138" y="3724508"/>
            <a:ext cx="626494" cy="962411"/>
            <a:chOff x="6517138" y="3724508"/>
            <a:chExt cx="626494" cy="962411"/>
          </a:xfrm>
        </p:grpSpPr>
        <p:sp>
          <p:nvSpPr>
            <p:cNvPr id="18" name="Oval 17"/>
            <p:cNvSpPr/>
            <p:nvPr/>
          </p:nvSpPr>
          <p:spPr>
            <a:xfrm>
              <a:off x="6567532" y="4176138"/>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sp>
          <p:nvSpPr>
            <p:cNvPr id="19" name="TextBox 18"/>
            <p:cNvSpPr txBox="1"/>
            <p:nvPr/>
          </p:nvSpPr>
          <p:spPr>
            <a:xfrm>
              <a:off x="6517138" y="3724508"/>
              <a:ext cx="626494" cy="369332"/>
            </a:xfrm>
            <a:prstGeom prst="rect">
              <a:avLst/>
            </a:prstGeom>
            <a:noFill/>
          </p:spPr>
          <p:txBody>
            <a:bodyPr wrap="none" rtlCol="0">
              <a:spAutoFit/>
            </a:bodyPr>
            <a:lstStyle/>
            <a:p>
              <a:pPr algn="ctr"/>
              <a:r>
                <a:rPr lang="en-GB" b="1" dirty="0" smtClean="0"/>
                <a:t>Goal</a:t>
              </a:r>
              <a:endParaRPr lang="en-GB" b="1" dirty="0"/>
            </a:p>
          </p:txBody>
        </p:sp>
      </p:grpSp>
      <p:grpSp>
        <p:nvGrpSpPr>
          <p:cNvPr id="3" name="Group 2"/>
          <p:cNvGrpSpPr/>
          <p:nvPr/>
        </p:nvGrpSpPr>
        <p:grpSpPr>
          <a:xfrm>
            <a:off x="410832" y="5501810"/>
            <a:ext cx="6786291" cy="800627"/>
            <a:chOff x="410832" y="5240560"/>
            <a:chExt cx="6786291" cy="800627"/>
          </a:xfrm>
        </p:grpSpPr>
        <p:sp>
          <p:nvSpPr>
            <p:cNvPr id="10" name="TextBox 9"/>
            <p:cNvSpPr txBox="1"/>
            <p:nvPr/>
          </p:nvSpPr>
          <p:spPr>
            <a:xfrm>
              <a:off x="410832" y="5671855"/>
              <a:ext cx="3104889" cy="369332"/>
            </a:xfrm>
            <a:prstGeom prst="rect">
              <a:avLst/>
            </a:prstGeom>
            <a:noFill/>
          </p:spPr>
          <p:txBody>
            <a:bodyPr wrap="none" rtlCol="0">
              <a:spAutoFit/>
            </a:bodyPr>
            <a:lstStyle/>
            <a:p>
              <a:r>
                <a:rPr lang="en-GB" b="1" dirty="0" smtClean="0"/>
                <a:t>Did the boy the girl give what?</a:t>
              </a:r>
              <a:endParaRPr lang="en-GB" dirty="0" smtClean="0"/>
            </a:p>
          </p:txBody>
        </p:sp>
        <p:sp>
          <p:nvSpPr>
            <p:cNvPr id="21" name="Oval 20"/>
            <p:cNvSpPr/>
            <p:nvPr/>
          </p:nvSpPr>
          <p:spPr>
            <a:xfrm>
              <a:off x="5318124" y="5240560"/>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sp>
          <p:nvSpPr>
            <p:cNvPr id="22" name="Oval 21"/>
            <p:cNvSpPr/>
            <p:nvPr/>
          </p:nvSpPr>
          <p:spPr>
            <a:xfrm>
              <a:off x="5989546" y="5240560"/>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sp>
          <p:nvSpPr>
            <p:cNvPr id="23" name="Oval 22"/>
            <p:cNvSpPr/>
            <p:nvPr/>
          </p:nvSpPr>
          <p:spPr>
            <a:xfrm>
              <a:off x="6686342" y="5240560"/>
              <a:ext cx="510781" cy="510781"/>
            </a:xfrm>
            <a:prstGeom prst="ellipse">
              <a:avLst/>
            </a:prstGeom>
            <a:solidFill>
              <a:schemeClr val="bg1">
                <a:lumMod val="75000"/>
              </a:schemeClr>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GB" sz="3200" dirty="0" smtClean="0">
                  <a:solidFill>
                    <a:schemeClr val="tx1"/>
                  </a:solidFill>
                </a:rPr>
                <a:t>!</a:t>
              </a:r>
              <a:endParaRPr lang="en-GB" sz="3200" dirty="0">
                <a:solidFill>
                  <a:schemeClr val="tx1"/>
                </a:solidFill>
              </a:endParaRPr>
            </a:p>
          </p:txBody>
        </p:sp>
      </p:grpSp>
      <p:sp>
        <p:nvSpPr>
          <p:cNvPr id="2" name="TextBox 1"/>
          <p:cNvSpPr txBox="1"/>
          <p:nvPr/>
        </p:nvSpPr>
        <p:spPr>
          <a:xfrm>
            <a:off x="0" y="4603507"/>
            <a:ext cx="372218" cy="369332"/>
          </a:xfrm>
          <a:prstGeom prst="rect">
            <a:avLst/>
          </a:prstGeom>
          <a:noFill/>
        </p:spPr>
        <p:txBody>
          <a:bodyPr wrap="none" rtlCol="0">
            <a:spAutoFit/>
          </a:bodyPr>
          <a:lstStyle/>
          <a:p>
            <a:r>
              <a:rPr lang="en-US" dirty="0" smtClean="0"/>
              <a:t>1)</a:t>
            </a:r>
            <a:endParaRPr lang="en-US" dirty="0"/>
          </a:p>
        </p:txBody>
      </p:sp>
      <p:sp>
        <p:nvSpPr>
          <p:cNvPr id="24" name="TextBox 23"/>
          <p:cNvSpPr txBox="1"/>
          <p:nvPr/>
        </p:nvSpPr>
        <p:spPr>
          <a:xfrm>
            <a:off x="-17324" y="5933105"/>
            <a:ext cx="372218" cy="369332"/>
          </a:xfrm>
          <a:prstGeom prst="rect">
            <a:avLst/>
          </a:prstGeom>
          <a:noFill/>
        </p:spPr>
        <p:txBody>
          <a:bodyPr wrap="none" rtlCol="0">
            <a:spAutoFit/>
          </a:bodyPr>
          <a:lstStyle/>
          <a:p>
            <a:r>
              <a:rPr lang="en-US" dirty="0"/>
              <a:t>2</a:t>
            </a:r>
            <a:r>
              <a:rPr lang="en-US" dirty="0" smtClean="0"/>
              <a:t>)</a:t>
            </a:r>
            <a:endParaRPr lang="en-US" dirty="0"/>
          </a:p>
        </p:txBody>
      </p:sp>
    </p:spTree>
    <p:extLst>
      <p:ext uri="{BB962C8B-B14F-4D97-AF65-F5344CB8AC3E}">
        <p14:creationId xmlns:p14="http://schemas.microsoft.com/office/powerpoint/2010/main" val="2268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TotalTime>
  <Words>465</Words>
  <Application>Microsoft Macintosh PowerPoint</Application>
  <PresentationFormat>On-screen Show (4:3)</PresentationFormat>
  <Paragraphs>53</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Roberts</dc:creator>
  <cp:lastModifiedBy>Sean Roberts</cp:lastModifiedBy>
  <cp:revision>5</cp:revision>
  <cp:lastPrinted>2016-06-12T13:27:56Z</cp:lastPrinted>
  <dcterms:created xsi:type="dcterms:W3CDTF">2016-05-23T15:06:33Z</dcterms:created>
  <dcterms:modified xsi:type="dcterms:W3CDTF">2016-06-12T15:55:22Z</dcterms:modified>
</cp:coreProperties>
</file>