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97"/>
    <a:srgbClr val="8FBCBF"/>
    <a:srgbClr val="F8D9C4"/>
    <a:srgbClr val="F39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712"/>
  </p:normalViewPr>
  <p:slideViewPr>
    <p:cSldViewPr snapToGrid="0" snapToObjects="1">
      <p:cViewPr varScale="1">
        <p:scale>
          <a:sx n="164" d="100"/>
          <a:sy n="164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668516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FE9A-062B-5240-BFA7-E95EF93D55F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2383"/>
          <a:stretch/>
        </p:blipFill>
        <p:spPr>
          <a:xfrm>
            <a:off x="8079458" y="2523339"/>
            <a:ext cx="3657600" cy="2321223"/>
          </a:xfrm>
          <a:prstGeom prst="rect">
            <a:avLst/>
          </a:prstGeom>
        </p:spPr>
      </p:pic>
      <p:graphicFrame>
        <p:nvGraphicFramePr>
          <p:cNvPr id="268" name="Table 268"/>
          <p:cNvGraphicFramePr/>
          <p:nvPr>
            <p:extLst>
              <p:ext uri="{D42A27DB-BD31-4B8C-83A1-F6EECF244321}">
                <p14:modId xmlns:p14="http://schemas.microsoft.com/office/powerpoint/2010/main" val="2027715132"/>
              </p:ext>
            </p:extLst>
          </p:nvPr>
        </p:nvGraphicFramePr>
        <p:xfrm>
          <a:off x="341889" y="941727"/>
          <a:ext cx="3821820" cy="3698420"/>
        </p:xfrm>
        <a:graphic>
          <a:graphicData uri="http://schemas.openxmlformats.org/drawingml/2006/table">
            <a:tbl>
              <a:tblPr/>
              <a:tblGrid>
                <a:gridCol w="1910910"/>
                <a:gridCol w="1910910"/>
              </a:tblGrid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lang="en-GB" sz="18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E</a:t>
                      </a:r>
                      <a:r>
                        <a:rPr lang="en-GB" sz="1800" baseline="-250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f</a:t>
                      </a: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 = </a:t>
                      </a:r>
                      <a:r>
                        <a:rPr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0.</a:t>
                      </a: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31</a:t>
                      </a:r>
                      <a:endParaRPr sz="1800" dirty="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 </a:t>
                      </a:r>
                      <a:r>
                        <a:rPr lang="en-GB" sz="18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E</a:t>
                      </a:r>
                      <a:r>
                        <a:rPr lang="en-GB" sz="1800" baseline="-250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f</a:t>
                      </a: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 = </a:t>
                      </a:r>
                      <a:r>
                        <a:rPr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0.24</a:t>
                      </a:r>
                      <a:endParaRPr sz="1800" dirty="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25400" marR="25400" marT="25400" marB="25400" anchor="ctr" horzOverflow="overflow"/>
                </a:tc>
              </a:tr>
            </a:tbl>
          </a:graphicData>
        </a:graphic>
      </p:graphicFrame>
      <p:graphicFrame>
        <p:nvGraphicFramePr>
          <p:cNvPr id="275" name="Table 275"/>
          <p:cNvGraphicFramePr/>
          <p:nvPr>
            <p:extLst>
              <p:ext uri="{D42A27DB-BD31-4B8C-83A1-F6EECF244321}">
                <p14:modId xmlns:p14="http://schemas.microsoft.com/office/powerpoint/2010/main" val="2131809978"/>
              </p:ext>
            </p:extLst>
          </p:nvPr>
        </p:nvGraphicFramePr>
        <p:xfrm>
          <a:off x="4540932" y="941727"/>
          <a:ext cx="3821820" cy="3698420"/>
        </p:xfrm>
        <a:graphic>
          <a:graphicData uri="http://schemas.openxmlformats.org/drawingml/2006/table">
            <a:tbl>
              <a:tblPr/>
              <a:tblGrid>
                <a:gridCol w="1910910"/>
                <a:gridCol w="1910910"/>
              </a:tblGrid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800" dirty="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22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lang="en-GB" sz="18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E</a:t>
                      </a:r>
                      <a:r>
                        <a:rPr lang="en-GB" sz="1800" baseline="-250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f</a:t>
                      </a: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 = </a:t>
                      </a:r>
                      <a:r>
                        <a:rPr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0.</a:t>
                      </a: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60</a:t>
                      </a:r>
                      <a:endParaRPr sz="1800" dirty="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lang="en-GB" sz="18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E</a:t>
                      </a:r>
                      <a:r>
                        <a:rPr lang="en-GB" sz="1800" baseline="-25000" dirty="0" err="1" smtClean="0">
                          <a:latin typeface="Helvetica Light"/>
                          <a:ea typeface="Helvetica Light"/>
                          <a:cs typeface="Helvetica Light"/>
                        </a:rPr>
                        <a:t>f</a:t>
                      </a: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 = </a:t>
                      </a:r>
                      <a:r>
                        <a:rPr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0.5</a:t>
                      </a:r>
                      <a:r>
                        <a:rPr lang="en-GB" sz="1800" dirty="0" smtClean="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1800" dirty="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25400" marR="25400" marT="25400" marB="25400" anchor="ctr" horzOverflow="overflow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5497" y="334107"/>
            <a:ext cx="159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True data</a:t>
            </a:r>
            <a:endParaRPr lang="en-US" sz="2800" b="1"/>
          </a:p>
        </p:txBody>
      </p:sp>
      <p:sp>
        <p:nvSpPr>
          <p:cNvPr id="12" name="TextBox 11"/>
          <p:cNvSpPr txBox="1"/>
          <p:nvPr/>
        </p:nvSpPr>
        <p:spPr>
          <a:xfrm>
            <a:off x="5248852" y="334107"/>
            <a:ext cx="2405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Permuted data</a:t>
            </a:r>
            <a:endParaRPr lang="en-US" sz="2800" b="1" dirty="0"/>
          </a:p>
        </p:txBody>
      </p:sp>
      <p:graphicFrame>
        <p:nvGraphicFramePr>
          <p:cNvPr id="13" name="Table 275"/>
          <p:cNvGraphicFramePr/>
          <p:nvPr>
            <p:extLst>
              <p:ext uri="{D42A27DB-BD31-4B8C-83A1-F6EECF244321}">
                <p14:modId xmlns:p14="http://schemas.microsoft.com/office/powerpoint/2010/main" val="95323096"/>
              </p:ext>
            </p:extLst>
          </p:nvPr>
        </p:nvGraphicFramePr>
        <p:xfrm>
          <a:off x="9488218" y="836326"/>
          <a:ext cx="1292088" cy="1451472"/>
        </p:xfrm>
        <a:graphic>
          <a:graphicData uri="http://schemas.openxmlformats.org/drawingml/2006/table">
            <a:tbl>
              <a:tblPr/>
              <a:tblGrid>
                <a:gridCol w="646044"/>
                <a:gridCol w="646044"/>
              </a:tblGrid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509DA7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0.48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0.58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275"/>
          <p:cNvGraphicFramePr/>
          <p:nvPr>
            <p:extLst>
              <p:ext uri="{D42A27DB-BD31-4B8C-83A1-F6EECF244321}">
                <p14:modId xmlns:p14="http://schemas.microsoft.com/office/powerpoint/2010/main" val="29288033"/>
              </p:ext>
            </p:extLst>
          </p:nvPr>
        </p:nvGraphicFramePr>
        <p:xfrm>
          <a:off x="9552695" y="909490"/>
          <a:ext cx="1292088" cy="1451472"/>
        </p:xfrm>
        <a:graphic>
          <a:graphicData uri="http://schemas.openxmlformats.org/drawingml/2006/table">
            <a:tbl>
              <a:tblPr/>
              <a:tblGrid>
                <a:gridCol w="646044"/>
                <a:gridCol w="646044"/>
              </a:tblGrid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509DA7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0.48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0.58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275"/>
          <p:cNvGraphicFramePr/>
          <p:nvPr>
            <p:extLst>
              <p:ext uri="{D42A27DB-BD31-4B8C-83A1-F6EECF244321}">
                <p14:modId xmlns:p14="http://schemas.microsoft.com/office/powerpoint/2010/main" val="1996029148"/>
              </p:ext>
            </p:extLst>
          </p:nvPr>
        </p:nvGraphicFramePr>
        <p:xfrm>
          <a:off x="9634756" y="987606"/>
          <a:ext cx="1292088" cy="1446520"/>
        </p:xfrm>
        <a:graphic>
          <a:graphicData uri="http://schemas.openxmlformats.org/drawingml/2006/table">
            <a:tbl>
              <a:tblPr/>
              <a:tblGrid>
                <a:gridCol w="646044"/>
                <a:gridCol w="646044"/>
              </a:tblGrid>
              <a:tr h="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509DA7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0.48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0.58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275"/>
          <p:cNvGraphicFramePr/>
          <p:nvPr>
            <p:extLst>
              <p:ext uri="{D42A27DB-BD31-4B8C-83A1-F6EECF244321}">
                <p14:modId xmlns:p14="http://schemas.microsoft.com/office/powerpoint/2010/main" val="180834103"/>
              </p:ext>
            </p:extLst>
          </p:nvPr>
        </p:nvGraphicFramePr>
        <p:xfrm>
          <a:off x="9718903" y="1076649"/>
          <a:ext cx="1292088" cy="1451472"/>
        </p:xfrm>
        <a:graphic>
          <a:graphicData uri="http://schemas.openxmlformats.org/drawingml/2006/table">
            <a:tbl>
              <a:tblPr/>
              <a:tblGrid>
                <a:gridCol w="646044"/>
                <a:gridCol w="646044"/>
              </a:tblGrid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509DA7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0.48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0.58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275"/>
          <p:cNvGraphicFramePr/>
          <p:nvPr>
            <p:extLst>
              <p:ext uri="{D42A27DB-BD31-4B8C-83A1-F6EECF244321}">
                <p14:modId xmlns:p14="http://schemas.microsoft.com/office/powerpoint/2010/main" val="380321328"/>
              </p:ext>
            </p:extLst>
          </p:nvPr>
        </p:nvGraphicFramePr>
        <p:xfrm>
          <a:off x="9783380" y="1149813"/>
          <a:ext cx="1292088" cy="1451472"/>
        </p:xfrm>
        <a:graphic>
          <a:graphicData uri="http://schemas.openxmlformats.org/drawingml/2006/table">
            <a:tbl>
              <a:tblPr/>
              <a:tblGrid>
                <a:gridCol w="646044"/>
                <a:gridCol w="646044"/>
              </a:tblGrid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50800">
                      <a:solidFill>
                        <a:srgbClr val="FFFFFF"/>
                      </a:solidFill>
                      <a:miter lim="400000"/>
                    </a:lnT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A0C8CB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509DA7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ADFCE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rgbClr val="FBA796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0.48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0.58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75"/>
          <p:cNvGraphicFramePr/>
          <p:nvPr>
            <p:extLst>
              <p:ext uri="{D42A27DB-BD31-4B8C-83A1-F6EECF244321}">
                <p14:modId xmlns:p14="http://schemas.microsoft.com/office/powerpoint/2010/main" val="1193467518"/>
              </p:ext>
            </p:extLst>
          </p:nvPr>
        </p:nvGraphicFramePr>
        <p:xfrm>
          <a:off x="9865441" y="1227929"/>
          <a:ext cx="1292088" cy="1446520"/>
        </p:xfrm>
        <a:graphic>
          <a:graphicData uri="http://schemas.openxmlformats.org/drawingml/2006/table">
            <a:tbl>
              <a:tblPr/>
              <a:tblGrid>
                <a:gridCol w="646044"/>
                <a:gridCol w="646044"/>
              </a:tblGrid>
              <a:tr h="0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English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500" dirty="0">
                          <a:latin typeface="Helvetica Light"/>
                          <a:ea typeface="Helvetica Light"/>
                          <a:cs typeface="Helvetica Light"/>
                        </a:rPr>
                        <a:t>Latvian</a:t>
                      </a:r>
                    </a:p>
                  </a:txBody>
                  <a:tcPr marL="25400" marR="25400" marT="25400" marB="254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haw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ka: </a:t>
                      </a:r>
                    </a:p>
                  </a:txBody>
                  <a:tcPr marL="25400" marR="25400" marT="25400" marB="254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haw mɛni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haw mətʃ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tsik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wət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wɛn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kad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wɛr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kuɾ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kuɾʃ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wɪtʃ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hu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kas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waj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>
                          <a:latin typeface="Helvetica Light"/>
                          <a:ea typeface="Helvetica Light"/>
                          <a:cs typeface="Helvetica Light"/>
                        </a:rPr>
                        <a:t>ˈkaːpeːts 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  <a:tr h="131952"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 smtClean="0">
                          <a:latin typeface="Helvetica Light"/>
                          <a:ea typeface="Helvetica Light"/>
                          <a:cs typeface="Helvetica Light"/>
                        </a:rPr>
                        <a:t>0.</a:t>
                      </a:r>
                      <a:r>
                        <a:rPr lang="en-GB" sz="300" dirty="0" smtClean="0">
                          <a:latin typeface="Helvetica Light"/>
                          <a:ea typeface="Helvetica Light"/>
                          <a:cs typeface="Helvetica Light"/>
                        </a:rPr>
                        <a:t>68</a:t>
                      </a:r>
                      <a:endParaRPr sz="300" dirty="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300" dirty="0" smtClean="0">
                          <a:latin typeface="Helvetica Light"/>
                          <a:ea typeface="Helvetica Light"/>
                          <a:cs typeface="Helvetica Light"/>
                        </a:rPr>
                        <a:t>0.</a:t>
                      </a:r>
                      <a:r>
                        <a:rPr lang="en-GB" sz="300" dirty="0" smtClean="0">
                          <a:latin typeface="Helvetica Light"/>
                          <a:ea typeface="Helvetica Light"/>
                          <a:cs typeface="Helvetica Light"/>
                        </a:rPr>
                        <a:t>59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545502" y="313276"/>
            <a:ext cx="32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Permute many times</a:t>
            </a: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10143054" y="2764391"/>
            <a:ext cx="295162" cy="58420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480182" y="3467118"/>
            <a:ext cx="1469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Distribution of </a:t>
            </a:r>
          </a:p>
          <a:p>
            <a:pPr algn="ctr"/>
            <a:r>
              <a:rPr lang="en-US" sz="1600" b="1" dirty="0" smtClean="0"/>
              <a:t>permuted </a:t>
            </a:r>
            <a:r>
              <a:rPr lang="en-US" sz="1600" b="1" dirty="0" err="1" smtClean="0"/>
              <a:t>E</a:t>
            </a:r>
            <a:r>
              <a:rPr lang="en-US" sz="1600" b="1" baseline="-25000" dirty="0" err="1" smtClean="0"/>
              <a:t>f</a:t>
            </a:r>
            <a:endParaRPr lang="en-US" sz="1600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8759187" y="3348595"/>
            <a:ext cx="675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True </a:t>
            </a:r>
            <a:r>
              <a:rPr lang="en-US" sz="1400" b="1" dirty="0" err="1" smtClean="0">
                <a:solidFill>
                  <a:srgbClr val="FF0000"/>
                </a:solidFill>
              </a:rPr>
              <a:t>E</a:t>
            </a:r>
            <a:r>
              <a:rPr lang="en-US" sz="1400" b="1" baseline="-25000" dirty="0" err="1" smtClean="0">
                <a:solidFill>
                  <a:srgbClr val="FF0000"/>
                </a:solidFill>
              </a:rPr>
              <a:t>f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820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267</Words>
  <Application>Microsoft Macintosh PowerPoint</Application>
  <PresentationFormat>Widescreen</PresentationFormat>
  <Paragraphs>182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7</cp:revision>
  <cp:lastPrinted>2016-08-30T09:58:27Z</cp:lastPrinted>
  <dcterms:created xsi:type="dcterms:W3CDTF">2016-08-30T09:30:09Z</dcterms:created>
  <dcterms:modified xsi:type="dcterms:W3CDTF">2016-08-30T10:18:36Z</dcterms:modified>
</cp:coreProperties>
</file>