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51"/>
  </p:notesMasterIdLst>
  <p:handoutMasterIdLst>
    <p:handoutMasterId r:id="rId52"/>
  </p:handoutMasterIdLst>
  <p:sldIdLst>
    <p:sldId id="337" r:id="rId5"/>
    <p:sldId id="330" r:id="rId6"/>
    <p:sldId id="331" r:id="rId7"/>
    <p:sldId id="332" r:id="rId8"/>
    <p:sldId id="338" r:id="rId9"/>
    <p:sldId id="262" r:id="rId10"/>
    <p:sldId id="263" r:id="rId11"/>
    <p:sldId id="299" r:id="rId12"/>
    <p:sldId id="302" r:id="rId13"/>
    <p:sldId id="264" r:id="rId14"/>
    <p:sldId id="266" r:id="rId15"/>
    <p:sldId id="265" r:id="rId16"/>
    <p:sldId id="276" r:id="rId17"/>
    <p:sldId id="303" r:id="rId18"/>
    <p:sldId id="293" r:id="rId19"/>
    <p:sldId id="277" r:id="rId20"/>
    <p:sldId id="339" r:id="rId21"/>
    <p:sldId id="269" r:id="rId22"/>
    <p:sldId id="304" r:id="rId23"/>
    <p:sldId id="305" r:id="rId24"/>
    <p:sldId id="307" r:id="rId25"/>
    <p:sldId id="306" r:id="rId26"/>
    <p:sldId id="333" r:id="rId27"/>
    <p:sldId id="334" r:id="rId28"/>
    <p:sldId id="309" r:id="rId29"/>
    <p:sldId id="310" r:id="rId30"/>
    <p:sldId id="311" r:id="rId31"/>
    <p:sldId id="312" r:id="rId32"/>
    <p:sldId id="314" r:id="rId33"/>
    <p:sldId id="335" r:id="rId34"/>
    <p:sldId id="315" r:id="rId35"/>
    <p:sldId id="316" r:id="rId36"/>
    <p:sldId id="336" r:id="rId37"/>
    <p:sldId id="340" r:id="rId38"/>
    <p:sldId id="296" r:id="rId39"/>
    <p:sldId id="318" r:id="rId40"/>
    <p:sldId id="319" r:id="rId41"/>
    <p:sldId id="341" r:id="rId42"/>
    <p:sldId id="322" r:id="rId43"/>
    <p:sldId id="323" r:id="rId44"/>
    <p:sldId id="324" r:id="rId45"/>
    <p:sldId id="342" r:id="rId46"/>
    <p:sldId id="289" r:id="rId47"/>
    <p:sldId id="320" r:id="rId48"/>
    <p:sldId id="274" r:id="rId49"/>
    <p:sldId id="343" r:id="rId5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p:restoredTop sz="85162"/>
  </p:normalViewPr>
  <p:slideViewPr>
    <p:cSldViewPr snapToGrid="0" snapToObjects="1">
      <p:cViewPr varScale="1">
        <p:scale>
          <a:sx n="94" d="100"/>
          <a:sy n="94" d="100"/>
        </p:scale>
        <p:origin x="155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FC675-A9A9-4615-AF57-18A67B5F6878}"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0742D5E3-9D5B-4671-A179-3AE3CDEFA0A2}">
      <dgm:prSet/>
      <dgm:spPr/>
      <dgm:t>
        <a:bodyPr/>
        <a:lstStyle/>
        <a:p>
          <a:r>
            <a:rPr lang="en-US"/>
            <a:t>Summary of methodologies</a:t>
          </a:r>
        </a:p>
      </dgm:t>
    </dgm:pt>
    <dgm:pt modelId="{DBDAF078-4383-455A-A4CA-37AC39E7991E}" type="parTrans" cxnId="{C6A85C8C-4CC4-462D-9CF1-5F8079328C41}">
      <dgm:prSet/>
      <dgm:spPr/>
      <dgm:t>
        <a:bodyPr/>
        <a:lstStyle/>
        <a:p>
          <a:endParaRPr lang="en-US"/>
        </a:p>
      </dgm:t>
    </dgm:pt>
    <dgm:pt modelId="{C04F6CE7-E357-4307-8F37-C70D4DF6FD47}" type="sibTrans" cxnId="{C6A85C8C-4CC4-462D-9CF1-5F8079328C41}">
      <dgm:prSet/>
      <dgm:spPr/>
      <dgm:t>
        <a:bodyPr/>
        <a:lstStyle/>
        <a:p>
          <a:endParaRPr lang="en-US"/>
        </a:p>
      </dgm:t>
    </dgm:pt>
    <dgm:pt modelId="{C86C9C71-7349-4DB5-895D-A818F8D8C5EC}">
      <dgm:prSet/>
      <dgm:spPr/>
      <dgm:t>
        <a:bodyPr/>
        <a:lstStyle/>
        <a:p>
          <a:r>
            <a:rPr lang="en-US"/>
            <a:t>Data Collection through API</a:t>
          </a:r>
        </a:p>
      </dgm:t>
    </dgm:pt>
    <dgm:pt modelId="{91B2ABAC-337C-4F8F-A12F-F8A91F55EFC8}" type="parTrans" cxnId="{189DB30D-7F5A-4B67-B201-D936688F8A7A}">
      <dgm:prSet/>
      <dgm:spPr/>
      <dgm:t>
        <a:bodyPr/>
        <a:lstStyle/>
        <a:p>
          <a:endParaRPr lang="en-US"/>
        </a:p>
      </dgm:t>
    </dgm:pt>
    <dgm:pt modelId="{C7011D8F-A029-44D8-B3D8-9E3427253857}" type="sibTrans" cxnId="{189DB30D-7F5A-4B67-B201-D936688F8A7A}">
      <dgm:prSet/>
      <dgm:spPr/>
      <dgm:t>
        <a:bodyPr/>
        <a:lstStyle/>
        <a:p>
          <a:endParaRPr lang="en-US"/>
        </a:p>
      </dgm:t>
    </dgm:pt>
    <dgm:pt modelId="{050FF63E-75AE-4934-8894-C2DEA9D219C2}">
      <dgm:prSet/>
      <dgm:spPr/>
      <dgm:t>
        <a:bodyPr/>
        <a:lstStyle/>
        <a:p>
          <a:r>
            <a:rPr lang="en-US"/>
            <a:t>Data Collection with Web Scraping</a:t>
          </a:r>
        </a:p>
      </dgm:t>
    </dgm:pt>
    <dgm:pt modelId="{55E8DA95-6B54-42BE-AFE0-DE62B2A0C7A2}" type="parTrans" cxnId="{736FE5A2-8E4E-4181-B23E-5CA6C3B7BC39}">
      <dgm:prSet/>
      <dgm:spPr/>
      <dgm:t>
        <a:bodyPr/>
        <a:lstStyle/>
        <a:p>
          <a:endParaRPr lang="en-US"/>
        </a:p>
      </dgm:t>
    </dgm:pt>
    <dgm:pt modelId="{8FBA62FA-EC34-4807-9FBA-0889A8A5753F}" type="sibTrans" cxnId="{736FE5A2-8E4E-4181-B23E-5CA6C3B7BC39}">
      <dgm:prSet/>
      <dgm:spPr/>
      <dgm:t>
        <a:bodyPr/>
        <a:lstStyle/>
        <a:p>
          <a:endParaRPr lang="en-US"/>
        </a:p>
      </dgm:t>
    </dgm:pt>
    <dgm:pt modelId="{03A81CEE-CB0D-4AFF-A8F3-F5656CC6BA27}">
      <dgm:prSet/>
      <dgm:spPr/>
      <dgm:t>
        <a:bodyPr/>
        <a:lstStyle/>
        <a:p>
          <a:r>
            <a:rPr lang="en-US"/>
            <a:t>Data Wrangling</a:t>
          </a:r>
        </a:p>
      </dgm:t>
    </dgm:pt>
    <dgm:pt modelId="{0782BBEE-55EE-4452-ACF1-B5D73767E78F}" type="parTrans" cxnId="{BD6CF1D2-C511-44BC-860A-3F70F4C866DD}">
      <dgm:prSet/>
      <dgm:spPr/>
      <dgm:t>
        <a:bodyPr/>
        <a:lstStyle/>
        <a:p>
          <a:endParaRPr lang="en-US"/>
        </a:p>
      </dgm:t>
    </dgm:pt>
    <dgm:pt modelId="{ABE387AD-A1EB-4E99-97D5-1CA66F99DF1A}" type="sibTrans" cxnId="{BD6CF1D2-C511-44BC-860A-3F70F4C866DD}">
      <dgm:prSet/>
      <dgm:spPr/>
      <dgm:t>
        <a:bodyPr/>
        <a:lstStyle/>
        <a:p>
          <a:endParaRPr lang="en-US"/>
        </a:p>
      </dgm:t>
    </dgm:pt>
    <dgm:pt modelId="{CB99040A-B64E-43D1-A18B-250E6FBEE617}">
      <dgm:prSet/>
      <dgm:spPr/>
      <dgm:t>
        <a:bodyPr/>
        <a:lstStyle/>
        <a:p>
          <a:r>
            <a:rPr lang="en-US"/>
            <a:t>Exploratory Data Analysis with SQL</a:t>
          </a:r>
        </a:p>
      </dgm:t>
    </dgm:pt>
    <dgm:pt modelId="{75697A5E-3E4C-4B5A-A515-A176A51A28BA}" type="parTrans" cxnId="{9C65ACDC-4D13-4EF9-90B4-D127C0CC99A6}">
      <dgm:prSet/>
      <dgm:spPr/>
      <dgm:t>
        <a:bodyPr/>
        <a:lstStyle/>
        <a:p>
          <a:endParaRPr lang="en-US"/>
        </a:p>
      </dgm:t>
    </dgm:pt>
    <dgm:pt modelId="{5567FED7-460D-490F-A6BC-F2D819EF6EBA}" type="sibTrans" cxnId="{9C65ACDC-4D13-4EF9-90B4-D127C0CC99A6}">
      <dgm:prSet/>
      <dgm:spPr/>
      <dgm:t>
        <a:bodyPr/>
        <a:lstStyle/>
        <a:p>
          <a:endParaRPr lang="en-US"/>
        </a:p>
      </dgm:t>
    </dgm:pt>
    <dgm:pt modelId="{1F2F635E-35F5-4BDE-B004-23FE3B12B532}">
      <dgm:prSet/>
      <dgm:spPr/>
      <dgm:t>
        <a:bodyPr/>
        <a:lstStyle/>
        <a:p>
          <a:r>
            <a:rPr lang="en-US"/>
            <a:t>Exploratory Data Analysis with Data Visualization</a:t>
          </a:r>
        </a:p>
      </dgm:t>
    </dgm:pt>
    <dgm:pt modelId="{D42D244D-0C08-4B01-B612-02E76671CDE1}" type="parTrans" cxnId="{639C0174-BA46-470E-A22E-5BBA2779B888}">
      <dgm:prSet/>
      <dgm:spPr/>
      <dgm:t>
        <a:bodyPr/>
        <a:lstStyle/>
        <a:p>
          <a:endParaRPr lang="en-US"/>
        </a:p>
      </dgm:t>
    </dgm:pt>
    <dgm:pt modelId="{C3A725E4-E26D-40F8-BDA5-3905D098ACAA}" type="sibTrans" cxnId="{639C0174-BA46-470E-A22E-5BBA2779B888}">
      <dgm:prSet/>
      <dgm:spPr/>
      <dgm:t>
        <a:bodyPr/>
        <a:lstStyle/>
        <a:p>
          <a:endParaRPr lang="en-US"/>
        </a:p>
      </dgm:t>
    </dgm:pt>
    <dgm:pt modelId="{F3CD04A6-1AB4-4A7F-9025-A3EBA45E3270}">
      <dgm:prSet/>
      <dgm:spPr/>
      <dgm:t>
        <a:bodyPr/>
        <a:lstStyle/>
        <a:p>
          <a:r>
            <a:rPr lang="en-US"/>
            <a:t>Interactive Visual Analytics with Folium</a:t>
          </a:r>
        </a:p>
      </dgm:t>
    </dgm:pt>
    <dgm:pt modelId="{42A36E70-950E-414D-BEB1-671E51D4A38E}" type="parTrans" cxnId="{71BE2596-877D-4F43-A739-482057030AE8}">
      <dgm:prSet/>
      <dgm:spPr/>
      <dgm:t>
        <a:bodyPr/>
        <a:lstStyle/>
        <a:p>
          <a:endParaRPr lang="en-US"/>
        </a:p>
      </dgm:t>
    </dgm:pt>
    <dgm:pt modelId="{DAA130C5-2B21-4A76-9135-A537BAED7CC0}" type="sibTrans" cxnId="{71BE2596-877D-4F43-A739-482057030AE8}">
      <dgm:prSet/>
      <dgm:spPr/>
      <dgm:t>
        <a:bodyPr/>
        <a:lstStyle/>
        <a:p>
          <a:endParaRPr lang="en-US"/>
        </a:p>
      </dgm:t>
    </dgm:pt>
    <dgm:pt modelId="{5867BB84-EA0B-412F-B946-33384A6C0BD6}">
      <dgm:prSet/>
      <dgm:spPr/>
      <dgm:t>
        <a:bodyPr/>
        <a:lstStyle/>
        <a:p>
          <a:r>
            <a:rPr lang="en-US"/>
            <a:t>Machine Learning Prediction</a:t>
          </a:r>
        </a:p>
      </dgm:t>
    </dgm:pt>
    <dgm:pt modelId="{A3283E95-42A7-4C52-AE8F-8224E5E472FD}" type="parTrans" cxnId="{9CEB1567-F80B-410A-A200-78FCC11C5CE4}">
      <dgm:prSet/>
      <dgm:spPr/>
      <dgm:t>
        <a:bodyPr/>
        <a:lstStyle/>
        <a:p>
          <a:endParaRPr lang="en-US"/>
        </a:p>
      </dgm:t>
    </dgm:pt>
    <dgm:pt modelId="{32B66277-8225-48AE-AA89-2C72E7CA8889}" type="sibTrans" cxnId="{9CEB1567-F80B-410A-A200-78FCC11C5CE4}">
      <dgm:prSet/>
      <dgm:spPr/>
      <dgm:t>
        <a:bodyPr/>
        <a:lstStyle/>
        <a:p>
          <a:endParaRPr lang="en-US"/>
        </a:p>
      </dgm:t>
    </dgm:pt>
    <dgm:pt modelId="{94B1CB1B-8291-4934-986D-781240722ED0}">
      <dgm:prSet/>
      <dgm:spPr/>
      <dgm:t>
        <a:bodyPr/>
        <a:lstStyle/>
        <a:p>
          <a:r>
            <a:rPr lang="en-US"/>
            <a:t>Summary of all results</a:t>
          </a:r>
        </a:p>
      </dgm:t>
    </dgm:pt>
    <dgm:pt modelId="{FA26AC47-7472-4C00-8DDD-C8E1D0D4FD72}" type="parTrans" cxnId="{7B09EB58-001C-440F-9AEB-B369A28E7506}">
      <dgm:prSet/>
      <dgm:spPr/>
      <dgm:t>
        <a:bodyPr/>
        <a:lstStyle/>
        <a:p>
          <a:endParaRPr lang="en-US"/>
        </a:p>
      </dgm:t>
    </dgm:pt>
    <dgm:pt modelId="{38DDC557-CBC7-4823-8165-FA76B2F94FB5}" type="sibTrans" cxnId="{7B09EB58-001C-440F-9AEB-B369A28E7506}">
      <dgm:prSet/>
      <dgm:spPr/>
      <dgm:t>
        <a:bodyPr/>
        <a:lstStyle/>
        <a:p>
          <a:endParaRPr lang="en-US"/>
        </a:p>
      </dgm:t>
    </dgm:pt>
    <dgm:pt modelId="{57EDB947-C3CD-446A-B5C5-9FC8361C3DF6}">
      <dgm:prSet/>
      <dgm:spPr/>
      <dgm:t>
        <a:bodyPr/>
        <a:lstStyle/>
        <a:p>
          <a:r>
            <a:rPr lang="en-US"/>
            <a:t>Exploratory Data Analysis result</a:t>
          </a:r>
        </a:p>
      </dgm:t>
    </dgm:pt>
    <dgm:pt modelId="{6EF1C295-302E-4BD2-9B54-328D8A2DC8F8}" type="parTrans" cxnId="{6709CEB5-AAC3-4E94-BB16-FC6670A28680}">
      <dgm:prSet/>
      <dgm:spPr/>
      <dgm:t>
        <a:bodyPr/>
        <a:lstStyle/>
        <a:p>
          <a:endParaRPr lang="en-US"/>
        </a:p>
      </dgm:t>
    </dgm:pt>
    <dgm:pt modelId="{A5EDC204-E5A8-4A0C-842B-361F039B2581}" type="sibTrans" cxnId="{6709CEB5-AAC3-4E94-BB16-FC6670A28680}">
      <dgm:prSet/>
      <dgm:spPr/>
      <dgm:t>
        <a:bodyPr/>
        <a:lstStyle/>
        <a:p>
          <a:endParaRPr lang="en-US"/>
        </a:p>
      </dgm:t>
    </dgm:pt>
    <dgm:pt modelId="{9C783B2B-F340-4D65-86D3-C5BF59D7A6BE}">
      <dgm:prSet/>
      <dgm:spPr/>
      <dgm:t>
        <a:bodyPr/>
        <a:lstStyle/>
        <a:p>
          <a:r>
            <a:rPr lang="en-US"/>
            <a:t>Interactive analytics in screenshots</a:t>
          </a:r>
        </a:p>
      </dgm:t>
    </dgm:pt>
    <dgm:pt modelId="{B56CA4FC-9F29-4C5F-B18C-970CB8AA6A67}" type="parTrans" cxnId="{2056D9D9-EA0B-4C88-BA34-2857C2049DB4}">
      <dgm:prSet/>
      <dgm:spPr/>
      <dgm:t>
        <a:bodyPr/>
        <a:lstStyle/>
        <a:p>
          <a:endParaRPr lang="en-US"/>
        </a:p>
      </dgm:t>
    </dgm:pt>
    <dgm:pt modelId="{9F43FF2D-BA88-4392-AB42-CACFCEAB90C8}" type="sibTrans" cxnId="{2056D9D9-EA0B-4C88-BA34-2857C2049DB4}">
      <dgm:prSet/>
      <dgm:spPr/>
      <dgm:t>
        <a:bodyPr/>
        <a:lstStyle/>
        <a:p>
          <a:endParaRPr lang="en-US"/>
        </a:p>
      </dgm:t>
    </dgm:pt>
    <dgm:pt modelId="{2BCB8022-6FE8-4B03-A5EB-0E70C9D9B3AE}">
      <dgm:prSet/>
      <dgm:spPr/>
      <dgm:t>
        <a:bodyPr/>
        <a:lstStyle/>
        <a:p>
          <a:r>
            <a:rPr lang="en-US"/>
            <a:t>Predictive Analytics result</a:t>
          </a:r>
        </a:p>
      </dgm:t>
    </dgm:pt>
    <dgm:pt modelId="{E266985A-FE2A-4F79-A0D7-ECA7CD0D85A1}" type="parTrans" cxnId="{9ED66C5D-C4E7-46BC-8DCA-81BABB9EF83B}">
      <dgm:prSet/>
      <dgm:spPr/>
      <dgm:t>
        <a:bodyPr/>
        <a:lstStyle/>
        <a:p>
          <a:endParaRPr lang="en-US"/>
        </a:p>
      </dgm:t>
    </dgm:pt>
    <dgm:pt modelId="{17147255-9DE1-4BC1-8E17-63316DE0DB04}" type="sibTrans" cxnId="{9ED66C5D-C4E7-46BC-8DCA-81BABB9EF83B}">
      <dgm:prSet/>
      <dgm:spPr/>
      <dgm:t>
        <a:bodyPr/>
        <a:lstStyle/>
        <a:p>
          <a:endParaRPr lang="en-US"/>
        </a:p>
      </dgm:t>
    </dgm:pt>
    <dgm:pt modelId="{084FDDDC-0ECE-F34D-B8AB-269CFE7C24BE}" type="pres">
      <dgm:prSet presAssocID="{D65FC675-A9A9-4615-AF57-18A67B5F6878}" presName="linear" presStyleCnt="0">
        <dgm:presLayoutVars>
          <dgm:dir/>
          <dgm:animLvl val="lvl"/>
          <dgm:resizeHandles val="exact"/>
        </dgm:presLayoutVars>
      </dgm:prSet>
      <dgm:spPr/>
    </dgm:pt>
    <dgm:pt modelId="{76DB48AB-AA27-3942-BE1E-DA44D9D76DEE}" type="pres">
      <dgm:prSet presAssocID="{0742D5E3-9D5B-4671-A179-3AE3CDEFA0A2}" presName="parentLin" presStyleCnt="0"/>
      <dgm:spPr/>
    </dgm:pt>
    <dgm:pt modelId="{27F37EC0-75D5-524F-B2D8-900F991ECD1D}" type="pres">
      <dgm:prSet presAssocID="{0742D5E3-9D5B-4671-A179-3AE3CDEFA0A2}" presName="parentLeftMargin" presStyleLbl="node1" presStyleIdx="0" presStyleCnt="2"/>
      <dgm:spPr/>
    </dgm:pt>
    <dgm:pt modelId="{8264415F-4BDE-8745-89D6-A7372F812813}" type="pres">
      <dgm:prSet presAssocID="{0742D5E3-9D5B-4671-A179-3AE3CDEFA0A2}" presName="parentText" presStyleLbl="node1" presStyleIdx="0" presStyleCnt="2">
        <dgm:presLayoutVars>
          <dgm:chMax val="0"/>
          <dgm:bulletEnabled val="1"/>
        </dgm:presLayoutVars>
      </dgm:prSet>
      <dgm:spPr/>
    </dgm:pt>
    <dgm:pt modelId="{3C358B1E-F891-C241-972E-D71F634D1926}" type="pres">
      <dgm:prSet presAssocID="{0742D5E3-9D5B-4671-A179-3AE3CDEFA0A2}" presName="negativeSpace" presStyleCnt="0"/>
      <dgm:spPr/>
    </dgm:pt>
    <dgm:pt modelId="{7777D563-DE2E-0345-A213-32BF88C89FAA}" type="pres">
      <dgm:prSet presAssocID="{0742D5E3-9D5B-4671-A179-3AE3CDEFA0A2}" presName="childText" presStyleLbl="conFgAcc1" presStyleIdx="0" presStyleCnt="2">
        <dgm:presLayoutVars>
          <dgm:bulletEnabled val="1"/>
        </dgm:presLayoutVars>
      </dgm:prSet>
      <dgm:spPr/>
    </dgm:pt>
    <dgm:pt modelId="{202BEC8F-0CA6-7340-B81D-48062D3699D2}" type="pres">
      <dgm:prSet presAssocID="{C04F6CE7-E357-4307-8F37-C70D4DF6FD47}" presName="spaceBetweenRectangles" presStyleCnt="0"/>
      <dgm:spPr/>
    </dgm:pt>
    <dgm:pt modelId="{817469B3-421C-A24A-8EEF-86D36F55C3B0}" type="pres">
      <dgm:prSet presAssocID="{94B1CB1B-8291-4934-986D-781240722ED0}" presName="parentLin" presStyleCnt="0"/>
      <dgm:spPr/>
    </dgm:pt>
    <dgm:pt modelId="{0B51D092-A9F4-D748-9293-07F6339B019C}" type="pres">
      <dgm:prSet presAssocID="{94B1CB1B-8291-4934-986D-781240722ED0}" presName="parentLeftMargin" presStyleLbl="node1" presStyleIdx="0" presStyleCnt="2"/>
      <dgm:spPr/>
    </dgm:pt>
    <dgm:pt modelId="{1BA9B3C4-69F9-984D-BFCF-AC25809CD8DC}" type="pres">
      <dgm:prSet presAssocID="{94B1CB1B-8291-4934-986D-781240722ED0}" presName="parentText" presStyleLbl="node1" presStyleIdx="1" presStyleCnt="2">
        <dgm:presLayoutVars>
          <dgm:chMax val="0"/>
          <dgm:bulletEnabled val="1"/>
        </dgm:presLayoutVars>
      </dgm:prSet>
      <dgm:spPr/>
    </dgm:pt>
    <dgm:pt modelId="{A967579A-6643-9649-B406-E10CF17154B1}" type="pres">
      <dgm:prSet presAssocID="{94B1CB1B-8291-4934-986D-781240722ED0}" presName="negativeSpace" presStyleCnt="0"/>
      <dgm:spPr/>
    </dgm:pt>
    <dgm:pt modelId="{AD4AE063-6DB1-7744-86B6-E4F3C8D52258}" type="pres">
      <dgm:prSet presAssocID="{94B1CB1B-8291-4934-986D-781240722ED0}" presName="childText" presStyleLbl="conFgAcc1" presStyleIdx="1" presStyleCnt="2">
        <dgm:presLayoutVars>
          <dgm:bulletEnabled val="1"/>
        </dgm:presLayoutVars>
      </dgm:prSet>
      <dgm:spPr/>
    </dgm:pt>
  </dgm:ptLst>
  <dgm:cxnLst>
    <dgm:cxn modelId="{53F92F06-E1BA-6040-9863-E07553A80EB4}" type="presOf" srcId="{0742D5E3-9D5B-4671-A179-3AE3CDEFA0A2}" destId="{27F37EC0-75D5-524F-B2D8-900F991ECD1D}" srcOrd="0" destOrd="0" presId="urn:microsoft.com/office/officeart/2005/8/layout/list1"/>
    <dgm:cxn modelId="{189DB30D-7F5A-4B67-B201-D936688F8A7A}" srcId="{0742D5E3-9D5B-4671-A179-3AE3CDEFA0A2}" destId="{C86C9C71-7349-4DB5-895D-A818F8D8C5EC}" srcOrd="0" destOrd="0" parTransId="{91B2ABAC-337C-4F8F-A12F-F8A91F55EFC8}" sibTransId="{C7011D8F-A029-44D8-B3D8-9E3427253857}"/>
    <dgm:cxn modelId="{D8D07B28-8601-DF42-9744-BF00EA1EDB78}" type="presOf" srcId="{03A81CEE-CB0D-4AFF-A8F3-F5656CC6BA27}" destId="{7777D563-DE2E-0345-A213-32BF88C89FAA}" srcOrd="0" destOrd="2" presId="urn:microsoft.com/office/officeart/2005/8/layout/list1"/>
    <dgm:cxn modelId="{28E65041-EEFD-264A-8F5D-33FB3B386FB6}" type="presOf" srcId="{C86C9C71-7349-4DB5-895D-A818F8D8C5EC}" destId="{7777D563-DE2E-0345-A213-32BF88C89FAA}" srcOrd="0" destOrd="0" presId="urn:microsoft.com/office/officeart/2005/8/layout/list1"/>
    <dgm:cxn modelId="{B2DCC946-3571-8646-B2DA-8EE9C0E6492E}" type="presOf" srcId="{F3CD04A6-1AB4-4A7F-9025-A3EBA45E3270}" destId="{7777D563-DE2E-0345-A213-32BF88C89FAA}" srcOrd="0" destOrd="5" presId="urn:microsoft.com/office/officeart/2005/8/layout/list1"/>
    <dgm:cxn modelId="{3C81E94A-933F-2442-9772-28C46F6398A8}" type="presOf" srcId="{2BCB8022-6FE8-4B03-A5EB-0E70C9D9B3AE}" destId="{AD4AE063-6DB1-7744-86B6-E4F3C8D52258}" srcOrd="0" destOrd="2" presId="urn:microsoft.com/office/officeart/2005/8/layout/list1"/>
    <dgm:cxn modelId="{C9E15A4D-33B2-6C4D-8878-0DD5F5DBBCDC}" type="presOf" srcId="{D65FC675-A9A9-4615-AF57-18A67B5F6878}" destId="{084FDDDC-0ECE-F34D-B8AB-269CFE7C24BE}" srcOrd="0" destOrd="0" presId="urn:microsoft.com/office/officeart/2005/8/layout/list1"/>
    <dgm:cxn modelId="{7B09EB58-001C-440F-9AEB-B369A28E7506}" srcId="{D65FC675-A9A9-4615-AF57-18A67B5F6878}" destId="{94B1CB1B-8291-4934-986D-781240722ED0}" srcOrd="1" destOrd="0" parTransId="{FA26AC47-7472-4C00-8DDD-C8E1D0D4FD72}" sibTransId="{38DDC557-CBC7-4823-8165-FA76B2F94FB5}"/>
    <dgm:cxn modelId="{9ED66C5D-C4E7-46BC-8DCA-81BABB9EF83B}" srcId="{94B1CB1B-8291-4934-986D-781240722ED0}" destId="{2BCB8022-6FE8-4B03-A5EB-0E70C9D9B3AE}" srcOrd="2" destOrd="0" parTransId="{E266985A-FE2A-4F79-A0D7-ECA7CD0D85A1}" sibTransId="{17147255-9DE1-4BC1-8E17-63316DE0DB04}"/>
    <dgm:cxn modelId="{9CEB1567-F80B-410A-A200-78FCC11C5CE4}" srcId="{0742D5E3-9D5B-4671-A179-3AE3CDEFA0A2}" destId="{5867BB84-EA0B-412F-B946-33384A6C0BD6}" srcOrd="6" destOrd="0" parTransId="{A3283E95-42A7-4C52-AE8F-8224E5E472FD}" sibTransId="{32B66277-8225-48AE-AA89-2C72E7CA8889}"/>
    <dgm:cxn modelId="{639C0174-BA46-470E-A22E-5BBA2779B888}" srcId="{0742D5E3-9D5B-4671-A179-3AE3CDEFA0A2}" destId="{1F2F635E-35F5-4BDE-B004-23FE3B12B532}" srcOrd="4" destOrd="0" parTransId="{D42D244D-0C08-4B01-B612-02E76671CDE1}" sibTransId="{C3A725E4-E26D-40F8-BDA5-3905D098ACAA}"/>
    <dgm:cxn modelId="{2C087E7F-53F1-0440-A3CE-BA486E417995}" type="presOf" srcId="{1F2F635E-35F5-4BDE-B004-23FE3B12B532}" destId="{7777D563-DE2E-0345-A213-32BF88C89FAA}" srcOrd="0" destOrd="4" presId="urn:microsoft.com/office/officeart/2005/8/layout/list1"/>
    <dgm:cxn modelId="{B82E4E82-C47A-FD43-95D4-F4162821F7FE}" type="presOf" srcId="{94B1CB1B-8291-4934-986D-781240722ED0}" destId="{1BA9B3C4-69F9-984D-BFCF-AC25809CD8DC}" srcOrd="1" destOrd="0" presId="urn:microsoft.com/office/officeart/2005/8/layout/list1"/>
    <dgm:cxn modelId="{43491E87-C190-894D-A16E-6F057B7C410A}" type="presOf" srcId="{9C783B2B-F340-4D65-86D3-C5BF59D7A6BE}" destId="{AD4AE063-6DB1-7744-86B6-E4F3C8D52258}" srcOrd="0" destOrd="1" presId="urn:microsoft.com/office/officeart/2005/8/layout/list1"/>
    <dgm:cxn modelId="{C6A85C8C-4CC4-462D-9CF1-5F8079328C41}" srcId="{D65FC675-A9A9-4615-AF57-18A67B5F6878}" destId="{0742D5E3-9D5B-4671-A179-3AE3CDEFA0A2}" srcOrd="0" destOrd="0" parTransId="{DBDAF078-4383-455A-A4CA-37AC39E7991E}" sibTransId="{C04F6CE7-E357-4307-8F37-C70D4DF6FD47}"/>
    <dgm:cxn modelId="{6C1DB293-7C5C-EB45-A45D-6B4FCE2C61C1}" type="presOf" srcId="{0742D5E3-9D5B-4671-A179-3AE3CDEFA0A2}" destId="{8264415F-4BDE-8745-89D6-A7372F812813}" srcOrd="1" destOrd="0" presId="urn:microsoft.com/office/officeart/2005/8/layout/list1"/>
    <dgm:cxn modelId="{71BE2596-877D-4F43-A739-482057030AE8}" srcId="{0742D5E3-9D5B-4671-A179-3AE3CDEFA0A2}" destId="{F3CD04A6-1AB4-4A7F-9025-A3EBA45E3270}" srcOrd="5" destOrd="0" parTransId="{42A36E70-950E-414D-BEB1-671E51D4A38E}" sibTransId="{DAA130C5-2B21-4A76-9135-A537BAED7CC0}"/>
    <dgm:cxn modelId="{736FE5A2-8E4E-4181-B23E-5CA6C3B7BC39}" srcId="{0742D5E3-9D5B-4671-A179-3AE3CDEFA0A2}" destId="{050FF63E-75AE-4934-8894-C2DEA9D219C2}" srcOrd="1" destOrd="0" parTransId="{55E8DA95-6B54-42BE-AFE0-DE62B2A0C7A2}" sibTransId="{8FBA62FA-EC34-4807-9FBA-0889A8A5753F}"/>
    <dgm:cxn modelId="{4A3E75AE-2CF2-0840-B323-1EDDE64CB6CF}" type="presOf" srcId="{57EDB947-C3CD-446A-B5C5-9FC8361C3DF6}" destId="{AD4AE063-6DB1-7744-86B6-E4F3C8D52258}" srcOrd="0" destOrd="0" presId="urn:microsoft.com/office/officeart/2005/8/layout/list1"/>
    <dgm:cxn modelId="{6709CEB5-AAC3-4E94-BB16-FC6670A28680}" srcId="{94B1CB1B-8291-4934-986D-781240722ED0}" destId="{57EDB947-C3CD-446A-B5C5-9FC8361C3DF6}" srcOrd="0" destOrd="0" parTransId="{6EF1C295-302E-4BD2-9B54-328D8A2DC8F8}" sibTransId="{A5EDC204-E5A8-4A0C-842B-361F039B2581}"/>
    <dgm:cxn modelId="{9BD86BB8-6B9D-A64B-A7C9-51CE0050728B}" type="presOf" srcId="{050FF63E-75AE-4934-8894-C2DEA9D219C2}" destId="{7777D563-DE2E-0345-A213-32BF88C89FAA}" srcOrd="0" destOrd="1" presId="urn:microsoft.com/office/officeart/2005/8/layout/list1"/>
    <dgm:cxn modelId="{B374D8C2-5F37-D345-B44F-B338B35C2623}" type="presOf" srcId="{CB99040A-B64E-43D1-A18B-250E6FBEE617}" destId="{7777D563-DE2E-0345-A213-32BF88C89FAA}" srcOrd="0" destOrd="3" presId="urn:microsoft.com/office/officeart/2005/8/layout/list1"/>
    <dgm:cxn modelId="{645E0AD1-41FE-064B-9ABC-8DEA06DB3194}" type="presOf" srcId="{5867BB84-EA0B-412F-B946-33384A6C0BD6}" destId="{7777D563-DE2E-0345-A213-32BF88C89FAA}" srcOrd="0" destOrd="6" presId="urn:microsoft.com/office/officeart/2005/8/layout/list1"/>
    <dgm:cxn modelId="{BD6CF1D2-C511-44BC-860A-3F70F4C866DD}" srcId="{0742D5E3-9D5B-4671-A179-3AE3CDEFA0A2}" destId="{03A81CEE-CB0D-4AFF-A8F3-F5656CC6BA27}" srcOrd="2" destOrd="0" parTransId="{0782BBEE-55EE-4452-ACF1-B5D73767E78F}" sibTransId="{ABE387AD-A1EB-4E99-97D5-1CA66F99DF1A}"/>
    <dgm:cxn modelId="{2056D9D9-EA0B-4C88-BA34-2857C2049DB4}" srcId="{94B1CB1B-8291-4934-986D-781240722ED0}" destId="{9C783B2B-F340-4D65-86D3-C5BF59D7A6BE}" srcOrd="1" destOrd="0" parTransId="{B56CA4FC-9F29-4C5F-B18C-970CB8AA6A67}" sibTransId="{9F43FF2D-BA88-4392-AB42-CACFCEAB90C8}"/>
    <dgm:cxn modelId="{9C65ACDC-4D13-4EF9-90B4-D127C0CC99A6}" srcId="{0742D5E3-9D5B-4671-A179-3AE3CDEFA0A2}" destId="{CB99040A-B64E-43D1-A18B-250E6FBEE617}" srcOrd="3" destOrd="0" parTransId="{75697A5E-3E4C-4B5A-A515-A176A51A28BA}" sibTransId="{5567FED7-460D-490F-A6BC-F2D819EF6EBA}"/>
    <dgm:cxn modelId="{072CE1EB-2863-8440-9C58-A847DF803F3E}" type="presOf" srcId="{94B1CB1B-8291-4934-986D-781240722ED0}" destId="{0B51D092-A9F4-D748-9293-07F6339B019C}" srcOrd="0" destOrd="0" presId="urn:microsoft.com/office/officeart/2005/8/layout/list1"/>
    <dgm:cxn modelId="{CA4C1993-A9E5-D04E-BD50-5CE9D6AEB90B}" type="presParOf" srcId="{084FDDDC-0ECE-F34D-B8AB-269CFE7C24BE}" destId="{76DB48AB-AA27-3942-BE1E-DA44D9D76DEE}" srcOrd="0" destOrd="0" presId="urn:microsoft.com/office/officeart/2005/8/layout/list1"/>
    <dgm:cxn modelId="{984F2E69-6D40-654C-A433-9DE1939D8539}" type="presParOf" srcId="{76DB48AB-AA27-3942-BE1E-DA44D9D76DEE}" destId="{27F37EC0-75D5-524F-B2D8-900F991ECD1D}" srcOrd="0" destOrd="0" presId="urn:microsoft.com/office/officeart/2005/8/layout/list1"/>
    <dgm:cxn modelId="{F4CC6EEF-174F-814F-BAAA-989816329E8C}" type="presParOf" srcId="{76DB48AB-AA27-3942-BE1E-DA44D9D76DEE}" destId="{8264415F-4BDE-8745-89D6-A7372F812813}" srcOrd="1" destOrd="0" presId="urn:microsoft.com/office/officeart/2005/8/layout/list1"/>
    <dgm:cxn modelId="{59E49D7D-446D-B74B-A172-104800127EB6}" type="presParOf" srcId="{084FDDDC-0ECE-F34D-B8AB-269CFE7C24BE}" destId="{3C358B1E-F891-C241-972E-D71F634D1926}" srcOrd="1" destOrd="0" presId="urn:microsoft.com/office/officeart/2005/8/layout/list1"/>
    <dgm:cxn modelId="{E81E1F3C-88D8-E94F-B180-85A12C7A8135}" type="presParOf" srcId="{084FDDDC-0ECE-F34D-B8AB-269CFE7C24BE}" destId="{7777D563-DE2E-0345-A213-32BF88C89FAA}" srcOrd="2" destOrd="0" presId="urn:microsoft.com/office/officeart/2005/8/layout/list1"/>
    <dgm:cxn modelId="{C6BAA0DE-9B88-D146-8C45-CEDE648F77EF}" type="presParOf" srcId="{084FDDDC-0ECE-F34D-B8AB-269CFE7C24BE}" destId="{202BEC8F-0CA6-7340-B81D-48062D3699D2}" srcOrd="3" destOrd="0" presId="urn:microsoft.com/office/officeart/2005/8/layout/list1"/>
    <dgm:cxn modelId="{C24DC710-2A4C-DF4E-AD71-B6359B60A947}" type="presParOf" srcId="{084FDDDC-0ECE-F34D-B8AB-269CFE7C24BE}" destId="{817469B3-421C-A24A-8EEF-86D36F55C3B0}" srcOrd="4" destOrd="0" presId="urn:microsoft.com/office/officeart/2005/8/layout/list1"/>
    <dgm:cxn modelId="{EE60CAEC-EB73-5246-95D4-2C6906CD1FFB}" type="presParOf" srcId="{817469B3-421C-A24A-8EEF-86D36F55C3B0}" destId="{0B51D092-A9F4-D748-9293-07F6339B019C}" srcOrd="0" destOrd="0" presId="urn:microsoft.com/office/officeart/2005/8/layout/list1"/>
    <dgm:cxn modelId="{477E89C2-0455-3048-A464-F28CBB424ABC}" type="presParOf" srcId="{817469B3-421C-A24A-8EEF-86D36F55C3B0}" destId="{1BA9B3C4-69F9-984D-BFCF-AC25809CD8DC}" srcOrd="1" destOrd="0" presId="urn:microsoft.com/office/officeart/2005/8/layout/list1"/>
    <dgm:cxn modelId="{87FC3E75-34D3-4A43-AA18-5323E40D538D}" type="presParOf" srcId="{084FDDDC-0ECE-F34D-B8AB-269CFE7C24BE}" destId="{A967579A-6643-9649-B406-E10CF17154B1}" srcOrd="5" destOrd="0" presId="urn:microsoft.com/office/officeart/2005/8/layout/list1"/>
    <dgm:cxn modelId="{128F1D3A-6BF3-174B-84BE-4CC1FD9C0E04}" type="presParOf" srcId="{084FDDDC-0ECE-F34D-B8AB-269CFE7C24BE}" destId="{AD4AE063-6DB1-7744-86B6-E4F3C8D5225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7D563-DE2E-0345-A213-32BF88C89FAA}">
      <dsp:nvSpPr>
        <dsp:cNvPr id="0" name=""/>
        <dsp:cNvSpPr/>
      </dsp:nvSpPr>
      <dsp:spPr>
        <a:xfrm>
          <a:off x="0" y="388085"/>
          <a:ext cx="6666833" cy="297674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37388" rIns="51742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Data Collection through API</a:t>
          </a:r>
        </a:p>
        <a:p>
          <a:pPr marL="228600" lvl="1" indent="-228600" algn="l" defTabSz="933450">
            <a:lnSpc>
              <a:spcPct val="90000"/>
            </a:lnSpc>
            <a:spcBef>
              <a:spcPct val="0"/>
            </a:spcBef>
            <a:spcAft>
              <a:spcPct val="15000"/>
            </a:spcAft>
            <a:buChar char="•"/>
          </a:pPr>
          <a:r>
            <a:rPr lang="en-US" sz="2100" kern="1200"/>
            <a:t>Data Collection with Web Scraping</a:t>
          </a:r>
        </a:p>
        <a:p>
          <a:pPr marL="228600" lvl="1" indent="-228600" algn="l" defTabSz="933450">
            <a:lnSpc>
              <a:spcPct val="90000"/>
            </a:lnSpc>
            <a:spcBef>
              <a:spcPct val="0"/>
            </a:spcBef>
            <a:spcAft>
              <a:spcPct val="15000"/>
            </a:spcAft>
            <a:buChar char="•"/>
          </a:pPr>
          <a:r>
            <a:rPr lang="en-US" sz="2100" kern="1200"/>
            <a:t>Data Wrangling</a:t>
          </a:r>
        </a:p>
        <a:p>
          <a:pPr marL="228600" lvl="1" indent="-228600" algn="l" defTabSz="933450">
            <a:lnSpc>
              <a:spcPct val="90000"/>
            </a:lnSpc>
            <a:spcBef>
              <a:spcPct val="0"/>
            </a:spcBef>
            <a:spcAft>
              <a:spcPct val="15000"/>
            </a:spcAft>
            <a:buChar char="•"/>
          </a:pPr>
          <a:r>
            <a:rPr lang="en-US" sz="2100" kern="1200"/>
            <a:t>Exploratory Data Analysis with SQL</a:t>
          </a:r>
        </a:p>
        <a:p>
          <a:pPr marL="228600" lvl="1" indent="-228600" algn="l" defTabSz="933450">
            <a:lnSpc>
              <a:spcPct val="90000"/>
            </a:lnSpc>
            <a:spcBef>
              <a:spcPct val="0"/>
            </a:spcBef>
            <a:spcAft>
              <a:spcPct val="15000"/>
            </a:spcAft>
            <a:buChar char="•"/>
          </a:pPr>
          <a:r>
            <a:rPr lang="en-US" sz="2100" kern="1200"/>
            <a:t>Exploratory Data Analysis with Data Visualization</a:t>
          </a:r>
        </a:p>
        <a:p>
          <a:pPr marL="228600" lvl="1" indent="-228600" algn="l" defTabSz="933450">
            <a:lnSpc>
              <a:spcPct val="90000"/>
            </a:lnSpc>
            <a:spcBef>
              <a:spcPct val="0"/>
            </a:spcBef>
            <a:spcAft>
              <a:spcPct val="15000"/>
            </a:spcAft>
            <a:buChar char="•"/>
          </a:pPr>
          <a:r>
            <a:rPr lang="en-US" sz="2100" kern="1200"/>
            <a:t>Interactive Visual Analytics with Folium</a:t>
          </a:r>
        </a:p>
        <a:p>
          <a:pPr marL="228600" lvl="1" indent="-228600" algn="l" defTabSz="933450">
            <a:lnSpc>
              <a:spcPct val="90000"/>
            </a:lnSpc>
            <a:spcBef>
              <a:spcPct val="0"/>
            </a:spcBef>
            <a:spcAft>
              <a:spcPct val="15000"/>
            </a:spcAft>
            <a:buChar char="•"/>
          </a:pPr>
          <a:r>
            <a:rPr lang="en-US" sz="2100" kern="1200"/>
            <a:t>Machine Learning Prediction</a:t>
          </a:r>
        </a:p>
      </dsp:txBody>
      <dsp:txXfrm>
        <a:off x="0" y="388085"/>
        <a:ext cx="6666833" cy="2976749"/>
      </dsp:txXfrm>
    </dsp:sp>
    <dsp:sp modelId="{8264415F-4BDE-8745-89D6-A7372F812813}">
      <dsp:nvSpPr>
        <dsp:cNvPr id="0" name=""/>
        <dsp:cNvSpPr/>
      </dsp:nvSpPr>
      <dsp:spPr>
        <a:xfrm>
          <a:off x="333341" y="78125"/>
          <a:ext cx="4666783" cy="6199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33450">
            <a:lnSpc>
              <a:spcPct val="90000"/>
            </a:lnSpc>
            <a:spcBef>
              <a:spcPct val="0"/>
            </a:spcBef>
            <a:spcAft>
              <a:spcPct val="35000"/>
            </a:spcAft>
            <a:buNone/>
          </a:pPr>
          <a:r>
            <a:rPr lang="en-US" sz="2100" kern="1200"/>
            <a:t>Summary of methodologies</a:t>
          </a:r>
        </a:p>
      </dsp:txBody>
      <dsp:txXfrm>
        <a:off x="363603" y="108387"/>
        <a:ext cx="4606259" cy="559396"/>
      </dsp:txXfrm>
    </dsp:sp>
    <dsp:sp modelId="{AD4AE063-6DB1-7744-86B6-E4F3C8D52258}">
      <dsp:nvSpPr>
        <dsp:cNvPr id="0" name=""/>
        <dsp:cNvSpPr/>
      </dsp:nvSpPr>
      <dsp:spPr>
        <a:xfrm>
          <a:off x="0" y="3788194"/>
          <a:ext cx="6666833" cy="158759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37388" rIns="51742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Exploratory Data Analysis result</a:t>
          </a:r>
        </a:p>
        <a:p>
          <a:pPr marL="228600" lvl="1" indent="-228600" algn="l" defTabSz="933450">
            <a:lnSpc>
              <a:spcPct val="90000"/>
            </a:lnSpc>
            <a:spcBef>
              <a:spcPct val="0"/>
            </a:spcBef>
            <a:spcAft>
              <a:spcPct val="15000"/>
            </a:spcAft>
            <a:buChar char="•"/>
          </a:pPr>
          <a:r>
            <a:rPr lang="en-US" sz="2100" kern="1200"/>
            <a:t>Interactive analytics in screenshots</a:t>
          </a:r>
        </a:p>
        <a:p>
          <a:pPr marL="228600" lvl="1" indent="-228600" algn="l" defTabSz="933450">
            <a:lnSpc>
              <a:spcPct val="90000"/>
            </a:lnSpc>
            <a:spcBef>
              <a:spcPct val="0"/>
            </a:spcBef>
            <a:spcAft>
              <a:spcPct val="15000"/>
            </a:spcAft>
            <a:buChar char="•"/>
          </a:pPr>
          <a:r>
            <a:rPr lang="en-US" sz="2100" kern="1200"/>
            <a:t>Predictive Analytics result</a:t>
          </a:r>
        </a:p>
      </dsp:txBody>
      <dsp:txXfrm>
        <a:off x="0" y="3788194"/>
        <a:ext cx="6666833" cy="1587599"/>
      </dsp:txXfrm>
    </dsp:sp>
    <dsp:sp modelId="{1BA9B3C4-69F9-984D-BFCF-AC25809CD8DC}">
      <dsp:nvSpPr>
        <dsp:cNvPr id="0" name=""/>
        <dsp:cNvSpPr/>
      </dsp:nvSpPr>
      <dsp:spPr>
        <a:xfrm>
          <a:off x="333341" y="3478234"/>
          <a:ext cx="4666783" cy="6199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33450">
            <a:lnSpc>
              <a:spcPct val="90000"/>
            </a:lnSpc>
            <a:spcBef>
              <a:spcPct val="0"/>
            </a:spcBef>
            <a:spcAft>
              <a:spcPct val="35000"/>
            </a:spcAft>
            <a:buNone/>
          </a:pPr>
          <a:r>
            <a:rPr lang="en-US" sz="2100" kern="1200"/>
            <a:t>Summary of all results</a:t>
          </a:r>
        </a:p>
      </dsp:txBody>
      <dsp:txXfrm>
        <a:off x="363603" y="3508496"/>
        <a:ext cx="4606259"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9/21/23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9/21/23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9/21/23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9/21/23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9/21/23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9/21/23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9/21/23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9/21/23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9/21/23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9/21/23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9/21/23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40D3-39BC-B0FA-CB35-2ADBAA77FA74}"/>
              </a:ext>
            </a:extLst>
          </p:cNvPr>
          <p:cNvSpPr>
            <a:spLocks noGrp="1"/>
          </p:cNvSpPr>
          <p:nvPr>
            <p:ph type="ctrTitle"/>
          </p:nvPr>
        </p:nvSpPr>
        <p:spPr/>
        <p:txBody>
          <a:bodyPr/>
          <a:lstStyle/>
          <a:p>
            <a:endParaRPr lang="en-US"/>
          </a:p>
        </p:txBody>
      </p:sp>
      <p:pic>
        <p:nvPicPr>
          <p:cNvPr id="2050" name="Picture 2" descr="Rocket debris from China's largest rocket fell through Earth's atmosphere |  Mashable">
            <a:extLst>
              <a:ext uri="{FF2B5EF4-FFF2-40B4-BE49-F238E27FC236}">
                <a16:creationId xmlns:a16="http://schemas.microsoft.com/office/drawing/2014/main" id="{7A9EAAA4-86B8-BE43-32A7-1B6477F93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A02788-6634-246E-90A6-6BABF37F8CE4}"/>
              </a:ext>
            </a:extLst>
          </p:cNvPr>
          <p:cNvSpPr txBox="1"/>
          <p:nvPr/>
        </p:nvSpPr>
        <p:spPr>
          <a:xfrm>
            <a:off x="715047" y="1278762"/>
            <a:ext cx="7143302" cy="707886"/>
          </a:xfrm>
          <a:prstGeom prst="rect">
            <a:avLst/>
          </a:prstGeom>
          <a:noFill/>
        </p:spPr>
        <p:txBody>
          <a:bodyPr wrap="none" rtlCol="0">
            <a:spAutoFit/>
          </a:bodyPr>
          <a:lstStyle/>
          <a:p>
            <a:r>
              <a:rPr lang="en-US" sz="4000" dirty="0">
                <a:solidFill>
                  <a:schemeClr val="bg1"/>
                </a:solidFill>
                <a:latin typeface="Arial" panose="020B0604020202020204" pitchFamily="34" charset="0"/>
                <a:cs typeface="Arial" panose="020B0604020202020204" pitchFamily="34" charset="0"/>
              </a:rPr>
              <a:t>Capstone Project Presentation</a:t>
            </a:r>
          </a:p>
        </p:txBody>
      </p:sp>
      <p:sp>
        <p:nvSpPr>
          <p:cNvPr id="4" name="TextBox 3">
            <a:extLst>
              <a:ext uri="{FF2B5EF4-FFF2-40B4-BE49-F238E27FC236}">
                <a16:creationId xmlns:a16="http://schemas.microsoft.com/office/drawing/2014/main" id="{6A2B202E-F6EE-F284-65A3-93BCE26F7484}"/>
              </a:ext>
            </a:extLst>
          </p:cNvPr>
          <p:cNvSpPr txBox="1"/>
          <p:nvPr/>
        </p:nvSpPr>
        <p:spPr>
          <a:xfrm>
            <a:off x="715047" y="4632326"/>
            <a:ext cx="1739259" cy="646331"/>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Sean</a:t>
            </a:r>
            <a:r>
              <a:rPr lang="en-US" dirty="0">
                <a:solidFill>
                  <a:schemeClr val="bg1"/>
                </a:solidFill>
              </a:rPr>
              <a:t> Galvin</a:t>
            </a:r>
          </a:p>
          <a:p>
            <a:r>
              <a:rPr lang="en-US" dirty="0">
                <a:solidFill>
                  <a:schemeClr val="bg1"/>
                </a:solidFill>
              </a:rPr>
              <a:t>September 2023</a:t>
            </a:r>
          </a:p>
        </p:txBody>
      </p:sp>
    </p:spTree>
    <p:extLst>
      <p:ext uri="{BB962C8B-B14F-4D97-AF65-F5344CB8AC3E}">
        <p14:creationId xmlns:p14="http://schemas.microsoft.com/office/powerpoint/2010/main" val="373696601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6617740" y="802955"/>
            <a:ext cx="4766330"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a:solidFill>
                  <a:schemeClr val="tx2"/>
                </a:solidFill>
                <a:latin typeface="+mj-lt"/>
                <a:ea typeface="+mj-ea"/>
                <a:cs typeface="+mj-cs"/>
              </a:rPr>
              <a:t>Data Wrangling</a:t>
            </a:r>
          </a:p>
        </p:txBody>
      </p:sp>
      <p:grpSp>
        <p:nvGrpSpPr>
          <p:cNvPr id="17" name="Group 16">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18" name="Freeform: Shape 17">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16872C39-302A-4BF9-861E-5D427E17530D}"/>
              </a:ext>
            </a:extLst>
          </p:cNvPr>
          <p:cNvPicPr>
            <a:picLocks noChangeAspect="1"/>
          </p:cNvPicPr>
          <p:nvPr/>
        </p:nvPicPr>
        <p:blipFill>
          <a:blip r:embed="rId2"/>
          <a:stretch>
            <a:fillRect/>
          </a:stretch>
        </p:blipFill>
        <p:spPr>
          <a:xfrm>
            <a:off x="674437" y="2188182"/>
            <a:ext cx="3785616" cy="2810819"/>
          </a:xfrm>
          <a:prstGeom prst="rect">
            <a:avLst/>
          </a:prstGeom>
        </p:spPr>
      </p:pic>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621072" y="2421683"/>
            <a:ext cx="4765949" cy="3353476"/>
          </a:xfrm>
          <a:prstGeom prst="rect">
            <a:avLst/>
          </a:prstGeom>
        </p:spPr>
        <p:txBody>
          <a:bodyPr vert="horz" lIns="91440" tIns="45720" rIns="91440" bIns="45720" rtlCol="0" anchor="t">
            <a:normAutofit/>
          </a:bodyPr>
          <a:lstStyle/>
          <a:p>
            <a:r>
              <a:rPr lang="en-US" sz="1700">
                <a:solidFill>
                  <a:schemeClr val="tx2"/>
                </a:solidFill>
              </a:rPr>
              <a:t>We performed exploratory data analysis and determined the training labels.</a:t>
            </a:r>
          </a:p>
          <a:p>
            <a:r>
              <a:rPr lang="en-US" sz="1700">
                <a:solidFill>
                  <a:schemeClr val="tx2"/>
                </a:solidFill>
              </a:rPr>
              <a:t>We calculated the number of launches at each site, and the number and occurrence of each orbits</a:t>
            </a:r>
          </a:p>
          <a:p>
            <a:r>
              <a:rPr lang="en-US" sz="1700">
                <a:solidFill>
                  <a:schemeClr val="tx2"/>
                </a:solidFill>
              </a:rPr>
              <a:t>We created landing outcome label from outcome column and exported the results to csv.</a:t>
            </a:r>
          </a:p>
          <a:p>
            <a:pPr>
              <a:spcBef>
                <a:spcPts val="1400"/>
              </a:spcBef>
            </a:pPr>
            <a:r>
              <a:rPr lang="en-US" sz="1700">
                <a:solidFill>
                  <a:schemeClr val="tx2"/>
                </a:solidFill>
              </a:rPr>
              <a:t>The link to the notebook is https://github.com/chuksoo/IBM-Data-Science-Capstone-SpaceX/blob/main/Data%20Wrangling.ipynb.</a:t>
            </a:r>
          </a:p>
          <a:p>
            <a:endParaRPr lang="en-US" sz="1700">
              <a:solidFill>
                <a:schemeClr val="tx2"/>
              </a:solidFill>
            </a:endParaRPr>
          </a:p>
          <a:p>
            <a:endParaRPr lang="en-US" sz="1700">
              <a:solidFill>
                <a:schemeClr val="tx2"/>
              </a:solidFill>
            </a:endParaRPr>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10</a:t>
            </a:fld>
            <a:endParaRPr lang="en-US" sz="1200">
              <a:solidFill>
                <a:schemeClr val="tx1">
                  <a:tint val="75000"/>
                </a:schemeClr>
              </a:solidFill>
              <a:latin typeface="+mn-lt"/>
            </a:endParaRP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19" name="Freeform: Shape 18">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itle 1">
            <a:extLst>
              <a:ext uri="{FF2B5EF4-FFF2-40B4-BE49-F238E27FC236}">
                <a16:creationId xmlns:a16="http://schemas.microsoft.com/office/drawing/2014/main" id="{D9E97D81-A978-4758-8A93-47C19B104075}"/>
              </a:ext>
            </a:extLst>
          </p:cNvPr>
          <p:cNvSpPr txBox="1">
            <a:spLocks/>
          </p:cNvSpPr>
          <p:nvPr/>
        </p:nvSpPr>
        <p:spPr>
          <a:xfrm>
            <a:off x="804672" y="3121701"/>
            <a:ext cx="3476488" cy="17865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solidFill>
                  <a:schemeClr val="tx2"/>
                </a:solidFill>
                <a:latin typeface="+mj-lt"/>
                <a:ea typeface="+mj-ea"/>
                <a:cs typeface="+mj-cs"/>
              </a:rPr>
              <a:t>EDA with Data Visualization</a:t>
            </a:r>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9994895" y="4596386"/>
            <a:ext cx="1413647" cy="206975"/>
          </a:xfrm>
        </p:spPr>
        <p:txBody>
          <a:bodyPr/>
          <a:lstStyle/>
          <a:p>
            <a:pPr defTabSz="466344">
              <a:spcAft>
                <a:spcPts val="600"/>
              </a:spcAft>
            </a:pPr>
            <a:fld id="{5075537C-CA84-1446-933C-8E9D027F9201}" type="slidenum">
              <a:rPr lang="en-US" sz="816" kern="1200">
                <a:solidFill>
                  <a:srgbClr val="1C7DDB"/>
                </a:solidFill>
                <a:latin typeface="Abadi" panose="020B0604020104020204" pitchFamily="34" charset="0"/>
                <a:ea typeface="+mn-ea"/>
                <a:cs typeface="+mn-cs"/>
              </a:rPr>
              <a:pPr defTabSz="466344">
                <a:spcAft>
                  <a:spcPts val="600"/>
                </a:spcAft>
              </a:pPr>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900739" y="2051762"/>
            <a:ext cx="2570111" cy="2541343"/>
          </a:xfrm>
          <a:prstGeom prst="rect">
            <a:avLst/>
          </a:prstGeom>
        </p:spPr>
        <p:txBody>
          <a:bodyPr lIns="91440" tIns="45720" rIns="91440" bIns="45720" anchor="t"/>
          <a:lstStyle/>
          <a:p>
            <a:pPr marL="116586" indent="-116586" defTabSz="466344">
              <a:lnSpc>
                <a:spcPct val="100000"/>
              </a:lnSpc>
              <a:spcBef>
                <a:spcPts val="714"/>
              </a:spcBef>
            </a:pPr>
            <a:r>
              <a:rPr lang="en-US" sz="1122" kern="1200">
                <a:solidFill>
                  <a:schemeClr val="accent3">
                    <a:lumMod val="25000"/>
                  </a:schemeClr>
                </a:solidFill>
                <a:latin typeface="Abadi"/>
                <a:ea typeface="+mn-ea"/>
                <a:cs typeface="+mn-cs"/>
              </a:rPr>
              <a:t>We explored the data by visualizing the relationship between flight number and launch Site, payload and launch site, success rate of each orbit type, flight number and orbit type, the launch success yearly trend. </a:t>
            </a:r>
            <a:endParaRPr lang="en-US" sz="1122" kern="1200">
              <a:solidFill>
                <a:schemeClr val="accent3">
                  <a:lumMod val="25000"/>
                </a:schemeClr>
              </a:solidFill>
              <a:latin typeface="Abadi" panose="020B0604020104020204" pitchFamily="34" charset="0"/>
              <a:ea typeface="+mn-ea"/>
              <a:cs typeface="+mn-cs"/>
            </a:endParaRPr>
          </a:p>
          <a:p>
            <a:endParaRPr lang="en-US" dirty="0"/>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8645369" y="2051762"/>
            <a:ext cx="2674350" cy="2541343"/>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6586" indent="-116586" defTabSz="466344">
              <a:lnSpc>
                <a:spcPct val="100000"/>
              </a:lnSpc>
              <a:spcBef>
                <a:spcPts val="714"/>
              </a:spcBef>
            </a:pPr>
            <a:endParaRPr lang="en-US" sz="1122" kern="1200">
              <a:solidFill>
                <a:schemeClr val="accent3">
                  <a:lumMod val="25000"/>
                </a:schemeClr>
              </a:solidFill>
              <a:latin typeface="Abadi" panose="020B0604020104020204" pitchFamily="34" charset="0"/>
              <a:ea typeface="+mn-ea"/>
              <a:cs typeface="+mn-cs"/>
            </a:endParaRPr>
          </a:p>
          <a:p>
            <a:pPr marL="116586" indent="-116586" defTabSz="466344">
              <a:lnSpc>
                <a:spcPct val="100000"/>
              </a:lnSpc>
              <a:spcBef>
                <a:spcPts val="714"/>
              </a:spcBef>
            </a:pPr>
            <a:endParaRPr lang="en-US" sz="1122" kern="1200">
              <a:solidFill>
                <a:schemeClr val="accent3">
                  <a:lumMod val="25000"/>
                </a:schemeClr>
              </a:solidFill>
              <a:latin typeface="Abadi" panose="020B0604020104020204" pitchFamily="34" charset="0"/>
              <a:ea typeface="+mn-ea"/>
              <a:cs typeface="+mn-cs"/>
            </a:endParaRPr>
          </a:p>
          <a:p>
            <a:pPr marL="116586" indent="-116586" defTabSz="466344">
              <a:lnSpc>
                <a:spcPct val="100000"/>
              </a:lnSpc>
              <a:spcBef>
                <a:spcPts val="714"/>
              </a:spcBef>
            </a:pPr>
            <a:endParaRPr lang="en-US" sz="1122" kern="1200">
              <a:solidFill>
                <a:schemeClr val="accent3">
                  <a:lumMod val="25000"/>
                </a:schemeClr>
              </a:solidFill>
              <a:latin typeface="Abadi" panose="020B0604020104020204" pitchFamily="34" charset="0"/>
              <a:ea typeface="+mn-ea"/>
              <a:cs typeface="+mn-cs"/>
            </a:endParaRPr>
          </a:p>
          <a:p>
            <a:pPr marL="116586" indent="-116586" defTabSz="466344">
              <a:lnSpc>
                <a:spcPct val="100000"/>
              </a:lnSpc>
              <a:spcBef>
                <a:spcPts val="714"/>
              </a:spcBef>
            </a:pPr>
            <a:endParaRPr lang="en-US" sz="1122" kern="1200">
              <a:solidFill>
                <a:schemeClr val="accent3">
                  <a:lumMod val="25000"/>
                </a:schemeClr>
              </a:solidFill>
              <a:latin typeface="Abadi" panose="020B0604020104020204" pitchFamily="34" charset="0"/>
              <a:ea typeface="+mn-ea"/>
              <a:cs typeface="+mn-cs"/>
            </a:endParaRPr>
          </a:p>
          <a:p>
            <a:pPr marL="116586" indent="-116586" defTabSz="466344">
              <a:lnSpc>
                <a:spcPct val="100000"/>
              </a:lnSpc>
              <a:spcBef>
                <a:spcPts val="714"/>
              </a:spcBef>
            </a:pPr>
            <a:endParaRPr lang="en-US" sz="1122" kern="1200">
              <a:solidFill>
                <a:schemeClr val="accent3">
                  <a:lumMod val="25000"/>
                </a:schemeClr>
              </a:solidFill>
              <a:latin typeface="Abadi" panose="020B0604020104020204" pitchFamily="34" charset="0"/>
              <a:ea typeface="+mn-ea"/>
              <a:cs typeface="+mn-cs"/>
            </a:endParaRPr>
          </a:p>
          <a:p>
            <a:pPr marL="116586" indent="-116586" defTabSz="466344">
              <a:lnSpc>
                <a:spcPct val="100000"/>
              </a:lnSpc>
              <a:spcBef>
                <a:spcPts val="714"/>
              </a:spcBef>
            </a:pPr>
            <a:endParaRPr lang="en-US" sz="1122" kern="1200">
              <a:solidFill>
                <a:schemeClr val="accent3">
                  <a:lumMod val="25000"/>
                </a:schemeClr>
              </a:solidFill>
              <a:latin typeface="Abadi" panose="020B0604020104020204" pitchFamily="34" charset="0"/>
              <a:ea typeface="+mn-ea"/>
              <a:cs typeface="+mn-cs"/>
            </a:endParaRPr>
          </a:p>
          <a:p>
            <a:pPr marL="116586" indent="-116586" defTabSz="466344">
              <a:lnSpc>
                <a:spcPct val="100000"/>
              </a:lnSpc>
              <a:spcBef>
                <a:spcPts val="714"/>
              </a:spcBef>
            </a:pPr>
            <a:r>
              <a:rPr lang="en-US" sz="1122" kern="1200">
                <a:solidFill>
                  <a:schemeClr val="accent3">
                    <a:lumMod val="25000"/>
                  </a:schemeClr>
                </a:solidFill>
                <a:latin typeface="Abadi" panose="020B0604020104020204" pitchFamily="34" charset="0"/>
                <a:ea typeface="+mn-ea"/>
                <a:cs typeface="+mn-cs"/>
              </a:rPr>
              <a:t>The link to the notebook is </a:t>
            </a:r>
            <a:r>
              <a:rPr lang="en-US" sz="1122" kern="1200">
                <a:solidFill>
                  <a:srgbClr val="1C7DDB"/>
                </a:solidFill>
                <a:latin typeface="Abadi" panose="020B0604020104020204" pitchFamily="34" charset="0"/>
                <a:ea typeface="+mn-ea"/>
                <a:cs typeface="+mn-cs"/>
              </a:rPr>
              <a:t>https://github.com/chuksoo/IBM-Data-Science-Capstone-SpaceX/blob/main/EDA%20with%20Data%20Visualization.ipynb</a:t>
            </a:r>
            <a:endParaRPr lang="en-US"/>
          </a:p>
        </p:txBody>
      </p:sp>
      <p:pic>
        <p:nvPicPr>
          <p:cNvPr id="7" name="Picture 6">
            <a:extLst>
              <a:ext uri="{FF2B5EF4-FFF2-40B4-BE49-F238E27FC236}">
                <a16:creationId xmlns:a16="http://schemas.microsoft.com/office/drawing/2014/main" id="{A057CF71-3EE2-44BF-9595-C18CAEFC4E4D}"/>
              </a:ext>
            </a:extLst>
          </p:cNvPr>
          <p:cNvPicPr>
            <a:picLocks noChangeAspect="1"/>
          </p:cNvPicPr>
          <p:nvPr/>
        </p:nvPicPr>
        <p:blipFill>
          <a:blip r:embed="rId2"/>
          <a:stretch>
            <a:fillRect/>
          </a:stretch>
        </p:blipFill>
        <p:spPr>
          <a:xfrm>
            <a:off x="5900740" y="3172150"/>
            <a:ext cx="2577048" cy="1420956"/>
          </a:xfrm>
          <a:prstGeom prst="rect">
            <a:avLst/>
          </a:prstGeom>
        </p:spPr>
      </p:pic>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3"/>
          <a:stretch>
            <a:fillRect/>
          </a:stretch>
        </p:blipFill>
        <p:spPr>
          <a:xfrm>
            <a:off x="8645369" y="2051762"/>
            <a:ext cx="2674351" cy="1528341"/>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1179226" y="1280680"/>
            <a:ext cx="9833548" cy="7118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sz="3600" kern="1200" dirty="0">
                <a:solidFill>
                  <a:schemeClr val="tx2"/>
                </a:solidFill>
                <a:latin typeface="+mj-lt"/>
                <a:ea typeface="+mj-ea"/>
                <a:cs typeface="+mj-cs"/>
              </a:rPr>
              <a:t>EDA with SQL</a:t>
            </a:r>
          </a:p>
        </p:txBody>
      </p:sp>
      <p:grpSp>
        <p:nvGrpSpPr>
          <p:cNvPr id="7" name="Group 6">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8" name="Freeform: Shape 1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179226" y="2890979"/>
            <a:ext cx="9833548" cy="2693976"/>
          </a:xfrm>
          <a:prstGeom prst="rect">
            <a:avLst/>
          </a:prstGeom>
        </p:spPr>
        <p:txBody>
          <a:bodyPr vert="horz" lIns="91440" tIns="45720" rIns="91440" bIns="45720" rtlCol="0">
            <a:normAutofit fontScale="92500" lnSpcReduction="10000"/>
          </a:bodyPr>
          <a:lstStyle/>
          <a:p>
            <a:pPr>
              <a:spcBef>
                <a:spcPts val="1400"/>
              </a:spcBef>
            </a:pPr>
            <a:r>
              <a:rPr lang="en-US" sz="1400" dirty="0">
                <a:solidFill>
                  <a:schemeClr val="tx2"/>
                </a:solidFill>
              </a:rPr>
              <a:t>We loaded the SpaceX dataset into a PostgreSQL database without leaving the </a:t>
            </a:r>
            <a:r>
              <a:rPr lang="en-US" sz="1400" dirty="0" err="1">
                <a:solidFill>
                  <a:schemeClr val="tx2"/>
                </a:solidFill>
              </a:rPr>
              <a:t>jupyter</a:t>
            </a:r>
            <a:r>
              <a:rPr lang="en-US" sz="1400" dirty="0">
                <a:solidFill>
                  <a:schemeClr val="tx2"/>
                </a:solidFill>
              </a:rPr>
              <a:t> notebook.</a:t>
            </a:r>
          </a:p>
          <a:p>
            <a:pPr>
              <a:spcBef>
                <a:spcPts val="1400"/>
              </a:spcBef>
            </a:pPr>
            <a:r>
              <a:rPr lang="en-US" sz="1400" dirty="0">
                <a:solidFill>
                  <a:schemeClr val="tx2"/>
                </a:solidFill>
              </a:rPr>
              <a:t>We applied EDA with SQL to get insight from the data. We wrote queries to find out for instance:</a:t>
            </a:r>
          </a:p>
          <a:p>
            <a:pPr lvl="1">
              <a:spcBef>
                <a:spcPts val="1400"/>
              </a:spcBef>
            </a:pPr>
            <a:r>
              <a:rPr lang="en-US" sz="1400" dirty="0">
                <a:solidFill>
                  <a:schemeClr val="tx2"/>
                </a:solidFill>
              </a:rPr>
              <a:t>The names of unique launch sites in the space mission.</a:t>
            </a:r>
          </a:p>
          <a:p>
            <a:pPr lvl="1">
              <a:spcBef>
                <a:spcPts val="1400"/>
              </a:spcBef>
            </a:pPr>
            <a:r>
              <a:rPr lang="en-US" sz="1400" dirty="0">
                <a:solidFill>
                  <a:schemeClr val="tx2"/>
                </a:solidFill>
              </a:rPr>
              <a:t>The total payload mass carried by boosters launched by NASA (CRS)</a:t>
            </a:r>
          </a:p>
          <a:p>
            <a:pPr lvl="1">
              <a:spcBef>
                <a:spcPts val="1400"/>
              </a:spcBef>
            </a:pPr>
            <a:r>
              <a:rPr lang="en-US" sz="1400" dirty="0">
                <a:solidFill>
                  <a:schemeClr val="tx2"/>
                </a:solidFill>
              </a:rPr>
              <a:t>The average payload mass carried by booster version F9 v1.1</a:t>
            </a:r>
          </a:p>
          <a:p>
            <a:pPr lvl="1">
              <a:spcBef>
                <a:spcPts val="1400"/>
              </a:spcBef>
            </a:pPr>
            <a:r>
              <a:rPr lang="en-US" sz="1400" dirty="0">
                <a:solidFill>
                  <a:schemeClr val="tx2"/>
                </a:solidFill>
              </a:rPr>
              <a:t>The total number of successful and failure mission outcomes</a:t>
            </a:r>
          </a:p>
          <a:p>
            <a:pPr lvl="1">
              <a:spcBef>
                <a:spcPts val="1400"/>
              </a:spcBef>
            </a:pPr>
            <a:r>
              <a:rPr lang="en-US" sz="1400" dirty="0">
                <a:solidFill>
                  <a:schemeClr val="tx2"/>
                </a:solidFill>
              </a:rPr>
              <a:t>The failed landing outcomes in drone ship, their booster version and launch site names.</a:t>
            </a:r>
          </a:p>
          <a:p>
            <a:pPr>
              <a:spcBef>
                <a:spcPts val="1400"/>
              </a:spcBef>
            </a:pPr>
            <a:r>
              <a:rPr lang="en-US" sz="1400" dirty="0">
                <a:solidFill>
                  <a:schemeClr val="tx2"/>
                </a:solidFill>
              </a:rPr>
              <a:t>The link to the notebook is https://</a:t>
            </a:r>
            <a:r>
              <a:rPr lang="en-US" sz="1400" dirty="0" err="1">
                <a:solidFill>
                  <a:schemeClr val="tx2"/>
                </a:solidFill>
              </a:rPr>
              <a:t>github.com</a:t>
            </a:r>
            <a:r>
              <a:rPr lang="en-US" sz="1400" dirty="0">
                <a:solidFill>
                  <a:schemeClr val="tx2"/>
                </a:solidFill>
              </a:rPr>
              <a:t>/</a:t>
            </a:r>
            <a:r>
              <a:rPr lang="en-US" sz="1400" dirty="0" err="1">
                <a:solidFill>
                  <a:schemeClr val="tx2"/>
                </a:solidFill>
              </a:rPr>
              <a:t>chuksoo</a:t>
            </a:r>
            <a:r>
              <a:rPr lang="en-US" sz="1400" dirty="0">
                <a:solidFill>
                  <a:schemeClr val="tx2"/>
                </a:solidFill>
              </a:rPr>
              <a:t>/IBM-Data-Science-Capstone-SpaceX/blob/main/EDA%20with%20SQL.ipynb</a:t>
            </a:r>
          </a:p>
          <a:p>
            <a:pPr marL="0">
              <a:spcBef>
                <a:spcPts val="1400"/>
              </a:spcBef>
            </a:pPr>
            <a:endParaRPr lang="en-US" sz="1400" dirty="0">
              <a:solidFill>
                <a:schemeClr val="tx2"/>
              </a:solidFill>
            </a:endParaRPr>
          </a:p>
          <a:p>
            <a:pPr marL="0">
              <a:spcBef>
                <a:spcPts val="1400"/>
              </a:spcBef>
            </a:pPr>
            <a:endParaRPr lang="en-US" sz="1400" dirty="0">
              <a:solidFill>
                <a:schemeClr val="tx2"/>
              </a:solidFill>
            </a:endParaRPr>
          </a:p>
          <a:p>
            <a:pPr>
              <a:spcBef>
                <a:spcPts val="1400"/>
              </a:spcBef>
            </a:pPr>
            <a:endParaRPr lang="en-US" sz="1400" dirty="0">
              <a:solidFill>
                <a:schemeClr val="tx2"/>
              </a:solidFill>
            </a:endParaRP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p:txBody>
      </p:sp>
      <p:grpSp>
        <p:nvGrpSpPr>
          <p:cNvPr id="20" name="Group 1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1" name="Freeform: Shape 2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5" name="Freeform: Shape 1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itle 1">
            <a:extLst>
              <a:ext uri="{FF2B5EF4-FFF2-40B4-BE49-F238E27FC236}">
                <a16:creationId xmlns:a16="http://schemas.microsoft.com/office/drawing/2014/main" id="{B28946E4-5BEF-46F0-A56A-E7E85ACA148F}"/>
              </a:ext>
            </a:extLst>
          </p:cNvPr>
          <p:cNvSpPr txBox="1">
            <a:spLocks/>
          </p:cNvSpPr>
          <p:nvPr/>
        </p:nvSpPr>
        <p:spPr>
          <a:xfrm>
            <a:off x="804672" y="2053641"/>
            <a:ext cx="3669161" cy="27600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solidFill>
                  <a:schemeClr val="tx2"/>
                </a:solidFill>
                <a:latin typeface="+mj-lt"/>
                <a:ea typeface="+mj-ea"/>
                <a:cs typeface="+mj-cs"/>
              </a:rPr>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090574" y="801866"/>
            <a:ext cx="5306084" cy="5230634"/>
          </a:xfrm>
          <a:prstGeom prst="rect">
            <a:avLst/>
          </a:prstGeom>
          <a:noFill/>
          <a:ln>
            <a:noFill/>
          </a:ln>
        </p:spPr>
        <p:txBody>
          <a:bodyPr vert="horz" lIns="91440" tIns="45720" rIns="91440" bIns="45720" rtlCol="0" anchor="ctr">
            <a:normAutofit/>
          </a:bodyPr>
          <a:lstStyle/>
          <a:p>
            <a:pPr>
              <a:spcBef>
                <a:spcPts val="1400"/>
              </a:spcBef>
            </a:pPr>
            <a:r>
              <a:rPr lang="en-US" sz="1800">
                <a:solidFill>
                  <a:schemeClr val="tx2"/>
                </a:solidFill>
              </a:rPr>
              <a:t>We marked all launch sites, and added map objects such as markers, circles, lines to mark the success or failure of launches for each site on the folium map.</a:t>
            </a:r>
          </a:p>
          <a:p>
            <a:pPr>
              <a:spcBef>
                <a:spcPts val="1400"/>
              </a:spcBef>
            </a:pPr>
            <a:r>
              <a:rPr lang="en-US" sz="1800">
                <a:solidFill>
                  <a:schemeClr val="tx2"/>
                </a:solidFill>
              </a:rPr>
              <a:t>We assigned the feature launch outcomes (failure or success) to class 0 and 1.i.e., 0 for failure, and 1 for success.</a:t>
            </a:r>
          </a:p>
          <a:p>
            <a:pPr>
              <a:spcBef>
                <a:spcPts val="1400"/>
              </a:spcBef>
            </a:pPr>
            <a:r>
              <a:rPr lang="en-US" sz="1800">
                <a:solidFill>
                  <a:schemeClr val="tx2"/>
                </a:solidFill>
              </a:rPr>
              <a:t>Using the color-labeled marker clusters, we identified which launch sites have relatively high success rate. </a:t>
            </a:r>
          </a:p>
          <a:p>
            <a:pPr>
              <a:spcBef>
                <a:spcPts val="1400"/>
              </a:spcBef>
            </a:pPr>
            <a:r>
              <a:rPr lang="en-US" sz="1800">
                <a:solidFill>
                  <a:schemeClr val="tx2"/>
                </a:solidFill>
              </a:rPr>
              <a:t>We calculated the distances between a launch site to its proximities. We answered some question for instance:</a:t>
            </a:r>
          </a:p>
          <a:p>
            <a:pPr lvl="1">
              <a:spcBef>
                <a:spcPts val="1400"/>
              </a:spcBef>
            </a:pPr>
            <a:r>
              <a:rPr lang="en-US" sz="1800">
                <a:solidFill>
                  <a:schemeClr val="tx2"/>
                </a:solidFill>
              </a:rPr>
              <a:t>Are launch sites near railways, highways and coastlines.</a:t>
            </a:r>
          </a:p>
          <a:p>
            <a:pPr lvl="1">
              <a:spcBef>
                <a:spcPts val="1400"/>
              </a:spcBef>
            </a:pPr>
            <a:r>
              <a:rPr lang="en-US" sz="1800">
                <a:solidFill>
                  <a:schemeClr val="tx2"/>
                </a:solidFill>
              </a:rPr>
              <a:t>Do launch sites keep certain distance away from cities.</a:t>
            </a:r>
          </a:p>
          <a:p>
            <a:endParaRPr lang="en-US" sz="1800">
              <a:solidFill>
                <a:schemeClr val="tx2"/>
              </a:solidFill>
            </a:endParaRPr>
          </a:p>
          <a:p>
            <a:endParaRPr lang="en-US" sz="1800">
              <a:solidFill>
                <a:schemeClr val="tx2"/>
              </a:solidFill>
            </a:endParaRPr>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13</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5" name="Freeform: Shape 1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itle 1">
            <a:extLst>
              <a:ext uri="{FF2B5EF4-FFF2-40B4-BE49-F238E27FC236}">
                <a16:creationId xmlns:a16="http://schemas.microsoft.com/office/drawing/2014/main" id="{519FC08B-7D2E-43A5-A528-821DCDCCCC82}"/>
              </a:ext>
            </a:extLst>
          </p:cNvPr>
          <p:cNvSpPr txBox="1">
            <a:spLocks/>
          </p:cNvSpPr>
          <p:nvPr/>
        </p:nvSpPr>
        <p:spPr>
          <a:xfrm>
            <a:off x="804672" y="2053641"/>
            <a:ext cx="3669161" cy="27600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solidFill>
                  <a:schemeClr val="tx2"/>
                </a:solidFill>
                <a:latin typeface="+mj-lt"/>
                <a:ea typeface="+mj-ea"/>
                <a:cs typeface="+mj-cs"/>
              </a:rPr>
              <a:t>Build a Dashboard with Plotly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090574" y="801866"/>
            <a:ext cx="5306084" cy="5230634"/>
          </a:xfrm>
          <a:prstGeom prst="rect">
            <a:avLst/>
          </a:prstGeom>
          <a:noFill/>
          <a:ln>
            <a:noFill/>
          </a:ln>
        </p:spPr>
        <p:txBody>
          <a:bodyPr vert="horz" lIns="91440" tIns="45720" rIns="91440" bIns="45720" rtlCol="0" anchor="ctr">
            <a:normAutofit/>
          </a:bodyPr>
          <a:lstStyle/>
          <a:p>
            <a:pPr>
              <a:spcBef>
                <a:spcPts val="1400"/>
              </a:spcBef>
            </a:pPr>
            <a:r>
              <a:rPr lang="en-US" sz="1800">
                <a:solidFill>
                  <a:schemeClr val="tx2"/>
                </a:solidFill>
              </a:rPr>
              <a:t>We built an interactive dashboard with Plotly dash</a:t>
            </a:r>
          </a:p>
          <a:p>
            <a:pPr>
              <a:spcBef>
                <a:spcPts val="1400"/>
              </a:spcBef>
            </a:pPr>
            <a:r>
              <a:rPr lang="en-US" sz="1800">
                <a:solidFill>
                  <a:schemeClr val="tx2"/>
                </a:solidFill>
              </a:rPr>
              <a:t>We plotted pie charts showing the total launches by a certain sites</a:t>
            </a:r>
          </a:p>
          <a:p>
            <a:pPr>
              <a:spcBef>
                <a:spcPts val="1400"/>
              </a:spcBef>
            </a:pPr>
            <a:r>
              <a:rPr lang="en-US" sz="1800">
                <a:solidFill>
                  <a:schemeClr val="tx2"/>
                </a:solidFill>
              </a:rPr>
              <a:t>We plotted scatter graph showing the relationship with Outcome and Payload Mass (Kg) for the different booster version.</a:t>
            </a:r>
          </a:p>
          <a:p>
            <a:pPr>
              <a:spcBef>
                <a:spcPts val="1400"/>
              </a:spcBef>
            </a:pPr>
            <a:r>
              <a:rPr lang="en-US" sz="1800">
                <a:solidFill>
                  <a:schemeClr val="tx2"/>
                </a:solidFill>
              </a:rPr>
              <a:t>The link to the notebook is https://github.com/chuksoo/IBM-Data-Science-Capstone-SpaceX/blob/main/app.py</a:t>
            </a:r>
          </a:p>
          <a:p>
            <a:endParaRPr lang="en-US" sz="1800">
              <a:solidFill>
                <a:schemeClr val="tx2"/>
              </a:solidFill>
            </a:endParaRPr>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14</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5" name="Freeform: Shape 1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itle 1">
            <a:extLst>
              <a:ext uri="{FF2B5EF4-FFF2-40B4-BE49-F238E27FC236}">
                <a16:creationId xmlns:a16="http://schemas.microsoft.com/office/drawing/2014/main" id="{FC857EDD-A3A7-434D-B8D5-401E872498DA}"/>
              </a:ext>
            </a:extLst>
          </p:cNvPr>
          <p:cNvSpPr txBox="1">
            <a:spLocks/>
          </p:cNvSpPr>
          <p:nvPr/>
        </p:nvSpPr>
        <p:spPr>
          <a:xfrm>
            <a:off x="804672" y="2053641"/>
            <a:ext cx="3669161" cy="27600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solidFill>
                  <a:schemeClr val="tx2"/>
                </a:solidFill>
                <a:latin typeface="+mj-lt"/>
                <a:ea typeface="+mj-ea"/>
                <a:cs typeface="+mj-cs"/>
              </a:rPr>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090574" y="801866"/>
            <a:ext cx="5306084" cy="5230634"/>
          </a:xfrm>
          <a:prstGeom prst="rect">
            <a:avLst/>
          </a:prstGeom>
          <a:noFill/>
          <a:ln>
            <a:noFill/>
          </a:ln>
        </p:spPr>
        <p:txBody>
          <a:bodyPr vert="horz" lIns="91440" tIns="45720" rIns="91440" bIns="45720" rtlCol="0" anchor="ctr">
            <a:normAutofit/>
          </a:bodyPr>
          <a:lstStyle/>
          <a:p>
            <a:pPr>
              <a:spcBef>
                <a:spcPts val="1400"/>
              </a:spcBef>
            </a:pPr>
            <a:r>
              <a:rPr lang="en-US" sz="1800">
                <a:solidFill>
                  <a:schemeClr val="tx2"/>
                </a:solidFill>
              </a:rPr>
              <a:t>We loaded the data using numpy and pandas, transformed the data, split our data into training and testing.</a:t>
            </a:r>
          </a:p>
          <a:p>
            <a:pPr>
              <a:spcBef>
                <a:spcPts val="1400"/>
              </a:spcBef>
            </a:pPr>
            <a:r>
              <a:rPr lang="en-US" sz="1800">
                <a:solidFill>
                  <a:schemeClr val="tx2"/>
                </a:solidFill>
              </a:rPr>
              <a:t>We built different machine learning models and tune different hyperparameters using GridSearchCV.</a:t>
            </a:r>
          </a:p>
          <a:p>
            <a:pPr>
              <a:spcBef>
                <a:spcPts val="1400"/>
              </a:spcBef>
            </a:pPr>
            <a:r>
              <a:rPr lang="en-US" sz="1800">
                <a:solidFill>
                  <a:schemeClr val="tx2"/>
                </a:solidFill>
              </a:rPr>
              <a:t>We used accuracy as the metric for our model, improved the model using feature engineering and algorithm tuning.</a:t>
            </a:r>
          </a:p>
          <a:p>
            <a:pPr>
              <a:spcBef>
                <a:spcPts val="1400"/>
              </a:spcBef>
            </a:pPr>
            <a:r>
              <a:rPr lang="en-US" sz="1800">
                <a:solidFill>
                  <a:schemeClr val="tx2"/>
                </a:solidFill>
              </a:rPr>
              <a:t>We found the best performing classification model.</a:t>
            </a:r>
          </a:p>
          <a:p>
            <a:pPr>
              <a:spcBef>
                <a:spcPts val="1400"/>
              </a:spcBef>
            </a:pPr>
            <a:r>
              <a:rPr lang="en-US" sz="1800">
                <a:solidFill>
                  <a:schemeClr val="tx2"/>
                </a:solidFill>
              </a:rPr>
              <a:t>The link to the notebook is https://github.com/chuksoo/IBM-Data-Science-Capstone-SpaceX/blob/main/Machine%20Learning%20Prediction.ipynb</a:t>
            </a:r>
          </a:p>
          <a:p>
            <a:endParaRPr lang="en-US" sz="1800">
              <a:solidFill>
                <a:schemeClr val="tx2"/>
              </a:solidFill>
            </a:endParaRPr>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15</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7" name="Group 16">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8" name="Freeform: Shape 17">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Title 1">
            <a:extLst>
              <a:ext uri="{FF2B5EF4-FFF2-40B4-BE49-F238E27FC236}">
                <a16:creationId xmlns:a16="http://schemas.microsoft.com/office/drawing/2014/main" id="{330F9542-6794-4F57-BB45-868D94AD06B0}"/>
              </a:ext>
            </a:extLst>
          </p:cNvPr>
          <p:cNvSpPr txBox="1">
            <a:spLocks/>
          </p:cNvSpPr>
          <p:nvPr/>
        </p:nvSpPr>
        <p:spPr>
          <a:xfrm>
            <a:off x="804672" y="2053641"/>
            <a:ext cx="3669161" cy="27600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solidFill>
                  <a:schemeClr val="tx2"/>
                </a:solidFill>
                <a:latin typeface="+mj-lt"/>
                <a:ea typeface="+mj-ea"/>
                <a:cs typeface="+mj-cs"/>
              </a:rPr>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6090574" y="801866"/>
            <a:ext cx="5306084" cy="5230634"/>
          </a:xfrm>
          <a:prstGeom prst="rect">
            <a:avLst/>
          </a:prstGeom>
          <a:noFill/>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buFont typeface="Arial" panose="020B0604020202020204" pitchFamily="34" charset="0"/>
              <a:buChar char="•"/>
            </a:pPr>
            <a:r>
              <a:rPr lang="en-US" sz="1800">
                <a:solidFill>
                  <a:schemeClr val="tx2"/>
                </a:solidFill>
                <a:latin typeface="+mn-lt"/>
              </a:rPr>
              <a:t>Exploratory data analysis results</a:t>
            </a:r>
          </a:p>
          <a:p>
            <a:pPr>
              <a:spcBef>
                <a:spcPts val="1400"/>
              </a:spcBef>
              <a:buFont typeface="Arial" panose="020B0604020202020204" pitchFamily="34" charset="0"/>
              <a:buChar char="•"/>
            </a:pPr>
            <a:r>
              <a:rPr lang="en-US" sz="1800">
                <a:solidFill>
                  <a:schemeClr val="tx2"/>
                </a:solidFill>
                <a:latin typeface="+mn-lt"/>
              </a:rPr>
              <a:t>Interactive analytics demo in screenshots</a:t>
            </a:r>
          </a:p>
          <a:p>
            <a:pPr>
              <a:spcBef>
                <a:spcPts val="1400"/>
              </a:spcBef>
              <a:buFont typeface="Arial" panose="020B0604020202020204" pitchFamily="34" charset="0"/>
              <a:buChar char="•"/>
            </a:pPr>
            <a:r>
              <a:rPr lang="en-US" sz="1800">
                <a:solidFill>
                  <a:schemeClr val="tx2"/>
                </a:solidFill>
                <a:latin typeface="+mn-lt"/>
              </a:rPr>
              <a:t>Predictive analysis results</a:t>
            </a:r>
          </a:p>
          <a:p>
            <a:pPr lvl="1">
              <a:buFont typeface="Arial" panose="020B0604020202020204" pitchFamily="34" charset="0"/>
              <a:buChar char="•"/>
            </a:pPr>
            <a:endParaRPr lang="en-US" sz="1800">
              <a:solidFill>
                <a:schemeClr val="tx2"/>
              </a:solidFill>
              <a:latin typeface="+mn-lt"/>
            </a:endParaRPr>
          </a:p>
          <a:p>
            <a:pPr marL="457200" lvl="1">
              <a:buFont typeface="Arial" panose="020B0604020202020204" pitchFamily="34" charset="0"/>
              <a:buChar char="•"/>
            </a:pPr>
            <a:endParaRPr lang="en-US" sz="1800">
              <a:solidFill>
                <a:schemeClr val="tx2"/>
              </a:solidFill>
              <a:latin typeface="+mn-lt"/>
            </a:endParaRPr>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16</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C34D-428A-345A-2656-C8A8CBDF52F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F04C18-D007-BA36-2387-53BE8EC64507}"/>
              </a:ext>
            </a:extLst>
          </p:cNvPr>
          <p:cNvSpPr>
            <a:spLocks noGrp="1"/>
          </p:cNvSpPr>
          <p:nvPr>
            <p:ph type="body" idx="1"/>
          </p:nvPr>
        </p:nvSpPr>
        <p:spPr/>
        <p:txBody>
          <a:bodyPr/>
          <a:lstStyle/>
          <a:p>
            <a:endParaRPr lang="en-US"/>
          </a:p>
        </p:txBody>
      </p:sp>
      <p:pic>
        <p:nvPicPr>
          <p:cNvPr id="3074" name="Picture 2" descr="Rocket debris from China's largest rocket fell through Earth's atmosphere |  Mashable">
            <a:extLst>
              <a:ext uri="{FF2B5EF4-FFF2-40B4-BE49-F238E27FC236}">
                <a16:creationId xmlns:a16="http://schemas.microsoft.com/office/drawing/2014/main" id="{1819B4E4-7B67-228C-6070-329C4711B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BD5199-EFB7-198A-C77A-5EB0FCC205F3}"/>
              </a:ext>
            </a:extLst>
          </p:cNvPr>
          <p:cNvSpPr txBox="1"/>
          <p:nvPr/>
        </p:nvSpPr>
        <p:spPr>
          <a:xfrm>
            <a:off x="715047" y="2474386"/>
            <a:ext cx="4658648" cy="1323439"/>
          </a:xfrm>
          <a:prstGeom prst="rect">
            <a:avLst/>
          </a:prstGeom>
          <a:noFill/>
        </p:spPr>
        <p:txBody>
          <a:bodyPr wrap="none" rtlCol="0">
            <a:spAutoFit/>
          </a:bodyPr>
          <a:lstStyle/>
          <a:p>
            <a:r>
              <a:rPr lang="en-US" sz="4000" dirty="0">
                <a:solidFill>
                  <a:schemeClr val="bg1"/>
                </a:solidFill>
                <a:latin typeface="Arial" panose="020B0604020202020204" pitchFamily="34" charset="0"/>
                <a:cs typeface="Arial" panose="020B0604020202020204" pitchFamily="34" charset="0"/>
              </a:rPr>
              <a:t>Section 2</a:t>
            </a:r>
          </a:p>
          <a:p>
            <a:r>
              <a:rPr lang="en-US" sz="4000" b="1" dirty="0">
                <a:solidFill>
                  <a:schemeClr val="bg1"/>
                </a:solidFill>
                <a:latin typeface="Arial" panose="020B0604020202020204" pitchFamily="34" charset="0"/>
                <a:cs typeface="Arial" panose="020B0604020202020204" pitchFamily="34" charset="0"/>
              </a:rPr>
              <a:t>Insights from EDA</a:t>
            </a:r>
          </a:p>
        </p:txBody>
      </p:sp>
    </p:spTree>
    <p:extLst>
      <p:ext uri="{BB962C8B-B14F-4D97-AF65-F5344CB8AC3E}">
        <p14:creationId xmlns:p14="http://schemas.microsoft.com/office/powerpoint/2010/main" val="3843914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64972" y="2057400"/>
            <a:ext cx="10592999" cy="967154"/>
          </a:xfrm>
          <a:prstGeom prst="rect">
            <a:avLst/>
          </a:prstGeom>
        </p:spPr>
        <p:txBody>
          <a:bodyPr>
            <a:normAutofit/>
          </a:bodyPr>
          <a:lstStyle/>
          <a:p>
            <a:pPr>
              <a:lnSpc>
                <a:spcPct val="100000"/>
              </a:lnSpc>
              <a:spcBef>
                <a:spcPts val="1400"/>
              </a:spcBef>
            </a:pPr>
            <a:r>
              <a:rPr lang="en-US" sz="220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solidFill>
                  <a:srgbClr val="0B49CB"/>
                </a:solidFill>
                <a:latin typeface="Abadi"/>
              </a:rPr>
              <a:t>Flight Number vs. Launch Site</a:t>
            </a:r>
            <a:endParaRPr lang="en-US" dirty="0">
              <a:solidFill>
                <a:srgbClr val="0B49CB"/>
              </a:solidFill>
            </a:endParaRPr>
          </a:p>
        </p:txBody>
      </p:sp>
      <p:pic>
        <p:nvPicPr>
          <p:cNvPr id="6" name="Picture 5">
            <a:extLst>
              <a:ext uri="{FF2B5EF4-FFF2-40B4-BE49-F238E27FC236}">
                <a16:creationId xmlns:a16="http://schemas.microsoft.com/office/drawing/2014/main" id="{B6DE48CB-F37D-4E03-9612-4B2FE0C9C889}"/>
              </a:ext>
            </a:extLst>
          </p:cNvPr>
          <p:cNvPicPr>
            <a:picLocks noChangeAspect="1"/>
          </p:cNvPicPr>
          <p:nvPr/>
        </p:nvPicPr>
        <p:blipFill>
          <a:blip r:embed="rId3"/>
          <a:stretch>
            <a:fillRect/>
          </a:stretch>
        </p:blipFill>
        <p:spPr>
          <a:xfrm>
            <a:off x="1205802" y="2954215"/>
            <a:ext cx="9676563" cy="2504423"/>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2F42F6F-FDA2-4441-805F-CF30FBC99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2664021" y="1203825"/>
            <a:ext cx="5946579" cy="15141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r">
              <a:spcAft>
                <a:spcPts val="600"/>
              </a:spcAft>
            </a:pPr>
            <a:r>
              <a:rPr lang="en-US" dirty="0">
                <a:solidFill>
                  <a:schemeClr val="tx2"/>
                </a:solidFill>
                <a:latin typeface="+mj-lt"/>
                <a:ea typeface="+mj-ea"/>
                <a:cs typeface="+mj-cs"/>
              </a:rPr>
              <a:t>Payload vs. Launch Site</a:t>
            </a:r>
          </a:p>
        </p:txBody>
      </p:sp>
      <p:grpSp>
        <p:nvGrpSpPr>
          <p:cNvPr id="20" name="Group 19">
            <a:extLst>
              <a:ext uri="{FF2B5EF4-FFF2-40B4-BE49-F238E27FC236}">
                <a16:creationId xmlns:a16="http://schemas.microsoft.com/office/drawing/2014/main" id="{18226A8C-7793-4AE1-93F3-C51E771AB9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8099" y="0"/>
            <a:ext cx="3743596" cy="3921836"/>
            <a:chOff x="8310716" y="0"/>
            <a:chExt cx="3878237" cy="4062888"/>
          </a:xfrm>
        </p:grpSpPr>
        <p:sp>
          <p:nvSpPr>
            <p:cNvPr id="21" name="Freeform: Shape 20">
              <a:extLst>
                <a:ext uri="{FF2B5EF4-FFF2-40B4-BE49-F238E27FC236}">
                  <a16:creationId xmlns:a16="http://schemas.microsoft.com/office/drawing/2014/main" id="{33835AF5-9945-4DCC-B810-B2A76714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10716" y="1"/>
              <a:ext cx="3878236" cy="4062887"/>
            </a:xfrm>
            <a:custGeom>
              <a:avLst/>
              <a:gdLst>
                <a:gd name="connsiteX0" fmla="*/ 458236 w 3878236"/>
                <a:gd name="connsiteY0" fmla="*/ 0 h 4062887"/>
                <a:gd name="connsiteX1" fmla="*/ 626135 w 3878236"/>
                <a:gd name="connsiteY1" fmla="*/ 0 h 4062887"/>
                <a:gd name="connsiteX2" fmla="*/ 541802 w 3878236"/>
                <a:gd name="connsiteY2" fmla="*/ 96785 h 4062887"/>
                <a:gd name="connsiteX3" fmla="*/ 393588 w 3878236"/>
                <a:gd name="connsiteY3" fmla="*/ 301059 h 4062887"/>
                <a:gd name="connsiteX4" fmla="*/ 267407 w 3878236"/>
                <a:gd name="connsiteY4" fmla="*/ 519085 h 4062887"/>
                <a:gd name="connsiteX5" fmla="*/ 239453 w 3878236"/>
                <a:gd name="connsiteY5" fmla="*/ 575472 h 4062887"/>
                <a:gd name="connsiteX6" fmla="*/ 225864 w 3878236"/>
                <a:gd name="connsiteY6" fmla="*/ 603893 h 4062887"/>
                <a:gd name="connsiteX7" fmla="*/ 212955 w 3878236"/>
                <a:gd name="connsiteY7" fmla="*/ 632590 h 4062887"/>
                <a:gd name="connsiteX8" fmla="*/ 188301 w 3878236"/>
                <a:gd name="connsiteY8" fmla="*/ 690444 h 4062887"/>
                <a:gd name="connsiteX9" fmla="*/ 165201 w 3878236"/>
                <a:gd name="connsiteY9" fmla="*/ 748939 h 4062887"/>
                <a:gd name="connsiteX10" fmla="*/ 90074 w 3878236"/>
                <a:gd name="connsiteY10" fmla="*/ 988511 h 4062887"/>
                <a:gd name="connsiteX11" fmla="*/ 29119 w 3878236"/>
                <a:gd name="connsiteY11" fmla="*/ 1484891 h 4062887"/>
                <a:gd name="connsiteX12" fmla="*/ 54743 w 3878236"/>
                <a:gd name="connsiteY12" fmla="*/ 1732714 h 4062887"/>
                <a:gd name="connsiteX13" fmla="*/ 132976 w 3878236"/>
                <a:gd name="connsiteY13" fmla="*/ 1969719 h 4062887"/>
                <a:gd name="connsiteX14" fmla="*/ 159959 w 3878236"/>
                <a:gd name="connsiteY14" fmla="*/ 2026381 h 4062887"/>
                <a:gd name="connsiteX15" fmla="*/ 189951 w 3878236"/>
                <a:gd name="connsiteY15" fmla="*/ 2081758 h 4062887"/>
                <a:gd name="connsiteX16" fmla="*/ 256439 w 3878236"/>
                <a:gd name="connsiteY16" fmla="*/ 2189121 h 4062887"/>
                <a:gd name="connsiteX17" fmla="*/ 329818 w 3878236"/>
                <a:gd name="connsiteY17" fmla="*/ 2292816 h 4062887"/>
                <a:gd name="connsiteX18" fmla="*/ 408438 w 3878236"/>
                <a:gd name="connsiteY18" fmla="*/ 2393577 h 4062887"/>
                <a:gd name="connsiteX19" fmla="*/ 572086 w 3878236"/>
                <a:gd name="connsiteY19" fmla="*/ 2592900 h 4062887"/>
                <a:gd name="connsiteX20" fmla="*/ 653909 w 3878236"/>
                <a:gd name="connsiteY20" fmla="*/ 2693936 h 4062887"/>
                <a:gd name="connsiteX21" fmla="*/ 733500 w 3878236"/>
                <a:gd name="connsiteY21" fmla="*/ 2796256 h 4062887"/>
                <a:gd name="connsiteX22" fmla="*/ 813091 w 3878236"/>
                <a:gd name="connsiteY22" fmla="*/ 2895093 h 4062887"/>
                <a:gd name="connsiteX23" fmla="*/ 896273 w 3878236"/>
                <a:gd name="connsiteY23" fmla="*/ 2990536 h 4062887"/>
                <a:gd name="connsiteX24" fmla="*/ 1072636 w 3878236"/>
                <a:gd name="connsiteY24" fmla="*/ 3170513 h 4062887"/>
                <a:gd name="connsiteX25" fmla="*/ 1468747 w 3878236"/>
                <a:gd name="connsiteY25" fmla="*/ 3470964 h 4062887"/>
                <a:gd name="connsiteX26" fmla="*/ 1687720 w 3878236"/>
                <a:gd name="connsiteY26" fmla="*/ 3583919 h 4062887"/>
                <a:gd name="connsiteX27" fmla="*/ 1918825 w 3878236"/>
                <a:gd name="connsiteY27" fmla="*/ 3669278 h 4062887"/>
                <a:gd name="connsiteX28" fmla="*/ 2159540 w 3878236"/>
                <a:gd name="connsiteY28" fmla="*/ 3728230 h 4062887"/>
                <a:gd name="connsiteX29" fmla="*/ 2407729 w 3878236"/>
                <a:gd name="connsiteY29" fmla="*/ 3761238 h 4062887"/>
                <a:gd name="connsiteX30" fmla="*/ 2660479 w 3878236"/>
                <a:gd name="connsiteY30" fmla="*/ 3771598 h 4062887"/>
                <a:gd name="connsiteX31" fmla="*/ 2723278 w 3878236"/>
                <a:gd name="connsiteY31" fmla="*/ 3771139 h 4062887"/>
                <a:gd name="connsiteX32" fmla="*/ 2754047 w 3878236"/>
                <a:gd name="connsiteY32" fmla="*/ 3770406 h 4062887"/>
                <a:gd name="connsiteX33" fmla="*/ 2784719 w 3878236"/>
                <a:gd name="connsiteY33" fmla="*/ 3768938 h 4062887"/>
                <a:gd name="connsiteX34" fmla="*/ 2906629 w 3878236"/>
                <a:gd name="connsiteY34" fmla="*/ 3758853 h 4062887"/>
                <a:gd name="connsiteX35" fmla="*/ 3376896 w 3878236"/>
                <a:gd name="connsiteY35" fmla="*/ 3638838 h 4062887"/>
                <a:gd name="connsiteX36" fmla="*/ 3599460 w 3878236"/>
                <a:gd name="connsiteY36" fmla="*/ 3534685 h 4062887"/>
                <a:gd name="connsiteX37" fmla="*/ 3814356 w 3878236"/>
                <a:gd name="connsiteY37" fmla="*/ 3407976 h 4062887"/>
                <a:gd name="connsiteX38" fmla="*/ 3878236 w 3878236"/>
                <a:gd name="connsiteY38" fmla="*/ 3364122 h 4062887"/>
                <a:gd name="connsiteX39" fmla="*/ 3878236 w 3878236"/>
                <a:gd name="connsiteY39" fmla="*/ 3711785 h 4062887"/>
                <a:gd name="connsiteX40" fmla="*/ 3754080 w 3878236"/>
                <a:gd name="connsiteY40" fmla="*/ 3788192 h 4062887"/>
                <a:gd name="connsiteX41" fmla="*/ 3499971 w 3878236"/>
                <a:gd name="connsiteY41" fmla="*/ 3910041 h 4062887"/>
                <a:gd name="connsiteX42" fmla="*/ 2943222 w 3878236"/>
                <a:gd name="connsiteY42" fmla="*/ 4051144 h 4062887"/>
                <a:gd name="connsiteX43" fmla="*/ 2799278 w 3878236"/>
                <a:gd name="connsiteY43" fmla="*/ 4061321 h 4062887"/>
                <a:gd name="connsiteX44" fmla="*/ 2763268 w 3878236"/>
                <a:gd name="connsiteY44" fmla="*/ 4062604 h 4062887"/>
                <a:gd name="connsiteX45" fmla="*/ 2727355 w 3878236"/>
                <a:gd name="connsiteY45" fmla="*/ 4062788 h 4062887"/>
                <a:gd name="connsiteX46" fmla="*/ 2656790 w 3878236"/>
                <a:gd name="connsiteY46" fmla="*/ 4061963 h 4062887"/>
                <a:gd name="connsiteX47" fmla="*/ 2516924 w 3878236"/>
                <a:gd name="connsiteY47" fmla="*/ 4056461 h 4062887"/>
                <a:gd name="connsiteX48" fmla="*/ 2376959 w 3878236"/>
                <a:gd name="connsiteY48" fmla="*/ 4043809 h 4062887"/>
                <a:gd name="connsiteX49" fmla="*/ 2098196 w 3878236"/>
                <a:gd name="connsiteY49" fmla="*/ 3998700 h 4062887"/>
                <a:gd name="connsiteX50" fmla="*/ 1825645 w 3878236"/>
                <a:gd name="connsiteY50" fmla="*/ 3920860 h 4062887"/>
                <a:gd name="connsiteX51" fmla="*/ 1566586 w 3878236"/>
                <a:gd name="connsiteY51" fmla="*/ 3807996 h 4062887"/>
                <a:gd name="connsiteX52" fmla="*/ 1328784 w 3878236"/>
                <a:gd name="connsiteY52" fmla="*/ 3661117 h 4062887"/>
                <a:gd name="connsiteX53" fmla="*/ 930925 w 3878236"/>
                <a:gd name="connsiteY53" fmla="*/ 3291079 h 4062887"/>
                <a:gd name="connsiteX54" fmla="*/ 769122 w 3878236"/>
                <a:gd name="connsiteY54" fmla="*/ 3081303 h 4062887"/>
                <a:gd name="connsiteX55" fmla="*/ 626149 w 3878236"/>
                <a:gd name="connsiteY55" fmla="*/ 2862544 h 4062887"/>
                <a:gd name="connsiteX56" fmla="*/ 559467 w 3878236"/>
                <a:gd name="connsiteY56" fmla="*/ 2753990 h 4062887"/>
                <a:gd name="connsiteX57" fmla="*/ 490165 w 3878236"/>
                <a:gd name="connsiteY57" fmla="*/ 2647269 h 4062887"/>
                <a:gd name="connsiteX58" fmla="*/ 345542 w 3878236"/>
                <a:gd name="connsiteY58" fmla="*/ 2434743 h 4062887"/>
                <a:gd name="connsiteX59" fmla="*/ 274784 w 3878236"/>
                <a:gd name="connsiteY59" fmla="*/ 2326648 h 4062887"/>
                <a:gd name="connsiteX60" fmla="*/ 207422 w 3878236"/>
                <a:gd name="connsiteY60" fmla="*/ 2216167 h 4062887"/>
                <a:gd name="connsiteX61" fmla="*/ 93956 w 3878236"/>
                <a:gd name="connsiteY61" fmla="*/ 1984388 h 4062887"/>
                <a:gd name="connsiteX62" fmla="*/ 22422 w 3878236"/>
                <a:gd name="connsiteY62" fmla="*/ 1738399 h 4062887"/>
                <a:gd name="connsiteX63" fmla="*/ 0 w 3878236"/>
                <a:gd name="connsiteY63" fmla="*/ 1484891 h 4062887"/>
                <a:gd name="connsiteX64" fmla="*/ 200337 w 3878236"/>
                <a:gd name="connsiteY64" fmla="*/ 491671 h 4062887"/>
                <a:gd name="connsiteX65" fmla="*/ 308076 w 3878236"/>
                <a:gd name="connsiteY65" fmla="*/ 256776 h 4062887"/>
                <a:gd name="connsiteX66" fmla="*/ 437072 w 3878236"/>
                <a:gd name="connsiteY66" fmla="*/ 30498 h 406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878236" h="4062887">
                  <a:moveTo>
                    <a:pt x="458236" y="0"/>
                  </a:moveTo>
                  <a:lnTo>
                    <a:pt x="626135" y="0"/>
                  </a:lnTo>
                  <a:lnTo>
                    <a:pt x="541802" y="96785"/>
                  </a:lnTo>
                  <a:cubicBezTo>
                    <a:pt x="489388" y="162616"/>
                    <a:pt x="439790" y="230737"/>
                    <a:pt x="393588" y="301059"/>
                  </a:cubicBezTo>
                  <a:cubicBezTo>
                    <a:pt x="348163" y="371748"/>
                    <a:pt x="305261" y="444179"/>
                    <a:pt x="267407" y="519085"/>
                  </a:cubicBezTo>
                  <a:cubicBezTo>
                    <a:pt x="257604" y="537697"/>
                    <a:pt x="248480" y="556584"/>
                    <a:pt x="239453" y="575472"/>
                  </a:cubicBezTo>
                  <a:lnTo>
                    <a:pt x="225864" y="603893"/>
                  </a:lnTo>
                  <a:lnTo>
                    <a:pt x="212955" y="632590"/>
                  </a:lnTo>
                  <a:cubicBezTo>
                    <a:pt x="204511" y="651753"/>
                    <a:pt x="195969" y="670915"/>
                    <a:pt x="188301" y="690444"/>
                  </a:cubicBezTo>
                  <a:cubicBezTo>
                    <a:pt x="180633" y="709972"/>
                    <a:pt x="172189" y="729227"/>
                    <a:pt x="165201" y="748939"/>
                  </a:cubicBezTo>
                  <a:cubicBezTo>
                    <a:pt x="135305" y="827237"/>
                    <a:pt x="109971" y="907186"/>
                    <a:pt x="90074" y="988511"/>
                  </a:cubicBezTo>
                  <a:cubicBezTo>
                    <a:pt x="49696" y="1150792"/>
                    <a:pt x="29022" y="1317842"/>
                    <a:pt x="29119" y="1484891"/>
                  </a:cubicBezTo>
                  <a:cubicBezTo>
                    <a:pt x="29604" y="1568141"/>
                    <a:pt x="37855" y="1651207"/>
                    <a:pt x="54743" y="1732714"/>
                  </a:cubicBezTo>
                  <a:cubicBezTo>
                    <a:pt x="72506" y="1814039"/>
                    <a:pt x="98227" y="1893621"/>
                    <a:pt x="132976" y="1969719"/>
                  </a:cubicBezTo>
                  <a:cubicBezTo>
                    <a:pt x="141226" y="1988882"/>
                    <a:pt x="150835" y="2007585"/>
                    <a:pt x="159959" y="2026381"/>
                  </a:cubicBezTo>
                  <a:cubicBezTo>
                    <a:pt x="169860" y="2044901"/>
                    <a:pt x="179274" y="2063604"/>
                    <a:pt x="189951" y="2081758"/>
                  </a:cubicBezTo>
                  <a:cubicBezTo>
                    <a:pt x="210334" y="2118432"/>
                    <a:pt x="233046" y="2154006"/>
                    <a:pt x="256439" y="2189121"/>
                  </a:cubicBezTo>
                  <a:cubicBezTo>
                    <a:pt x="279734" y="2224328"/>
                    <a:pt x="304679" y="2258617"/>
                    <a:pt x="329818" y="2292816"/>
                  </a:cubicBezTo>
                  <a:cubicBezTo>
                    <a:pt x="355345" y="2326740"/>
                    <a:pt x="381844" y="2360204"/>
                    <a:pt x="408438" y="2393577"/>
                  </a:cubicBezTo>
                  <a:cubicBezTo>
                    <a:pt x="461725" y="2460416"/>
                    <a:pt x="517440" y="2525879"/>
                    <a:pt x="572086" y="2592900"/>
                  </a:cubicBezTo>
                  <a:cubicBezTo>
                    <a:pt x="599554" y="2626273"/>
                    <a:pt x="626926" y="2659921"/>
                    <a:pt x="653909" y="2693936"/>
                  </a:cubicBezTo>
                  <a:cubicBezTo>
                    <a:pt x="680796" y="2727676"/>
                    <a:pt x="707487" y="2763525"/>
                    <a:pt x="733500" y="2796256"/>
                  </a:cubicBezTo>
                  <a:cubicBezTo>
                    <a:pt x="759319" y="2829813"/>
                    <a:pt x="786399" y="2862362"/>
                    <a:pt x="813091" y="2895093"/>
                  </a:cubicBezTo>
                  <a:cubicBezTo>
                    <a:pt x="840560" y="2927274"/>
                    <a:pt x="867834" y="2959455"/>
                    <a:pt x="896273" y="2990536"/>
                  </a:cubicBezTo>
                  <a:cubicBezTo>
                    <a:pt x="952764" y="3053066"/>
                    <a:pt x="1011486" y="3113302"/>
                    <a:pt x="1072636" y="3170513"/>
                  </a:cubicBezTo>
                  <a:cubicBezTo>
                    <a:pt x="1195128" y="3284660"/>
                    <a:pt x="1327328" y="3386522"/>
                    <a:pt x="1468747" y="3470964"/>
                  </a:cubicBezTo>
                  <a:cubicBezTo>
                    <a:pt x="1539603" y="3512956"/>
                    <a:pt x="1612303" y="3551463"/>
                    <a:pt x="1687720" y="3583919"/>
                  </a:cubicBezTo>
                  <a:cubicBezTo>
                    <a:pt x="1762652" y="3617292"/>
                    <a:pt x="1840010" y="3645440"/>
                    <a:pt x="1918825" y="3669278"/>
                  </a:cubicBezTo>
                  <a:cubicBezTo>
                    <a:pt x="1997640" y="3693207"/>
                    <a:pt x="2078007" y="3712553"/>
                    <a:pt x="2159540" y="3728230"/>
                  </a:cubicBezTo>
                  <a:cubicBezTo>
                    <a:pt x="2241170" y="3743633"/>
                    <a:pt x="2324158" y="3754177"/>
                    <a:pt x="2407729" y="3761238"/>
                  </a:cubicBezTo>
                  <a:cubicBezTo>
                    <a:pt x="2491299" y="3768389"/>
                    <a:pt x="2575743" y="3771506"/>
                    <a:pt x="2660479" y="3771598"/>
                  </a:cubicBezTo>
                  <a:cubicBezTo>
                    <a:pt x="2681638" y="3771598"/>
                    <a:pt x="2703089" y="3771964"/>
                    <a:pt x="2723278" y="3771139"/>
                  </a:cubicBezTo>
                  <a:lnTo>
                    <a:pt x="2754047" y="3770406"/>
                  </a:lnTo>
                  <a:lnTo>
                    <a:pt x="2784719" y="3768938"/>
                  </a:lnTo>
                  <a:cubicBezTo>
                    <a:pt x="2825582" y="3767197"/>
                    <a:pt x="2866251" y="3763346"/>
                    <a:pt x="2906629" y="3758853"/>
                  </a:cubicBezTo>
                  <a:cubicBezTo>
                    <a:pt x="3068334" y="3740150"/>
                    <a:pt x="3225672" y="3699166"/>
                    <a:pt x="3376896" y="3638838"/>
                  </a:cubicBezTo>
                  <a:cubicBezTo>
                    <a:pt x="3452702" y="3608949"/>
                    <a:pt x="3526664" y="3573467"/>
                    <a:pt x="3599460" y="3534685"/>
                  </a:cubicBezTo>
                  <a:cubicBezTo>
                    <a:pt x="3672354" y="3496085"/>
                    <a:pt x="3743888" y="3453269"/>
                    <a:pt x="3814356" y="3407976"/>
                  </a:cubicBezTo>
                  <a:lnTo>
                    <a:pt x="3878236" y="3364122"/>
                  </a:lnTo>
                  <a:lnTo>
                    <a:pt x="3878236" y="3711785"/>
                  </a:lnTo>
                  <a:lnTo>
                    <a:pt x="3754080" y="3788192"/>
                  </a:lnTo>
                  <a:cubicBezTo>
                    <a:pt x="3672450" y="3832843"/>
                    <a:pt x="3588007" y="3874284"/>
                    <a:pt x="3499971" y="3910041"/>
                  </a:cubicBezTo>
                  <a:cubicBezTo>
                    <a:pt x="3324482" y="3982472"/>
                    <a:pt x="3134920" y="4030882"/>
                    <a:pt x="2943222" y="4051144"/>
                  </a:cubicBezTo>
                  <a:cubicBezTo>
                    <a:pt x="2895272" y="4055911"/>
                    <a:pt x="2847227" y="4059763"/>
                    <a:pt x="2799278" y="4061321"/>
                  </a:cubicBezTo>
                  <a:lnTo>
                    <a:pt x="2763268" y="4062604"/>
                  </a:lnTo>
                  <a:lnTo>
                    <a:pt x="2727355" y="4062788"/>
                  </a:lnTo>
                  <a:cubicBezTo>
                    <a:pt x="2703089" y="4063155"/>
                    <a:pt x="2680085" y="4062421"/>
                    <a:pt x="2656790" y="4061963"/>
                  </a:cubicBezTo>
                  <a:cubicBezTo>
                    <a:pt x="2610297" y="4061413"/>
                    <a:pt x="2563514" y="4058754"/>
                    <a:pt x="2516924" y="4056461"/>
                  </a:cubicBezTo>
                  <a:cubicBezTo>
                    <a:pt x="2470237" y="4052795"/>
                    <a:pt x="2423549" y="4049402"/>
                    <a:pt x="2376959" y="4043809"/>
                  </a:cubicBezTo>
                  <a:cubicBezTo>
                    <a:pt x="2283683" y="4033265"/>
                    <a:pt x="2190503" y="4018871"/>
                    <a:pt x="2098196" y="3998700"/>
                  </a:cubicBezTo>
                  <a:cubicBezTo>
                    <a:pt x="2005891" y="3978530"/>
                    <a:pt x="1914652" y="3952583"/>
                    <a:pt x="1825645" y="3920860"/>
                  </a:cubicBezTo>
                  <a:cubicBezTo>
                    <a:pt x="1736639" y="3889045"/>
                    <a:pt x="1649963" y="3851089"/>
                    <a:pt x="1566586" y="3807996"/>
                  </a:cubicBezTo>
                  <a:cubicBezTo>
                    <a:pt x="1483501" y="3764263"/>
                    <a:pt x="1403716" y="3715395"/>
                    <a:pt x="1328784" y="3661117"/>
                  </a:cubicBezTo>
                  <a:cubicBezTo>
                    <a:pt x="1178337" y="3553113"/>
                    <a:pt x="1046527" y="3426497"/>
                    <a:pt x="930925" y="3291079"/>
                  </a:cubicBezTo>
                  <a:cubicBezTo>
                    <a:pt x="873367" y="3223048"/>
                    <a:pt x="819789" y="3152818"/>
                    <a:pt x="769122" y="3081303"/>
                  </a:cubicBezTo>
                  <a:cubicBezTo>
                    <a:pt x="718358" y="3009790"/>
                    <a:pt x="670992" y="2936717"/>
                    <a:pt x="626149" y="2862544"/>
                  </a:cubicBezTo>
                  <a:cubicBezTo>
                    <a:pt x="603243" y="2825046"/>
                    <a:pt x="582277" y="2789930"/>
                    <a:pt x="559467" y="2753990"/>
                  </a:cubicBezTo>
                  <a:cubicBezTo>
                    <a:pt x="536852" y="2718325"/>
                    <a:pt x="513849" y="2682660"/>
                    <a:pt x="490165" y="2647269"/>
                  </a:cubicBezTo>
                  <a:lnTo>
                    <a:pt x="345542" y="2434743"/>
                  </a:lnTo>
                  <a:cubicBezTo>
                    <a:pt x="321567" y="2398987"/>
                    <a:pt x="297884" y="2363046"/>
                    <a:pt x="274784" y="2326648"/>
                  </a:cubicBezTo>
                  <a:cubicBezTo>
                    <a:pt x="251682" y="2290248"/>
                    <a:pt x="228776" y="2253759"/>
                    <a:pt x="207422" y="2216167"/>
                  </a:cubicBezTo>
                  <a:cubicBezTo>
                    <a:pt x="164618" y="2141353"/>
                    <a:pt x="125308" y="2064338"/>
                    <a:pt x="93956" y="1984388"/>
                  </a:cubicBezTo>
                  <a:cubicBezTo>
                    <a:pt x="62023" y="1904715"/>
                    <a:pt x="38340" y="1822107"/>
                    <a:pt x="22422" y="1738399"/>
                  </a:cubicBezTo>
                  <a:cubicBezTo>
                    <a:pt x="7183" y="1654692"/>
                    <a:pt x="0" y="1569700"/>
                    <a:pt x="0" y="1484891"/>
                  </a:cubicBezTo>
                  <a:cubicBezTo>
                    <a:pt x="1262" y="1146758"/>
                    <a:pt x="70468" y="809542"/>
                    <a:pt x="200337" y="491671"/>
                  </a:cubicBezTo>
                  <a:cubicBezTo>
                    <a:pt x="232950" y="412273"/>
                    <a:pt x="268280" y="333607"/>
                    <a:pt x="308076" y="256776"/>
                  </a:cubicBezTo>
                  <a:cubicBezTo>
                    <a:pt x="347290" y="179668"/>
                    <a:pt x="390482" y="104213"/>
                    <a:pt x="437072" y="3049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5D01A87-EFF2-48AC-9C6B-C4653A804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29928" y="0"/>
              <a:ext cx="3859024" cy="3823730"/>
            </a:xfrm>
            <a:custGeom>
              <a:avLst/>
              <a:gdLst>
                <a:gd name="connsiteX0" fmla="*/ 517815 w 3859024"/>
                <a:gd name="connsiteY0" fmla="*/ 0 h 3823730"/>
                <a:gd name="connsiteX1" fmla="*/ 810951 w 3859024"/>
                <a:gd name="connsiteY1" fmla="*/ 0 h 3823730"/>
                <a:gd name="connsiteX2" fmla="*/ 657209 w 3859024"/>
                <a:gd name="connsiteY2" fmla="*/ 169897 h 3823730"/>
                <a:gd name="connsiteX3" fmla="*/ 398052 w 3859024"/>
                <a:gd name="connsiteY3" fmla="*/ 551580 h 3823730"/>
                <a:gd name="connsiteX4" fmla="*/ 222175 w 3859024"/>
                <a:gd name="connsiteY4" fmla="*/ 973513 h 3823730"/>
                <a:gd name="connsiteX5" fmla="*/ 158212 w 3859024"/>
                <a:gd name="connsiteY5" fmla="*/ 1423317 h 3823730"/>
                <a:gd name="connsiteX6" fmla="*/ 185195 w 3859024"/>
                <a:gd name="connsiteY6" fmla="*/ 1643544 h 3823730"/>
                <a:gd name="connsiteX7" fmla="*/ 264883 w 3859024"/>
                <a:gd name="connsiteY7" fmla="*/ 1849559 h 3823730"/>
                <a:gd name="connsiteX8" fmla="*/ 320500 w 3859024"/>
                <a:gd name="connsiteY8" fmla="*/ 1946562 h 3823730"/>
                <a:gd name="connsiteX9" fmla="*/ 384367 w 3859024"/>
                <a:gd name="connsiteY9" fmla="*/ 2040447 h 3823730"/>
                <a:gd name="connsiteX10" fmla="*/ 531902 w 3859024"/>
                <a:gd name="connsiteY10" fmla="*/ 2221891 h 3823730"/>
                <a:gd name="connsiteX11" fmla="*/ 691569 w 3859024"/>
                <a:gd name="connsiteY11" fmla="*/ 2404710 h 3823730"/>
                <a:gd name="connsiteX12" fmla="*/ 770966 w 3859024"/>
                <a:gd name="connsiteY12" fmla="*/ 2500153 h 3823730"/>
                <a:gd name="connsiteX13" fmla="*/ 809112 w 3859024"/>
                <a:gd name="connsiteY13" fmla="*/ 2547004 h 3823730"/>
                <a:gd name="connsiteX14" fmla="*/ 846480 w 3859024"/>
                <a:gd name="connsiteY14" fmla="*/ 2591838 h 3823730"/>
                <a:gd name="connsiteX15" fmla="*/ 1167563 w 3859024"/>
                <a:gd name="connsiteY15" fmla="*/ 2923186 h 3823730"/>
                <a:gd name="connsiteX16" fmla="*/ 1338296 w 3859024"/>
                <a:gd name="connsiteY16" fmla="*/ 3072266 h 3823730"/>
                <a:gd name="connsiteX17" fmla="*/ 1517085 w 3859024"/>
                <a:gd name="connsiteY17" fmla="*/ 3209700 h 3823730"/>
                <a:gd name="connsiteX18" fmla="*/ 1916496 w 3859024"/>
                <a:gd name="connsiteY18" fmla="*/ 3427085 h 3823730"/>
                <a:gd name="connsiteX19" fmla="*/ 2139934 w 3859024"/>
                <a:gd name="connsiteY19" fmla="*/ 3488513 h 3823730"/>
                <a:gd name="connsiteX20" fmla="*/ 2197200 w 3859024"/>
                <a:gd name="connsiteY20" fmla="*/ 3499332 h 3823730"/>
                <a:gd name="connsiteX21" fmla="*/ 2254952 w 3859024"/>
                <a:gd name="connsiteY21" fmla="*/ 3508409 h 3823730"/>
                <a:gd name="connsiteX22" fmla="*/ 2371524 w 3859024"/>
                <a:gd name="connsiteY22" fmla="*/ 3521428 h 3823730"/>
                <a:gd name="connsiteX23" fmla="*/ 2430150 w 3859024"/>
                <a:gd name="connsiteY23" fmla="*/ 3525646 h 3823730"/>
                <a:gd name="connsiteX24" fmla="*/ 2488970 w 3859024"/>
                <a:gd name="connsiteY24" fmla="*/ 3528580 h 3823730"/>
                <a:gd name="connsiteX25" fmla="*/ 2547984 w 3859024"/>
                <a:gd name="connsiteY25" fmla="*/ 3529863 h 3823730"/>
                <a:gd name="connsiteX26" fmla="*/ 2607095 w 3859024"/>
                <a:gd name="connsiteY26" fmla="*/ 3529589 h 3823730"/>
                <a:gd name="connsiteX27" fmla="*/ 2636698 w 3859024"/>
                <a:gd name="connsiteY27" fmla="*/ 3529313 h 3823730"/>
                <a:gd name="connsiteX28" fmla="*/ 2665235 w 3859024"/>
                <a:gd name="connsiteY28" fmla="*/ 3528121 h 3823730"/>
                <a:gd name="connsiteX29" fmla="*/ 2693674 w 3859024"/>
                <a:gd name="connsiteY29" fmla="*/ 3526746 h 3823730"/>
                <a:gd name="connsiteX30" fmla="*/ 2722016 w 3859024"/>
                <a:gd name="connsiteY30" fmla="*/ 3524546 h 3823730"/>
                <a:gd name="connsiteX31" fmla="*/ 2834415 w 3859024"/>
                <a:gd name="connsiteY31" fmla="*/ 3511435 h 3823730"/>
                <a:gd name="connsiteX32" fmla="*/ 3262556 w 3859024"/>
                <a:gd name="connsiteY32" fmla="*/ 3378675 h 3823730"/>
                <a:gd name="connsiteX33" fmla="*/ 3658086 w 3859024"/>
                <a:gd name="connsiteY33" fmla="*/ 3145979 h 3823730"/>
                <a:gd name="connsiteX34" fmla="*/ 3753983 w 3859024"/>
                <a:gd name="connsiteY34" fmla="*/ 3077583 h 3823730"/>
                <a:gd name="connsiteX35" fmla="*/ 3849881 w 3859024"/>
                <a:gd name="connsiteY35" fmla="*/ 3006894 h 3823730"/>
                <a:gd name="connsiteX36" fmla="*/ 3859024 w 3859024"/>
                <a:gd name="connsiteY36" fmla="*/ 2999988 h 3823730"/>
                <a:gd name="connsiteX37" fmla="*/ 3859024 w 3859024"/>
                <a:gd name="connsiteY37" fmla="*/ 3461786 h 3823730"/>
                <a:gd name="connsiteX38" fmla="*/ 3652845 w 3859024"/>
                <a:gd name="connsiteY38" fmla="*/ 3578823 h 3823730"/>
                <a:gd name="connsiteX39" fmla="*/ 3408248 w 3859024"/>
                <a:gd name="connsiteY39" fmla="*/ 3688569 h 3823730"/>
                <a:gd name="connsiteX40" fmla="*/ 2875958 w 3859024"/>
                <a:gd name="connsiteY40" fmla="*/ 3814819 h 3823730"/>
                <a:gd name="connsiteX41" fmla="*/ 2738905 w 3859024"/>
                <a:gd name="connsiteY41" fmla="*/ 3822979 h 3823730"/>
                <a:gd name="connsiteX42" fmla="*/ 2704642 w 3859024"/>
                <a:gd name="connsiteY42" fmla="*/ 3823712 h 3823730"/>
                <a:gd name="connsiteX43" fmla="*/ 2670476 w 3859024"/>
                <a:gd name="connsiteY43" fmla="*/ 3823529 h 3823730"/>
                <a:gd name="connsiteX44" fmla="*/ 2636408 w 3859024"/>
                <a:gd name="connsiteY44" fmla="*/ 3823162 h 3823730"/>
                <a:gd name="connsiteX45" fmla="*/ 2603310 w 3859024"/>
                <a:gd name="connsiteY45" fmla="*/ 3821971 h 3823730"/>
                <a:gd name="connsiteX46" fmla="*/ 2338911 w 3859024"/>
                <a:gd name="connsiteY46" fmla="*/ 3802074 h 3823730"/>
                <a:gd name="connsiteX47" fmla="*/ 2076164 w 3859024"/>
                <a:gd name="connsiteY47" fmla="*/ 3758250 h 3823730"/>
                <a:gd name="connsiteX48" fmla="*/ 1818075 w 3859024"/>
                <a:gd name="connsiteY48" fmla="*/ 3689578 h 3823730"/>
                <a:gd name="connsiteX49" fmla="*/ 1324027 w 3859024"/>
                <a:gd name="connsiteY49" fmla="*/ 3483104 h 3823730"/>
                <a:gd name="connsiteX50" fmla="*/ 907727 w 3859024"/>
                <a:gd name="connsiteY50" fmla="*/ 3161658 h 3823730"/>
                <a:gd name="connsiteX51" fmla="*/ 738935 w 3859024"/>
                <a:gd name="connsiteY51" fmla="*/ 2968204 h 3823730"/>
                <a:gd name="connsiteX52" fmla="*/ 591498 w 3859024"/>
                <a:gd name="connsiteY52" fmla="*/ 2763380 h 3823730"/>
                <a:gd name="connsiteX53" fmla="*/ 557041 w 3859024"/>
                <a:gd name="connsiteY53" fmla="*/ 2711212 h 3823730"/>
                <a:gd name="connsiteX54" fmla="*/ 524137 w 3859024"/>
                <a:gd name="connsiteY54" fmla="*/ 2660602 h 3823730"/>
                <a:gd name="connsiteX55" fmla="*/ 459202 w 3859024"/>
                <a:gd name="connsiteY55" fmla="*/ 2562498 h 3823730"/>
                <a:gd name="connsiteX56" fmla="*/ 324673 w 3859024"/>
                <a:gd name="connsiteY56" fmla="*/ 2362077 h 3823730"/>
                <a:gd name="connsiteX57" fmla="*/ 193348 w 3859024"/>
                <a:gd name="connsiteY57" fmla="*/ 2150193 h 3823730"/>
                <a:gd name="connsiteX58" fmla="*/ 134141 w 3859024"/>
                <a:gd name="connsiteY58" fmla="*/ 2037880 h 3823730"/>
                <a:gd name="connsiteX59" fmla="*/ 83862 w 3859024"/>
                <a:gd name="connsiteY59" fmla="*/ 1920339 h 3823730"/>
                <a:gd name="connsiteX60" fmla="*/ 45329 w 3859024"/>
                <a:gd name="connsiteY60" fmla="*/ 1798399 h 3823730"/>
                <a:gd name="connsiteX61" fmla="*/ 30963 w 3859024"/>
                <a:gd name="connsiteY61" fmla="*/ 1736238 h 3823730"/>
                <a:gd name="connsiteX62" fmla="*/ 24655 w 3859024"/>
                <a:gd name="connsiteY62" fmla="*/ 1705064 h 3823730"/>
                <a:gd name="connsiteX63" fmla="*/ 19413 w 3859024"/>
                <a:gd name="connsiteY63" fmla="*/ 1673800 h 3823730"/>
                <a:gd name="connsiteX64" fmla="*/ 0 w 3859024"/>
                <a:gd name="connsiteY64" fmla="*/ 1423317 h 3823730"/>
                <a:gd name="connsiteX65" fmla="*/ 53870 w 3859024"/>
                <a:gd name="connsiteY65" fmla="*/ 935280 h 3823730"/>
                <a:gd name="connsiteX66" fmla="*/ 215770 w 3859024"/>
                <a:gd name="connsiteY66" fmla="*/ 467689 h 3823730"/>
                <a:gd name="connsiteX67" fmla="*/ 480592 w 3859024"/>
                <a:gd name="connsiteY67" fmla="*/ 43968 h 382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859024" h="3823730">
                  <a:moveTo>
                    <a:pt x="517815" y="0"/>
                  </a:moveTo>
                  <a:lnTo>
                    <a:pt x="810951" y="0"/>
                  </a:lnTo>
                  <a:lnTo>
                    <a:pt x="657209" y="169897"/>
                  </a:lnTo>
                  <a:cubicBezTo>
                    <a:pt x="558303" y="289087"/>
                    <a:pt x="471043" y="416896"/>
                    <a:pt x="398052" y="551580"/>
                  </a:cubicBezTo>
                  <a:cubicBezTo>
                    <a:pt x="325062" y="686173"/>
                    <a:pt x="264301" y="827092"/>
                    <a:pt x="222175" y="973513"/>
                  </a:cubicBezTo>
                  <a:cubicBezTo>
                    <a:pt x="179954" y="1119567"/>
                    <a:pt x="158114" y="1271396"/>
                    <a:pt x="158212" y="1423317"/>
                  </a:cubicBezTo>
                  <a:cubicBezTo>
                    <a:pt x="159085" y="1497949"/>
                    <a:pt x="166850" y="1572030"/>
                    <a:pt x="185195" y="1643544"/>
                  </a:cubicBezTo>
                  <a:cubicBezTo>
                    <a:pt x="203249" y="1715150"/>
                    <a:pt x="231300" y="1783638"/>
                    <a:pt x="264883" y="1849559"/>
                  </a:cubicBezTo>
                  <a:cubicBezTo>
                    <a:pt x="281869" y="1882474"/>
                    <a:pt x="300700" y="1914747"/>
                    <a:pt x="320500" y="1946562"/>
                  </a:cubicBezTo>
                  <a:cubicBezTo>
                    <a:pt x="340592" y="1978284"/>
                    <a:pt x="362043" y="2009549"/>
                    <a:pt x="384367" y="2040447"/>
                  </a:cubicBezTo>
                  <a:cubicBezTo>
                    <a:pt x="429598" y="2102059"/>
                    <a:pt x="479876" y="2161837"/>
                    <a:pt x="531902" y="2221891"/>
                  </a:cubicBezTo>
                  <a:cubicBezTo>
                    <a:pt x="583927" y="2282036"/>
                    <a:pt x="638282" y="2342181"/>
                    <a:pt x="691569" y="2404710"/>
                  </a:cubicBezTo>
                  <a:cubicBezTo>
                    <a:pt x="718261" y="2435882"/>
                    <a:pt x="744662" y="2467788"/>
                    <a:pt x="770966" y="2500153"/>
                  </a:cubicBezTo>
                  <a:lnTo>
                    <a:pt x="809112" y="2547004"/>
                  </a:lnTo>
                  <a:cubicBezTo>
                    <a:pt x="821632" y="2561949"/>
                    <a:pt x="833571" y="2577261"/>
                    <a:pt x="846480" y="2591838"/>
                  </a:cubicBezTo>
                  <a:cubicBezTo>
                    <a:pt x="947232" y="2710478"/>
                    <a:pt x="1056523" y="2819674"/>
                    <a:pt x="1167563" y="2923186"/>
                  </a:cubicBezTo>
                  <a:cubicBezTo>
                    <a:pt x="1223374" y="2974713"/>
                    <a:pt x="1280155" y="3024498"/>
                    <a:pt x="1338296" y="3072266"/>
                  </a:cubicBezTo>
                  <a:cubicBezTo>
                    <a:pt x="1396436" y="3120033"/>
                    <a:pt x="1455644" y="3166242"/>
                    <a:pt x="1517085" y="3209700"/>
                  </a:cubicBezTo>
                  <a:cubicBezTo>
                    <a:pt x="1639480" y="3296801"/>
                    <a:pt x="1771485" y="3374641"/>
                    <a:pt x="1916496" y="3427085"/>
                  </a:cubicBezTo>
                  <a:cubicBezTo>
                    <a:pt x="1988808" y="3453307"/>
                    <a:pt x="2063740" y="3473385"/>
                    <a:pt x="2139934" y="3488513"/>
                  </a:cubicBezTo>
                  <a:cubicBezTo>
                    <a:pt x="2159055" y="3492089"/>
                    <a:pt x="2177982" y="3496216"/>
                    <a:pt x="2197200" y="3499332"/>
                  </a:cubicBezTo>
                  <a:lnTo>
                    <a:pt x="2254952" y="3508409"/>
                  </a:lnTo>
                  <a:cubicBezTo>
                    <a:pt x="2293680" y="3513268"/>
                    <a:pt x="2332409" y="3518403"/>
                    <a:pt x="2371524" y="3521428"/>
                  </a:cubicBezTo>
                  <a:cubicBezTo>
                    <a:pt x="2391034" y="3523170"/>
                    <a:pt x="2410544" y="3524821"/>
                    <a:pt x="2430150" y="3525646"/>
                  </a:cubicBezTo>
                  <a:cubicBezTo>
                    <a:pt x="2449757" y="3526562"/>
                    <a:pt x="2469266" y="3528029"/>
                    <a:pt x="2488970" y="3528580"/>
                  </a:cubicBezTo>
                  <a:lnTo>
                    <a:pt x="2547984" y="3529863"/>
                  </a:lnTo>
                  <a:cubicBezTo>
                    <a:pt x="2567590" y="3530321"/>
                    <a:pt x="2587391" y="3529680"/>
                    <a:pt x="2607095" y="3529589"/>
                  </a:cubicBezTo>
                  <a:lnTo>
                    <a:pt x="2636698" y="3529313"/>
                  </a:lnTo>
                  <a:cubicBezTo>
                    <a:pt x="2646308" y="3529038"/>
                    <a:pt x="2655723" y="3528489"/>
                    <a:pt x="2665235" y="3528121"/>
                  </a:cubicBezTo>
                  <a:cubicBezTo>
                    <a:pt x="2674747" y="3527663"/>
                    <a:pt x="2684260" y="3527388"/>
                    <a:pt x="2693674" y="3526746"/>
                  </a:cubicBezTo>
                  <a:lnTo>
                    <a:pt x="2722016" y="3524546"/>
                  </a:lnTo>
                  <a:cubicBezTo>
                    <a:pt x="2759774" y="3521703"/>
                    <a:pt x="2797240" y="3516936"/>
                    <a:pt x="2834415" y="3511435"/>
                  </a:cubicBezTo>
                  <a:cubicBezTo>
                    <a:pt x="2983212" y="3488147"/>
                    <a:pt x="3126281" y="3442580"/>
                    <a:pt x="3262556" y="3378675"/>
                  </a:cubicBezTo>
                  <a:cubicBezTo>
                    <a:pt x="3399318" y="3315505"/>
                    <a:pt x="3529478" y="3234639"/>
                    <a:pt x="3658086" y="3145979"/>
                  </a:cubicBezTo>
                  <a:cubicBezTo>
                    <a:pt x="3690214" y="3123884"/>
                    <a:pt x="3722147" y="3100779"/>
                    <a:pt x="3753983" y="3077583"/>
                  </a:cubicBezTo>
                  <a:cubicBezTo>
                    <a:pt x="3786014" y="3054387"/>
                    <a:pt x="3817948" y="3030824"/>
                    <a:pt x="3849881" y="3006894"/>
                  </a:cubicBezTo>
                  <a:lnTo>
                    <a:pt x="3859024" y="2999988"/>
                  </a:lnTo>
                  <a:lnTo>
                    <a:pt x="3859024" y="3461786"/>
                  </a:lnTo>
                  <a:lnTo>
                    <a:pt x="3652845" y="3578823"/>
                  </a:lnTo>
                  <a:cubicBezTo>
                    <a:pt x="3574224" y="3619073"/>
                    <a:pt x="3492886" y="3656479"/>
                    <a:pt x="3408248" y="3688569"/>
                  </a:cubicBezTo>
                  <a:cubicBezTo>
                    <a:pt x="3239748" y="3753666"/>
                    <a:pt x="3058726" y="3797582"/>
                    <a:pt x="2875958" y="3814819"/>
                  </a:cubicBezTo>
                  <a:cubicBezTo>
                    <a:pt x="2830241" y="3818945"/>
                    <a:pt x="2784525" y="3822062"/>
                    <a:pt x="2738905" y="3822979"/>
                  </a:cubicBezTo>
                  <a:lnTo>
                    <a:pt x="2704642" y="3823712"/>
                  </a:lnTo>
                  <a:cubicBezTo>
                    <a:pt x="2693286" y="3823804"/>
                    <a:pt x="2681833" y="3823529"/>
                    <a:pt x="2670476" y="3823529"/>
                  </a:cubicBezTo>
                  <a:lnTo>
                    <a:pt x="2636408" y="3823162"/>
                  </a:lnTo>
                  <a:lnTo>
                    <a:pt x="2603310" y="3821971"/>
                  </a:lnTo>
                  <a:cubicBezTo>
                    <a:pt x="2515176" y="3819311"/>
                    <a:pt x="2426850" y="3812711"/>
                    <a:pt x="2338911" y="3802074"/>
                  </a:cubicBezTo>
                  <a:cubicBezTo>
                    <a:pt x="2250876" y="3791990"/>
                    <a:pt x="2163034" y="3777503"/>
                    <a:pt x="2076164" y="3758250"/>
                  </a:cubicBezTo>
                  <a:cubicBezTo>
                    <a:pt x="1989390" y="3738813"/>
                    <a:pt x="1903295" y="3715799"/>
                    <a:pt x="1818075" y="3689578"/>
                  </a:cubicBezTo>
                  <a:cubicBezTo>
                    <a:pt x="1647925" y="3636676"/>
                    <a:pt x="1479715" y="3570846"/>
                    <a:pt x="1324027" y="3483104"/>
                  </a:cubicBezTo>
                  <a:cubicBezTo>
                    <a:pt x="1168242" y="3395545"/>
                    <a:pt x="1029152" y="3284515"/>
                    <a:pt x="907727" y="3161658"/>
                  </a:cubicBezTo>
                  <a:cubicBezTo>
                    <a:pt x="846675" y="3100321"/>
                    <a:pt x="791155" y="3035041"/>
                    <a:pt x="738935" y="2968204"/>
                  </a:cubicBezTo>
                  <a:cubicBezTo>
                    <a:pt x="687008" y="2901090"/>
                    <a:pt x="637602" y="2832969"/>
                    <a:pt x="591498" y="2763380"/>
                  </a:cubicBezTo>
                  <a:cubicBezTo>
                    <a:pt x="579656" y="2746143"/>
                    <a:pt x="568494" y="2728631"/>
                    <a:pt x="557041" y="2711212"/>
                  </a:cubicBezTo>
                  <a:lnTo>
                    <a:pt x="524137" y="2660602"/>
                  </a:lnTo>
                  <a:cubicBezTo>
                    <a:pt x="503074" y="2627871"/>
                    <a:pt x="481236" y="2595414"/>
                    <a:pt x="459202" y="2562498"/>
                  </a:cubicBezTo>
                  <a:lnTo>
                    <a:pt x="324673" y="2362077"/>
                  </a:lnTo>
                  <a:cubicBezTo>
                    <a:pt x="279540" y="2293772"/>
                    <a:pt x="234988" y="2223449"/>
                    <a:pt x="193348" y="2150193"/>
                  </a:cubicBezTo>
                  <a:cubicBezTo>
                    <a:pt x="172576" y="2113519"/>
                    <a:pt x="152485" y="2076203"/>
                    <a:pt x="134141" y="2037880"/>
                  </a:cubicBezTo>
                  <a:cubicBezTo>
                    <a:pt x="115893" y="1999464"/>
                    <a:pt x="98907" y="1960315"/>
                    <a:pt x="83862" y="1920339"/>
                  </a:cubicBezTo>
                  <a:cubicBezTo>
                    <a:pt x="69108" y="1880274"/>
                    <a:pt x="56005" y="1839657"/>
                    <a:pt x="45329" y="1798399"/>
                  </a:cubicBezTo>
                  <a:cubicBezTo>
                    <a:pt x="40281" y="1777771"/>
                    <a:pt x="35137" y="1757049"/>
                    <a:pt x="30963" y="1736238"/>
                  </a:cubicBezTo>
                  <a:lnTo>
                    <a:pt x="24655" y="1705064"/>
                  </a:lnTo>
                  <a:lnTo>
                    <a:pt x="19413" y="1673800"/>
                  </a:lnTo>
                  <a:cubicBezTo>
                    <a:pt x="5727" y="1590367"/>
                    <a:pt x="0" y="1506476"/>
                    <a:pt x="0" y="1423317"/>
                  </a:cubicBezTo>
                  <a:cubicBezTo>
                    <a:pt x="388" y="1259661"/>
                    <a:pt x="18539" y="1096004"/>
                    <a:pt x="53870" y="935280"/>
                  </a:cubicBezTo>
                  <a:cubicBezTo>
                    <a:pt x="89104" y="774649"/>
                    <a:pt x="143070" y="617135"/>
                    <a:pt x="215770" y="467689"/>
                  </a:cubicBezTo>
                  <a:cubicBezTo>
                    <a:pt x="288809" y="318243"/>
                    <a:pt x="378252" y="176659"/>
                    <a:pt x="480592" y="4396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C02A9F7-5A86-41CD-98C2-5EE1CDE3A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28916" y="0"/>
              <a:ext cx="3860037" cy="3776788"/>
            </a:xfrm>
            <a:custGeom>
              <a:avLst/>
              <a:gdLst>
                <a:gd name="connsiteX0" fmla="*/ 558050 w 3860037"/>
                <a:gd name="connsiteY0" fmla="*/ 0 h 3776788"/>
                <a:gd name="connsiteX1" fmla="*/ 1224060 w 3860037"/>
                <a:gd name="connsiteY1" fmla="*/ 0 h 3776788"/>
                <a:gd name="connsiteX2" fmla="*/ 1103279 w 3860037"/>
                <a:gd name="connsiteY2" fmla="*/ 106801 h 3776788"/>
                <a:gd name="connsiteX3" fmla="*/ 697005 w 3860037"/>
                <a:gd name="connsiteY3" fmla="*/ 633564 h 3776788"/>
                <a:gd name="connsiteX4" fmla="*/ 485409 w 3860037"/>
                <a:gd name="connsiteY4" fmla="*/ 1429020 h 3776788"/>
                <a:gd name="connsiteX5" fmla="*/ 835609 w 3860037"/>
                <a:gd name="connsiteY5" fmla="*/ 2167631 h 3776788"/>
                <a:gd name="connsiteX6" fmla="*/ 1012069 w 3860037"/>
                <a:gd name="connsiteY6" fmla="*/ 2402068 h 3776788"/>
                <a:gd name="connsiteX7" fmla="*/ 2667856 w 3860037"/>
                <a:gd name="connsiteY7" fmla="*/ 3318457 h 3776788"/>
                <a:gd name="connsiteX8" fmla="*/ 3757171 w 3860037"/>
                <a:gd name="connsiteY8" fmla="*/ 2876678 h 3776788"/>
                <a:gd name="connsiteX9" fmla="*/ 3860037 w 3860037"/>
                <a:gd name="connsiteY9" fmla="*/ 2801824 h 3776788"/>
                <a:gd name="connsiteX10" fmla="*/ 3860037 w 3860037"/>
                <a:gd name="connsiteY10" fmla="*/ 3372874 h 3776788"/>
                <a:gd name="connsiteX11" fmla="*/ 3694757 w 3860037"/>
                <a:gd name="connsiteY11" fmla="*/ 3476377 h 3776788"/>
                <a:gd name="connsiteX12" fmla="*/ 2667759 w 3860037"/>
                <a:gd name="connsiteY12" fmla="*/ 3776788 h 3776788"/>
                <a:gd name="connsiteX13" fmla="*/ 610425 w 3860037"/>
                <a:gd name="connsiteY13" fmla="*/ 2659336 h 3776788"/>
                <a:gd name="connsiteX14" fmla="*/ 0 w 3860037"/>
                <a:gd name="connsiteY14" fmla="*/ 1428928 h 3776788"/>
                <a:gd name="connsiteX15" fmla="*/ 405569 w 3860037"/>
                <a:gd name="connsiteY15" fmla="*/ 197288 h 377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0037" h="3776788">
                  <a:moveTo>
                    <a:pt x="558050" y="0"/>
                  </a:moveTo>
                  <a:lnTo>
                    <a:pt x="1224060" y="0"/>
                  </a:lnTo>
                  <a:lnTo>
                    <a:pt x="1103279" y="106801"/>
                  </a:lnTo>
                  <a:cubicBezTo>
                    <a:pt x="936215" y="268568"/>
                    <a:pt x="800012" y="445084"/>
                    <a:pt x="697005" y="633564"/>
                  </a:cubicBezTo>
                  <a:cubicBezTo>
                    <a:pt x="556653" y="890464"/>
                    <a:pt x="485409" y="1158092"/>
                    <a:pt x="485409" y="1429020"/>
                  </a:cubicBezTo>
                  <a:cubicBezTo>
                    <a:pt x="485409" y="1701873"/>
                    <a:pt x="599069" y="1861221"/>
                    <a:pt x="835609" y="2167631"/>
                  </a:cubicBezTo>
                  <a:cubicBezTo>
                    <a:pt x="892682" y="2241529"/>
                    <a:pt x="951696" y="2317994"/>
                    <a:pt x="1012069" y="2402068"/>
                  </a:cubicBezTo>
                  <a:cubicBezTo>
                    <a:pt x="1473407" y="3044412"/>
                    <a:pt x="1968619" y="3318457"/>
                    <a:pt x="2667856" y="3318457"/>
                  </a:cubicBezTo>
                  <a:cubicBezTo>
                    <a:pt x="3069403" y="3318457"/>
                    <a:pt x="3377389" y="3147529"/>
                    <a:pt x="3757171" y="2876678"/>
                  </a:cubicBezTo>
                  <a:lnTo>
                    <a:pt x="3860037" y="2801824"/>
                  </a:lnTo>
                  <a:lnTo>
                    <a:pt x="3860037" y="3372874"/>
                  </a:lnTo>
                  <a:lnTo>
                    <a:pt x="3694757" y="3476377"/>
                  </a:lnTo>
                  <a:cubicBezTo>
                    <a:pt x="3392861" y="3653193"/>
                    <a:pt x="3067353" y="3776788"/>
                    <a:pt x="2667759" y="3776788"/>
                  </a:cubicBezTo>
                  <a:cubicBezTo>
                    <a:pt x="1719653" y="3776788"/>
                    <a:pt x="1104085" y="3346695"/>
                    <a:pt x="610425" y="2659336"/>
                  </a:cubicBezTo>
                  <a:cubicBezTo>
                    <a:pt x="314191" y="2246938"/>
                    <a:pt x="0" y="1964091"/>
                    <a:pt x="0" y="1428928"/>
                  </a:cubicBezTo>
                  <a:cubicBezTo>
                    <a:pt x="0" y="982968"/>
                    <a:pt x="151158" y="563404"/>
                    <a:pt x="405569" y="19728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8535FA6-8D15-4E17-B087-AD3D45711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28916" y="0"/>
              <a:ext cx="3860037" cy="3776788"/>
            </a:xfrm>
            <a:custGeom>
              <a:avLst/>
              <a:gdLst>
                <a:gd name="connsiteX0" fmla="*/ 558050 w 3860037"/>
                <a:gd name="connsiteY0" fmla="*/ 0 h 3776788"/>
                <a:gd name="connsiteX1" fmla="*/ 1370196 w 3860037"/>
                <a:gd name="connsiteY1" fmla="*/ 0 h 3776788"/>
                <a:gd name="connsiteX2" fmla="*/ 1343634 w 3860037"/>
                <a:gd name="connsiteY2" fmla="*/ 19644 h 3776788"/>
                <a:gd name="connsiteX3" fmla="*/ 783196 w 3860037"/>
                <a:gd name="connsiteY3" fmla="*/ 675555 h 3776788"/>
                <a:gd name="connsiteX4" fmla="*/ 582374 w 3860037"/>
                <a:gd name="connsiteY4" fmla="*/ 1429020 h 3776788"/>
                <a:gd name="connsiteX5" fmla="*/ 913939 w 3860037"/>
                <a:gd name="connsiteY5" fmla="*/ 2113629 h 3776788"/>
                <a:gd name="connsiteX6" fmla="*/ 1092340 w 3860037"/>
                <a:gd name="connsiteY6" fmla="*/ 2350634 h 3776788"/>
                <a:gd name="connsiteX7" fmla="*/ 1772941 w 3860037"/>
                <a:gd name="connsiteY7" fmla="*/ 3006913 h 3776788"/>
                <a:gd name="connsiteX8" fmla="*/ 2667759 w 3860037"/>
                <a:gd name="connsiteY8" fmla="*/ 3226772 h 3776788"/>
                <a:gd name="connsiteX9" fmla="*/ 3243339 w 3860037"/>
                <a:gd name="connsiteY9" fmla="*/ 3086769 h 3776788"/>
                <a:gd name="connsiteX10" fmla="*/ 3702873 w 3860037"/>
                <a:gd name="connsiteY10" fmla="*/ 2800709 h 3776788"/>
                <a:gd name="connsiteX11" fmla="*/ 3860037 w 3860037"/>
                <a:gd name="connsiteY11" fmla="*/ 2686097 h 3776788"/>
                <a:gd name="connsiteX12" fmla="*/ 3860037 w 3860037"/>
                <a:gd name="connsiteY12" fmla="*/ 3372874 h 3776788"/>
                <a:gd name="connsiteX13" fmla="*/ 3694757 w 3860037"/>
                <a:gd name="connsiteY13" fmla="*/ 3476377 h 3776788"/>
                <a:gd name="connsiteX14" fmla="*/ 2667759 w 3860037"/>
                <a:gd name="connsiteY14" fmla="*/ 3776788 h 3776788"/>
                <a:gd name="connsiteX15" fmla="*/ 610425 w 3860037"/>
                <a:gd name="connsiteY15" fmla="*/ 2659336 h 3776788"/>
                <a:gd name="connsiteX16" fmla="*/ 0 w 3860037"/>
                <a:gd name="connsiteY16" fmla="*/ 1428928 h 3776788"/>
                <a:gd name="connsiteX17" fmla="*/ 405569 w 3860037"/>
                <a:gd name="connsiteY17" fmla="*/ 197288 h 377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60037" h="3776788">
                  <a:moveTo>
                    <a:pt x="558050" y="0"/>
                  </a:moveTo>
                  <a:lnTo>
                    <a:pt x="1370196" y="0"/>
                  </a:lnTo>
                  <a:lnTo>
                    <a:pt x="1343634" y="19644"/>
                  </a:lnTo>
                  <a:cubicBezTo>
                    <a:pt x="1106705" y="211357"/>
                    <a:pt x="912969" y="438184"/>
                    <a:pt x="783196" y="675555"/>
                  </a:cubicBezTo>
                  <a:cubicBezTo>
                    <a:pt x="649929" y="919345"/>
                    <a:pt x="582374" y="1172853"/>
                    <a:pt x="582374" y="1429020"/>
                  </a:cubicBezTo>
                  <a:cubicBezTo>
                    <a:pt x="582374" y="1673817"/>
                    <a:pt x="683999" y="1815838"/>
                    <a:pt x="913939" y="2113629"/>
                  </a:cubicBezTo>
                  <a:cubicBezTo>
                    <a:pt x="971497" y="2188169"/>
                    <a:pt x="1030996" y="2265275"/>
                    <a:pt x="1092340" y="2350634"/>
                  </a:cubicBezTo>
                  <a:cubicBezTo>
                    <a:pt x="1309274" y="2652643"/>
                    <a:pt x="1531839" y="2867368"/>
                    <a:pt x="1772941" y="3006913"/>
                  </a:cubicBezTo>
                  <a:cubicBezTo>
                    <a:pt x="2028506" y="3154891"/>
                    <a:pt x="2321246" y="3226772"/>
                    <a:pt x="2667759" y="3226772"/>
                  </a:cubicBezTo>
                  <a:cubicBezTo>
                    <a:pt x="2864407" y="3226772"/>
                    <a:pt x="3047273" y="3182305"/>
                    <a:pt x="3243339" y="3086769"/>
                  </a:cubicBezTo>
                  <a:cubicBezTo>
                    <a:pt x="3394318" y="3013193"/>
                    <a:pt x="3544153" y="2914345"/>
                    <a:pt x="3702873" y="2800709"/>
                  </a:cubicBezTo>
                  <a:lnTo>
                    <a:pt x="3860037" y="2686097"/>
                  </a:lnTo>
                  <a:lnTo>
                    <a:pt x="3860037" y="3372874"/>
                  </a:lnTo>
                  <a:lnTo>
                    <a:pt x="3694757" y="3476377"/>
                  </a:lnTo>
                  <a:cubicBezTo>
                    <a:pt x="3392861" y="3653193"/>
                    <a:pt x="3067353" y="3776788"/>
                    <a:pt x="2667759" y="3776788"/>
                  </a:cubicBezTo>
                  <a:cubicBezTo>
                    <a:pt x="1719653" y="3776788"/>
                    <a:pt x="1104085" y="3346695"/>
                    <a:pt x="610425" y="2659336"/>
                  </a:cubicBezTo>
                  <a:cubicBezTo>
                    <a:pt x="314191" y="2246938"/>
                    <a:pt x="0" y="1964091"/>
                    <a:pt x="0" y="1428928"/>
                  </a:cubicBezTo>
                  <a:cubicBezTo>
                    <a:pt x="0" y="982968"/>
                    <a:pt x="151158" y="563404"/>
                    <a:pt x="405569" y="19728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4A1632B3-C012-413C-A33E-15F53D11AFC0}"/>
              </a:ext>
            </a:extLst>
          </p:cNvPr>
          <p:cNvPicPr>
            <a:picLocks noChangeAspect="1"/>
          </p:cNvPicPr>
          <p:nvPr/>
        </p:nvPicPr>
        <p:blipFill>
          <a:blip r:embed="rId2"/>
          <a:stretch>
            <a:fillRect/>
          </a:stretch>
        </p:blipFill>
        <p:spPr>
          <a:xfrm>
            <a:off x="3330449" y="5314011"/>
            <a:ext cx="4909129" cy="1407464"/>
          </a:xfrm>
          <a:prstGeom prst="rect">
            <a:avLst/>
          </a:prstGeom>
          <a:ln>
            <a:solidFill>
              <a:schemeClr val="accent1"/>
            </a:solidFill>
          </a:ln>
        </p:spPr>
      </p:pic>
      <p:pic>
        <p:nvPicPr>
          <p:cNvPr id="6" name="Picture 5">
            <a:extLst>
              <a:ext uri="{FF2B5EF4-FFF2-40B4-BE49-F238E27FC236}">
                <a16:creationId xmlns:a16="http://schemas.microsoft.com/office/drawing/2014/main" id="{5249FA24-F878-44BC-852B-8E69CCAEC695}"/>
              </a:ext>
            </a:extLst>
          </p:cNvPr>
          <p:cNvPicPr>
            <a:picLocks noChangeAspect="1"/>
          </p:cNvPicPr>
          <p:nvPr/>
        </p:nvPicPr>
        <p:blipFill>
          <a:blip r:embed="rId3"/>
          <a:stretch>
            <a:fillRect/>
          </a:stretch>
        </p:blipFill>
        <p:spPr>
          <a:xfrm>
            <a:off x="879672" y="2559337"/>
            <a:ext cx="10432349" cy="2060389"/>
          </a:xfrm>
          <a:prstGeom prst="rect">
            <a:avLst/>
          </a:prstGeom>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19</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6094105" y="802955"/>
            <a:ext cx="4977976"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a:solidFill>
                  <a:schemeClr val="tx2"/>
                </a:solidFill>
                <a:latin typeface="+mj-lt"/>
                <a:ea typeface="+mj-ea"/>
                <a:cs typeface="+mj-cs"/>
              </a:rPr>
              <a:t>Outline</a:t>
            </a:r>
          </a:p>
        </p:txBody>
      </p:sp>
      <p:pic>
        <p:nvPicPr>
          <p:cNvPr id="23" name="Graphic 22" descr="CheckList">
            <a:extLst>
              <a:ext uri="{FF2B5EF4-FFF2-40B4-BE49-F238E27FC236}">
                <a16:creationId xmlns:a16="http://schemas.microsoft.com/office/drawing/2014/main" id="{0A9D422F-A8B5-6D82-3657-9160B174D9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6090574" y="2421682"/>
            <a:ext cx="4977578" cy="363928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buFont typeface="Arial" panose="020B0604020202020204" pitchFamily="34" charset="0"/>
              <a:buChar char="•"/>
            </a:pPr>
            <a:r>
              <a:rPr lang="en-US" sz="1800">
                <a:solidFill>
                  <a:schemeClr val="tx2"/>
                </a:solidFill>
                <a:latin typeface="+mn-lt"/>
              </a:rPr>
              <a:t>Executive Summary</a:t>
            </a:r>
          </a:p>
          <a:p>
            <a:pPr>
              <a:spcBef>
                <a:spcPts val="1400"/>
              </a:spcBef>
              <a:buFont typeface="Arial" panose="020B0604020202020204" pitchFamily="34" charset="0"/>
              <a:buChar char="•"/>
            </a:pPr>
            <a:r>
              <a:rPr lang="en-US" sz="1800">
                <a:solidFill>
                  <a:schemeClr val="tx2"/>
                </a:solidFill>
                <a:latin typeface="+mn-lt"/>
              </a:rPr>
              <a:t>Introduction</a:t>
            </a:r>
          </a:p>
          <a:p>
            <a:pPr>
              <a:spcBef>
                <a:spcPts val="1400"/>
              </a:spcBef>
              <a:buFont typeface="Arial" panose="020B0604020202020204" pitchFamily="34" charset="0"/>
              <a:buChar char="•"/>
            </a:pPr>
            <a:r>
              <a:rPr lang="en-US" sz="1800">
                <a:solidFill>
                  <a:schemeClr val="tx2"/>
                </a:solidFill>
                <a:latin typeface="+mn-lt"/>
              </a:rPr>
              <a:t>Methodology</a:t>
            </a:r>
          </a:p>
          <a:p>
            <a:pPr>
              <a:spcBef>
                <a:spcPts val="1400"/>
              </a:spcBef>
              <a:buFont typeface="Arial" panose="020B0604020202020204" pitchFamily="34" charset="0"/>
              <a:buChar char="•"/>
            </a:pPr>
            <a:r>
              <a:rPr lang="en-US" sz="1800">
                <a:solidFill>
                  <a:schemeClr val="tx2"/>
                </a:solidFill>
                <a:latin typeface="+mn-lt"/>
              </a:rPr>
              <a:t>Results</a:t>
            </a:r>
          </a:p>
          <a:p>
            <a:pPr>
              <a:spcBef>
                <a:spcPts val="1400"/>
              </a:spcBef>
              <a:buFont typeface="Arial" panose="020B0604020202020204" pitchFamily="34" charset="0"/>
              <a:buChar char="•"/>
            </a:pPr>
            <a:r>
              <a:rPr lang="en-US" sz="1800">
                <a:solidFill>
                  <a:schemeClr val="tx2"/>
                </a:solidFill>
                <a:latin typeface="+mn-lt"/>
              </a:rPr>
              <a:t>Conclusion</a:t>
            </a:r>
          </a:p>
          <a:p>
            <a:pPr>
              <a:spcBef>
                <a:spcPts val="1400"/>
              </a:spcBef>
              <a:buFont typeface="Arial" panose="020B0604020202020204" pitchFamily="34" charset="0"/>
              <a:buChar char="•"/>
            </a:pPr>
            <a:r>
              <a:rPr lang="en-US" sz="1800">
                <a:solidFill>
                  <a:schemeClr val="tx2"/>
                </a:solidFill>
                <a:latin typeface="+mn-lt"/>
              </a:rPr>
              <a:t>Appendix</a:t>
            </a:r>
          </a:p>
        </p:txBody>
      </p:sp>
      <p:grpSp>
        <p:nvGrpSpPr>
          <p:cNvPr id="30" name="Group 29">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31" name="Freeform: Shape 30">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see that ES-L1, GEO, HEO, SSO, VLEO had the most success rate.</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4967973" y="2244294"/>
            <a:ext cx="6580559" cy="343926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20</a:t>
            </a:fld>
            <a:endParaRPr lang="en-US" sz="1200">
              <a:solidFill>
                <a:schemeClr val="tx1">
                  <a:tint val="75000"/>
                </a:schemeClr>
              </a:solidFill>
              <a:latin typeface="+mn-lt"/>
            </a:endParaRPr>
          </a:p>
        </p:txBody>
      </p:sp>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1179576" y="1163848"/>
            <a:ext cx="9829800" cy="13258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sz="3600" kern="1200">
                <a:solidFill>
                  <a:schemeClr val="tx2"/>
                </a:solidFill>
                <a:latin typeface="+mj-lt"/>
                <a:ea typeface="+mj-ea"/>
                <a:cs typeface="+mj-cs"/>
              </a:rPr>
              <a:t>Flight Number vs. Orbit Type</a:t>
            </a:r>
          </a:p>
        </p:txBody>
      </p:sp>
      <p:grpSp>
        <p:nvGrpSpPr>
          <p:cNvPr id="15" name="Group 14">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6" name="Freeform: Shape 15">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951E6B5-1181-44B2-B572-5B835453A272}"/>
              </a:ext>
            </a:extLst>
          </p:cNvPr>
          <p:cNvPicPr>
            <a:picLocks noChangeAspect="1"/>
          </p:cNvPicPr>
          <p:nvPr/>
        </p:nvPicPr>
        <p:blipFill>
          <a:blip r:embed="rId2"/>
          <a:stretch>
            <a:fillRect/>
          </a:stretch>
        </p:blipFill>
        <p:spPr>
          <a:xfrm>
            <a:off x="1479020" y="4978232"/>
            <a:ext cx="8716220" cy="1743243"/>
          </a:xfrm>
          <a:prstGeom prst="rect">
            <a:avLst/>
          </a:prstGeom>
        </p:spPr>
      </p:pic>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3581400" y="2754460"/>
            <a:ext cx="5029200" cy="3227626"/>
          </a:xfrm>
          <a:prstGeom prst="rect">
            <a:avLst/>
          </a:prstGeom>
        </p:spPr>
        <p:txBody>
          <a:bodyPr vert="horz" lIns="91440" tIns="45720" rIns="91440" bIns="45720" rtlCol="0" anchor="ctr">
            <a:normAutofit/>
          </a:bodyPr>
          <a:lstStyle/>
          <a:p>
            <a:pPr>
              <a:spcBef>
                <a:spcPts val="1400"/>
              </a:spcBef>
            </a:pPr>
            <a:r>
              <a:rPr lang="en-US" sz="1800" dirty="0">
                <a:solidFill>
                  <a:schemeClr val="tx2"/>
                </a:solidFill>
              </a:rPr>
              <a:t>The plot below shows the Flight Number vs. Orbit type. We observe that in the LEO orbit, success is related to the number of flights whereas in the GTO orbit, there is no relationship between flight number and the orbit. </a:t>
            </a:r>
          </a:p>
          <a:p>
            <a:pPr>
              <a:spcBef>
                <a:spcPts val="1400"/>
              </a:spcBef>
            </a:pPr>
            <a:endParaRPr lang="en-US" sz="1800" dirty="0">
              <a:solidFill>
                <a:schemeClr val="tx2"/>
              </a:solidFill>
            </a:endParaRPr>
          </a:p>
          <a:p>
            <a:pPr marL="0">
              <a:spcBef>
                <a:spcPts val="1400"/>
              </a:spcBef>
            </a:pPr>
            <a:endParaRPr lang="en-US" sz="1800" dirty="0">
              <a:solidFill>
                <a:schemeClr val="tx2"/>
              </a:solidFill>
            </a:endParaRP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21</a:t>
            </a:fld>
            <a:endParaRPr lang="en-US" sz="1200">
              <a:solidFill>
                <a:schemeClr val="tx1">
                  <a:tint val="75000"/>
                </a:schemeClr>
              </a:solidFill>
              <a:latin typeface="+mn-lt"/>
            </a:endParaRPr>
          </a:p>
        </p:txBody>
      </p:sp>
      <p:grpSp>
        <p:nvGrpSpPr>
          <p:cNvPr id="21" name="Group 20">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2" name="Freeform: Shape 21">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2057400"/>
            <a:ext cx="10687961"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can observe that with heavy payloads, the successful landing are more for PO, LEO and ISS orbits.</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6" name="Picture 5">
            <a:extLst>
              <a:ext uri="{FF2B5EF4-FFF2-40B4-BE49-F238E27FC236}">
                <a16:creationId xmlns:a16="http://schemas.microsoft.com/office/drawing/2014/main" id="{7CE4FF73-7CCD-42C6-9E43-B655DCDF241B}"/>
              </a:ext>
            </a:extLst>
          </p:cNvPr>
          <p:cNvPicPr>
            <a:picLocks noChangeAspect="1"/>
          </p:cNvPicPr>
          <p:nvPr/>
        </p:nvPicPr>
        <p:blipFill>
          <a:blip r:embed="rId3"/>
          <a:stretch>
            <a:fillRect/>
          </a:stretch>
        </p:blipFill>
        <p:spPr>
          <a:xfrm>
            <a:off x="1146614" y="3429000"/>
            <a:ext cx="9082607" cy="2095500"/>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observe that success rate since 2013 kept on increasing till 2020.</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23</a:t>
            </a:fld>
            <a:endParaRPr lang="en-US" sz="1200">
              <a:solidFill>
                <a:schemeClr val="tx1">
                  <a:tint val="75000"/>
                </a:schemeClr>
              </a:solidFill>
              <a:latin typeface="+mn-lt"/>
            </a:endParaRPr>
          </a:p>
        </p:txBody>
      </p:sp>
      <p:pic>
        <p:nvPicPr>
          <p:cNvPr id="15" name="Picture 14">
            <a:extLst>
              <a:ext uri="{FF2B5EF4-FFF2-40B4-BE49-F238E27FC236}">
                <a16:creationId xmlns:a16="http://schemas.microsoft.com/office/drawing/2014/main" id="{D504E95A-B6F2-4A67-922F-F513B07630F5}"/>
              </a:ext>
            </a:extLst>
          </p:cNvPr>
          <p:cNvPicPr>
            <a:picLocks noChangeAspect="1"/>
          </p:cNvPicPr>
          <p:nvPr/>
        </p:nvPicPr>
        <p:blipFill>
          <a:blip r:embed="rId2"/>
          <a:stretch>
            <a:fillRect/>
          </a:stretch>
        </p:blipFill>
        <p:spPr>
          <a:xfrm>
            <a:off x="4712822" y="1935308"/>
            <a:ext cx="6303910" cy="3602565"/>
          </a:xfrm>
          <a:prstGeom prst="rect">
            <a:avLst/>
          </a:prstGeom>
        </p:spPr>
      </p:pic>
    </p:spTree>
    <p:extLst>
      <p:ext uri="{BB962C8B-B14F-4D97-AF65-F5344CB8AC3E}">
        <p14:creationId xmlns:p14="http://schemas.microsoft.com/office/powerpoint/2010/main" val="206810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0" i="0" u="none" strike="noStrike" kern="1200" cap="none" spc="0" normalizeH="0" baseline="0" noProof="0" dirty="0">
                <a:ln>
                  <a:noFill/>
                </a:ln>
                <a:solidFill>
                  <a:srgbClr val="0B49CB"/>
                </a:solidFill>
                <a:effectLst/>
                <a:uLnTx/>
                <a:uFillTx/>
                <a:latin typeface="Abadi"/>
                <a:ea typeface="+mn-ea"/>
                <a:cs typeface="+mn-cs"/>
              </a:rPr>
              <a:t>All Launch Site Names</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We used the key word </a:t>
            </a:r>
            <a:r>
              <a:rPr lang="en-US" sz="2200" b="1" dirty="0">
                <a:latin typeface="Abadi" panose="020B0604020104020204" pitchFamily="34" charset="0"/>
              </a:rPr>
              <a:t>DISTINCT</a:t>
            </a:r>
            <a:r>
              <a:rPr lang="en-US" sz="2200" dirty="0">
                <a:latin typeface="Abadi" panose="020B0604020104020204" pitchFamily="34" charset="0"/>
              </a:rPr>
              <a:t> to show only unique launch sites from the SpaceX data.</a:t>
            </a:r>
          </a:p>
          <a:p>
            <a:pPr>
              <a:spcBef>
                <a:spcPts val="1400"/>
              </a:spcBef>
            </a:pPr>
            <a:endParaRPr lang="en-US" sz="2000" dirty="0"/>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5295320" y="2196715"/>
            <a:ext cx="6253212" cy="3534424"/>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24</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914233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222887" cy="4122999"/>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We used the query above to display 5 records where launch sites begin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6" name="Picture 5">
            <a:extLst>
              <a:ext uri="{FF2B5EF4-FFF2-40B4-BE49-F238E27FC236}">
                <a16:creationId xmlns:a16="http://schemas.microsoft.com/office/drawing/2014/main" id="{6CD72A1D-7EAF-40EC-AFC1-830938F48A8F}"/>
              </a:ext>
            </a:extLst>
          </p:cNvPr>
          <p:cNvPicPr>
            <a:picLocks noChangeAspect="1"/>
          </p:cNvPicPr>
          <p:nvPr/>
        </p:nvPicPr>
        <p:blipFill>
          <a:blip r:embed="rId3"/>
          <a:stretch>
            <a:fillRect/>
          </a:stretch>
        </p:blipFill>
        <p:spPr>
          <a:xfrm>
            <a:off x="867266" y="1626375"/>
            <a:ext cx="10028374" cy="290714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calculated the total payload carried by boosters from NASA as 45596 using the query below</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6" name="Picture 5">
            <a:extLst>
              <a:ext uri="{FF2B5EF4-FFF2-40B4-BE49-F238E27FC236}">
                <a16:creationId xmlns:a16="http://schemas.microsoft.com/office/drawing/2014/main" id="{33B4819F-7AAA-4F12-A671-FF7793A81637}"/>
              </a:ext>
            </a:extLst>
          </p:cNvPr>
          <p:cNvPicPr>
            <a:picLocks noChangeAspect="1"/>
          </p:cNvPicPr>
          <p:nvPr/>
        </p:nvPicPr>
        <p:blipFill>
          <a:blip r:embed="rId3"/>
          <a:stretch>
            <a:fillRect/>
          </a:stretch>
        </p:blipFill>
        <p:spPr>
          <a:xfrm>
            <a:off x="1858945" y="2833181"/>
            <a:ext cx="7415269" cy="2942144"/>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D52E17-48CB-4D60-BD56-71D197A29B38}"/>
              </a:ext>
            </a:extLst>
          </p:cNvPr>
          <p:cNvSpPr txBox="1">
            <a:spLocks/>
          </p:cNvSpPr>
          <p:nvPr/>
        </p:nvSpPr>
        <p:spPr>
          <a:xfrm>
            <a:off x="648929" y="629266"/>
            <a:ext cx="3505495" cy="1622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8931" y="2438400"/>
            <a:ext cx="3505494" cy="3785419"/>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calculated the average payload mass carried by booster version F9 v1.1 as 2928.4</a:t>
            </a:r>
          </a:p>
          <a:p>
            <a:pPr>
              <a:spcBef>
                <a:spcPts val="1400"/>
              </a:spcBef>
            </a:pPr>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5405862" y="2217937"/>
            <a:ext cx="6019331" cy="2418879"/>
          </a:xfrm>
          <a:prstGeom prst="rect">
            <a:avLst/>
          </a:prstGeom>
          <a:effectLst/>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rgbClr val="303030"/>
                </a:solidFill>
                <a:latin typeface="+mn-lt"/>
              </a:rPr>
              <a:pPr>
                <a:spcAft>
                  <a:spcPts val="600"/>
                </a:spcAft>
              </a:pPr>
              <a:t>27</a:t>
            </a:fld>
            <a:endParaRPr lang="en-US" sz="1200">
              <a:solidFill>
                <a:srgbClr val="303030"/>
              </a:solidFill>
              <a:latin typeface="+mn-lt"/>
            </a:endParaRPr>
          </a:p>
        </p:txBody>
      </p:sp>
    </p:spTree>
    <p:extLst>
      <p:ext uri="{BB962C8B-B14F-4D97-AF65-F5344CB8AC3E}">
        <p14:creationId xmlns:p14="http://schemas.microsoft.com/office/powerpoint/2010/main" val="27355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1800" dirty="0">
                <a:latin typeface="Abadi" panose="020B0604020104020204" pitchFamily="34" charset="0"/>
              </a:rPr>
              <a:t>We observed that the dates of the first successful landing outcome on ground pad was 22</a:t>
            </a:r>
            <a:r>
              <a:rPr lang="en-US" sz="1800" baseline="30000" dirty="0">
                <a:latin typeface="Abadi" panose="020B0604020104020204" pitchFamily="34" charset="0"/>
              </a:rPr>
              <a:t>nd</a:t>
            </a:r>
            <a:r>
              <a:rPr lang="en-US" sz="1800" dirty="0">
                <a:latin typeface="Abadi" panose="020B0604020104020204" pitchFamily="34" charset="0"/>
              </a:rPr>
              <a:t> December 2015</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5295320" y="2716765"/>
            <a:ext cx="6253212" cy="2494323"/>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43467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Successful Drone Ship Landing with Payload between 4000 and 6000</a:t>
            </a:r>
          </a:p>
        </p:txBody>
      </p:sp>
      <p:pic>
        <p:nvPicPr>
          <p:cNvPr id="3" name="Picture 2">
            <a:extLst>
              <a:ext uri="{FF2B5EF4-FFF2-40B4-BE49-F238E27FC236}">
                <a16:creationId xmlns:a16="http://schemas.microsoft.com/office/drawing/2014/main" id="{8BE87361-909F-45C4-896B-C2764CBD18B5}"/>
              </a:ext>
            </a:extLst>
          </p:cNvPr>
          <p:cNvPicPr>
            <a:picLocks noChangeAspect="1"/>
          </p:cNvPicPr>
          <p:nvPr/>
        </p:nvPicPr>
        <p:blipFill>
          <a:blip r:embed="rId2"/>
          <a:stretch>
            <a:fillRect/>
          </a:stretch>
        </p:blipFill>
        <p:spPr>
          <a:xfrm>
            <a:off x="643467" y="1782981"/>
            <a:ext cx="6253214" cy="4284116"/>
          </a:xfrm>
          <a:prstGeom prst="rect">
            <a:avLst/>
          </a:prstGeom>
        </p:spPr>
      </p:pic>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the </a:t>
            </a:r>
            <a:r>
              <a:rPr lang="en-US" sz="2000" b="1" dirty="0">
                <a:latin typeface="Abadi" panose="020B0604020104020204" pitchFamily="34" charset="0"/>
              </a:rPr>
              <a:t>WHERE</a:t>
            </a:r>
            <a:r>
              <a:rPr lang="en-US" sz="2000" dirty="0">
                <a:latin typeface="Abadi" panose="020B0604020104020204" pitchFamily="34" charset="0"/>
              </a:rPr>
              <a:t> clause to filter for boosters which have successfully landed on drone ship and applied the </a:t>
            </a:r>
            <a:r>
              <a:rPr lang="en-US" sz="2000" b="1" dirty="0">
                <a:latin typeface="Abadi" panose="020B0604020104020204" pitchFamily="34" charset="0"/>
              </a:rPr>
              <a:t>AND</a:t>
            </a:r>
            <a:r>
              <a:rPr lang="en-US" sz="2000" dirty="0">
                <a:latin typeface="Abadi" panose="020B0604020104020204" pitchFamily="34" charset="0"/>
              </a:rPr>
              <a:t> condition to determine successful landing with payload mass greater than 4000 but less than 6000</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29</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939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586478" y="1683756"/>
            <a:ext cx="3115265" cy="23963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r">
              <a:spcAft>
                <a:spcPts val="600"/>
              </a:spcAft>
            </a:pPr>
            <a:r>
              <a:rPr lang="en-US" kern="1200">
                <a:solidFill>
                  <a:srgbClr val="FFFFFF"/>
                </a:solidFill>
                <a:latin typeface="+mj-lt"/>
                <a:ea typeface="+mj-ea"/>
                <a:cs typeface="+mj-cs"/>
              </a:rPr>
              <a:t>Executive Summary</a:t>
            </a: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5075537C-CA84-1446-933C-8E9D027F9201}" type="slidenum">
              <a:rPr lang="en-US" sz="1100">
                <a:solidFill>
                  <a:schemeClr val="tx1">
                    <a:lumMod val="50000"/>
                    <a:lumOff val="50000"/>
                  </a:schemeClr>
                </a:solidFill>
                <a:latin typeface="+mn-lt"/>
              </a:rPr>
              <a:pPr>
                <a:spcAft>
                  <a:spcPts val="600"/>
                </a:spcAft>
              </a:pPr>
              <a:t>3</a:t>
            </a:fld>
            <a:endParaRPr lang="en-US" sz="1100">
              <a:solidFill>
                <a:schemeClr val="tx1">
                  <a:lumMod val="50000"/>
                  <a:lumOff val="50000"/>
                </a:schemeClr>
              </a:solidFill>
              <a:latin typeface="+mn-lt"/>
            </a:endParaRPr>
          </a:p>
        </p:txBody>
      </p:sp>
      <p:graphicFrame>
        <p:nvGraphicFramePr>
          <p:cNvPr id="21" name="Content Placeholder 2">
            <a:extLst>
              <a:ext uri="{FF2B5EF4-FFF2-40B4-BE49-F238E27FC236}">
                <a16:creationId xmlns:a16="http://schemas.microsoft.com/office/drawing/2014/main" id="{F373D01F-75CE-D815-66B0-ECBD4013C86F}"/>
              </a:ext>
            </a:extLst>
          </p:cNvPr>
          <p:cNvGraphicFramePr/>
          <p:nvPr>
            <p:extLst>
              <p:ext uri="{D42A27DB-BD31-4B8C-83A1-F6EECF244321}">
                <p14:modId xmlns:p14="http://schemas.microsoft.com/office/powerpoint/2010/main" val="29430510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wildcard like ‘%’ to filter for </a:t>
            </a:r>
            <a:r>
              <a:rPr lang="en-US" sz="2000" b="1" dirty="0">
                <a:latin typeface="Abadi" panose="020B0604020104020204" pitchFamily="34" charset="0"/>
              </a:rPr>
              <a:t>WHERE</a:t>
            </a:r>
            <a:r>
              <a:rPr lang="en-US" sz="2000" dirty="0">
                <a:latin typeface="Abadi" panose="020B0604020104020204" pitchFamily="34" charset="0"/>
              </a:rPr>
              <a:t> </a:t>
            </a:r>
            <a:r>
              <a:rPr lang="en-US" sz="2000" dirty="0" err="1">
                <a:latin typeface="Abadi" panose="020B0604020104020204" pitchFamily="34" charset="0"/>
              </a:rPr>
              <a:t>MissionOutcome</a:t>
            </a:r>
            <a:r>
              <a:rPr lang="en-US" sz="2000" dirty="0">
                <a:latin typeface="Abadi" panose="020B0604020104020204" pitchFamily="34" charset="0"/>
              </a:rPr>
              <a:t> was a success or a failure. </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30</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643466" y="1457471"/>
            <a:ext cx="5108891" cy="4633362"/>
          </a:xfrm>
          <a:prstGeom prst="rect">
            <a:avLst/>
          </a:prstGeom>
        </p:spPr>
      </p:pic>
    </p:spTree>
    <p:extLst>
      <p:ext uri="{BB962C8B-B14F-4D97-AF65-F5344CB8AC3E}">
        <p14:creationId xmlns:p14="http://schemas.microsoft.com/office/powerpoint/2010/main" val="389881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838200" y="609600"/>
            <a:ext cx="4015855" cy="133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Boosters Carried Maximum 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62366" y="2194102"/>
            <a:ext cx="3427001" cy="3908586"/>
          </a:xfrm>
          <a:prstGeom prst="rect">
            <a:avLst/>
          </a:prstGeom>
        </p:spPr>
        <p:txBody>
          <a:bodyPr vert="horz" lIns="91440" tIns="45720" rIns="91440" bIns="45720" rtlCol="0">
            <a:normAutofit/>
          </a:bodyPr>
          <a:lstStyle/>
          <a:p>
            <a:pPr>
              <a:spcBef>
                <a:spcPts val="1400"/>
              </a:spcBef>
            </a:pPr>
            <a:r>
              <a:rPr lang="en-US" sz="1700" dirty="0">
                <a:latin typeface="Abadi" panose="020B0604020104020204" pitchFamily="34" charset="0"/>
              </a:rPr>
              <a:t>We determined the booster that have carried the maximum payload using a subquery in the </a:t>
            </a:r>
            <a:r>
              <a:rPr lang="en-US" sz="1700" b="1" dirty="0">
                <a:latin typeface="Abadi" panose="020B0604020104020204" pitchFamily="34" charset="0"/>
              </a:rPr>
              <a:t>WHERE</a:t>
            </a:r>
            <a:r>
              <a:rPr lang="en-US" sz="1700" dirty="0">
                <a:latin typeface="Abadi" panose="020B0604020104020204" pitchFamily="34" charset="0"/>
              </a:rPr>
              <a:t> clause and the </a:t>
            </a:r>
            <a:r>
              <a:rPr lang="en-US" sz="1700" b="1" dirty="0">
                <a:latin typeface="Abadi" panose="020B0604020104020204" pitchFamily="34" charset="0"/>
              </a:rPr>
              <a:t>MAX() </a:t>
            </a:r>
            <a:r>
              <a:rPr lang="en-US" sz="1700" dirty="0">
                <a:latin typeface="Abadi" panose="020B0604020104020204" pitchFamily="34" charset="0"/>
              </a:rPr>
              <a:t>function.</a:t>
            </a:r>
          </a:p>
        </p:txBody>
      </p:sp>
      <p:pic>
        <p:nvPicPr>
          <p:cNvPr id="6" name="Picture 5">
            <a:extLst>
              <a:ext uri="{FF2B5EF4-FFF2-40B4-BE49-F238E27FC236}">
                <a16:creationId xmlns:a16="http://schemas.microsoft.com/office/drawing/2014/main" id="{779D4455-44AD-4EE2-AA73-0C30FAE52EB3}"/>
              </a:ext>
            </a:extLst>
          </p:cNvPr>
          <p:cNvPicPr>
            <a:picLocks noChangeAspect="1"/>
          </p:cNvPicPr>
          <p:nvPr/>
        </p:nvPicPr>
        <p:blipFill>
          <a:blip r:embed="rId2"/>
          <a:stretch>
            <a:fillRect/>
          </a:stretch>
        </p:blipFill>
        <p:spPr>
          <a:xfrm>
            <a:off x="5445457" y="963426"/>
            <a:ext cx="6155141" cy="4954888"/>
          </a:xfrm>
          <a:prstGeom prst="rect">
            <a:avLst/>
          </a:prstGeom>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000">
                <a:solidFill>
                  <a:schemeClr val="tx1">
                    <a:lumMod val="50000"/>
                    <a:lumOff val="50000"/>
                  </a:schemeClr>
                </a:solidFill>
                <a:latin typeface="+mn-lt"/>
              </a:rPr>
              <a:pPr>
                <a:spcAft>
                  <a:spcPts val="600"/>
                </a:spcAft>
              </a:pPr>
              <a:t>31</a:t>
            </a:fld>
            <a:endParaRPr lang="en-US" sz="1000">
              <a:solidFill>
                <a:schemeClr val="tx1">
                  <a:lumMod val="50000"/>
                  <a:lumOff val="50000"/>
                </a:schemeClr>
              </a:solidFill>
              <a:latin typeface="+mn-lt"/>
            </a:endParaRPr>
          </a:p>
        </p:txBody>
      </p:sp>
    </p:spTree>
    <p:extLst>
      <p:ext uri="{BB962C8B-B14F-4D97-AF65-F5344CB8AC3E}">
        <p14:creationId xmlns:p14="http://schemas.microsoft.com/office/powerpoint/2010/main" val="356664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used a combinations of the </a:t>
            </a:r>
            <a:r>
              <a:rPr lang="en-US" sz="2200" b="1" dirty="0">
                <a:solidFill>
                  <a:schemeClr val="accent3">
                    <a:lumMod val="25000"/>
                  </a:schemeClr>
                </a:solidFill>
                <a:latin typeface="Abadi"/>
              </a:rPr>
              <a:t>WHERE</a:t>
            </a:r>
            <a:r>
              <a:rPr lang="en-US" sz="2200" dirty="0">
                <a:solidFill>
                  <a:schemeClr val="accent3">
                    <a:lumMod val="25000"/>
                  </a:schemeClr>
                </a:solidFill>
                <a:latin typeface="Abadi"/>
              </a:rPr>
              <a:t> clause, </a:t>
            </a:r>
            <a:r>
              <a:rPr lang="en-US" sz="2200" b="1" dirty="0">
                <a:solidFill>
                  <a:schemeClr val="accent3">
                    <a:lumMod val="25000"/>
                  </a:schemeClr>
                </a:solidFill>
                <a:latin typeface="Abadi"/>
              </a:rPr>
              <a:t>LIKE</a:t>
            </a:r>
            <a:r>
              <a:rPr lang="en-US" sz="2200" dirty="0">
                <a:solidFill>
                  <a:schemeClr val="accent3">
                    <a:lumMod val="25000"/>
                  </a:schemeClr>
                </a:solidFill>
                <a:latin typeface="Abadi"/>
              </a:rPr>
              <a:t>, </a:t>
            </a:r>
            <a:r>
              <a:rPr lang="en-US" sz="2200" b="1" dirty="0">
                <a:solidFill>
                  <a:schemeClr val="accent3">
                    <a:lumMod val="25000"/>
                  </a:schemeClr>
                </a:solidFill>
                <a:latin typeface="Abadi"/>
              </a:rPr>
              <a:t>AND</a:t>
            </a:r>
            <a:r>
              <a:rPr lang="en-US" sz="2200" dirty="0">
                <a:solidFill>
                  <a:schemeClr val="accent3">
                    <a:lumMod val="25000"/>
                  </a:schemeClr>
                </a:solidFill>
                <a:latin typeface="Abadi"/>
              </a:rPr>
              <a:t>, and </a:t>
            </a:r>
            <a:r>
              <a:rPr lang="en-US" sz="2200" b="1" dirty="0">
                <a:solidFill>
                  <a:schemeClr val="accent3">
                    <a:lumMod val="25000"/>
                  </a:schemeClr>
                </a:solidFill>
                <a:latin typeface="Abadi"/>
              </a:rPr>
              <a:t>BETWEEN</a:t>
            </a:r>
            <a:r>
              <a:rPr lang="en-US" sz="2200" dirty="0">
                <a:solidFill>
                  <a:schemeClr val="accent3">
                    <a:lumMod val="25000"/>
                  </a:schemeClr>
                </a:solidFill>
                <a:latin typeface="Abadi"/>
              </a:rPr>
              <a:t> conditions to filter for failed landing outcomes in drone ship, their booster versions, and launch site names for year 2015</a:t>
            </a:r>
          </a:p>
          <a:p>
            <a:pPr>
              <a:lnSpc>
                <a:spcPct val="100000"/>
              </a:lnSpc>
              <a:spcBef>
                <a:spcPts val="1400"/>
              </a:spcBef>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6" name="Picture 5">
            <a:extLst>
              <a:ext uri="{FF2B5EF4-FFF2-40B4-BE49-F238E27FC236}">
                <a16:creationId xmlns:a16="http://schemas.microsoft.com/office/drawing/2014/main" id="{50E3558E-0B94-4EC1-AA31-F47E92F36B61}"/>
              </a:ext>
            </a:extLst>
          </p:cNvPr>
          <p:cNvPicPr>
            <a:picLocks noChangeAspect="1"/>
          </p:cNvPicPr>
          <p:nvPr/>
        </p:nvPicPr>
        <p:blipFill>
          <a:blip r:embed="rId3"/>
          <a:stretch>
            <a:fillRect/>
          </a:stretch>
        </p:blipFill>
        <p:spPr>
          <a:xfrm>
            <a:off x="2023304" y="3075335"/>
            <a:ext cx="7239000" cy="2581275"/>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Rank Landing Outcomes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selected Landing outcomes and the </a:t>
            </a:r>
            <a:r>
              <a:rPr lang="en-US" sz="2000" b="1" dirty="0">
                <a:latin typeface="Abadi" panose="020B0604020104020204" pitchFamily="34" charset="0"/>
              </a:rPr>
              <a:t>COUNT</a:t>
            </a:r>
            <a:r>
              <a:rPr lang="en-US" sz="2000" dirty="0">
                <a:latin typeface="Abadi" panose="020B0604020104020204" pitchFamily="34" charset="0"/>
              </a:rPr>
              <a:t> of landing outcomes from the data and used the </a:t>
            </a:r>
            <a:r>
              <a:rPr lang="en-US" sz="2000" b="1" dirty="0">
                <a:latin typeface="Abadi" panose="020B0604020104020204" pitchFamily="34" charset="0"/>
              </a:rPr>
              <a:t>WHERE</a:t>
            </a:r>
            <a:r>
              <a:rPr lang="en-US" sz="2000" dirty="0">
                <a:latin typeface="Abadi" panose="020B0604020104020204" pitchFamily="34" charset="0"/>
              </a:rPr>
              <a:t> clause to filter for landing outcomes </a:t>
            </a:r>
            <a:r>
              <a:rPr lang="en-US" sz="2000" b="1" dirty="0">
                <a:latin typeface="Abadi" panose="020B0604020104020204" pitchFamily="34" charset="0"/>
              </a:rPr>
              <a:t>BETWEEN</a:t>
            </a:r>
            <a:r>
              <a:rPr lang="en-US" sz="2000" dirty="0">
                <a:latin typeface="Abadi" panose="020B0604020104020204" pitchFamily="34" charset="0"/>
              </a:rPr>
              <a:t> 2010-06-04 to 2010-03-20.</a:t>
            </a:r>
          </a:p>
          <a:p>
            <a:pPr>
              <a:spcBef>
                <a:spcPts val="1400"/>
              </a:spcBef>
            </a:pPr>
            <a:r>
              <a:rPr lang="en-US" sz="2000" dirty="0">
                <a:latin typeface="Abadi" panose="020B0604020104020204" pitchFamily="34" charset="0"/>
              </a:rPr>
              <a:t>We applied the </a:t>
            </a:r>
            <a:r>
              <a:rPr lang="en-US" sz="2000" b="1" dirty="0">
                <a:latin typeface="Abadi" panose="020B0604020104020204" pitchFamily="34" charset="0"/>
              </a:rPr>
              <a:t>GROUP BY </a:t>
            </a:r>
            <a:r>
              <a:rPr lang="en-US" sz="2000" dirty="0">
                <a:latin typeface="Abadi" panose="020B0604020104020204" pitchFamily="34" charset="0"/>
              </a:rPr>
              <a:t>clause to group the landing outcomes and the </a:t>
            </a:r>
            <a:r>
              <a:rPr lang="en-US" sz="2000" b="1" dirty="0">
                <a:latin typeface="Abadi" panose="020B0604020104020204" pitchFamily="34" charset="0"/>
              </a:rPr>
              <a:t>ORDER BY </a:t>
            </a:r>
            <a:r>
              <a:rPr lang="en-US" sz="2000" dirty="0">
                <a:latin typeface="Abadi" panose="020B0604020104020204" pitchFamily="34" charset="0"/>
              </a:rPr>
              <a:t>clause to order the grouped landing outcome in descending order.</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33</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0AB630D8-82BB-40F8-A239-7FACF3C98F33}"/>
              </a:ext>
            </a:extLst>
          </p:cNvPr>
          <p:cNvPicPr>
            <a:picLocks noChangeAspect="1"/>
          </p:cNvPicPr>
          <p:nvPr/>
        </p:nvPicPr>
        <p:blipFill>
          <a:blip r:embed="rId2"/>
          <a:stretch>
            <a:fillRect/>
          </a:stretch>
        </p:blipFill>
        <p:spPr>
          <a:xfrm>
            <a:off x="776008" y="1589360"/>
            <a:ext cx="6124575" cy="4295775"/>
          </a:xfrm>
          <a:prstGeom prst="rect">
            <a:avLst/>
          </a:prstGeom>
        </p:spPr>
      </p:pic>
    </p:spTree>
    <p:extLst>
      <p:ext uri="{BB962C8B-B14F-4D97-AF65-F5344CB8AC3E}">
        <p14:creationId xmlns:p14="http://schemas.microsoft.com/office/powerpoint/2010/main" val="3236239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C34D-428A-345A-2656-C8A8CBDF52F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F04C18-D007-BA36-2387-53BE8EC64507}"/>
              </a:ext>
            </a:extLst>
          </p:cNvPr>
          <p:cNvSpPr>
            <a:spLocks noGrp="1"/>
          </p:cNvSpPr>
          <p:nvPr>
            <p:ph type="body" idx="1"/>
          </p:nvPr>
        </p:nvSpPr>
        <p:spPr/>
        <p:txBody>
          <a:bodyPr/>
          <a:lstStyle/>
          <a:p>
            <a:endParaRPr lang="en-US"/>
          </a:p>
        </p:txBody>
      </p:sp>
      <p:pic>
        <p:nvPicPr>
          <p:cNvPr id="3074" name="Picture 2" descr="Rocket debris from China's largest rocket fell through Earth's atmosphere |  Mashable">
            <a:extLst>
              <a:ext uri="{FF2B5EF4-FFF2-40B4-BE49-F238E27FC236}">
                <a16:creationId xmlns:a16="http://schemas.microsoft.com/office/drawing/2014/main" id="{1819B4E4-7B67-228C-6070-329C4711B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BD5199-EFB7-198A-C77A-5EB0FCC205F3}"/>
              </a:ext>
            </a:extLst>
          </p:cNvPr>
          <p:cNvSpPr txBox="1"/>
          <p:nvPr/>
        </p:nvSpPr>
        <p:spPr>
          <a:xfrm>
            <a:off x="701399" y="2474386"/>
            <a:ext cx="5607817" cy="1323439"/>
          </a:xfrm>
          <a:prstGeom prst="rect">
            <a:avLst/>
          </a:prstGeom>
          <a:noFill/>
        </p:spPr>
        <p:txBody>
          <a:bodyPr wrap="none" rtlCol="0">
            <a:spAutoFit/>
          </a:bodyPr>
          <a:lstStyle/>
          <a:p>
            <a:r>
              <a:rPr lang="en-US" sz="4000" dirty="0">
                <a:solidFill>
                  <a:schemeClr val="bg1"/>
                </a:solidFill>
                <a:latin typeface="Arial" panose="020B0604020202020204" pitchFamily="34" charset="0"/>
                <a:cs typeface="Arial" panose="020B0604020202020204" pitchFamily="34" charset="0"/>
              </a:rPr>
              <a:t>Section 3 </a:t>
            </a:r>
          </a:p>
          <a:p>
            <a:r>
              <a:rPr lang="en-US" sz="4000" b="1" dirty="0">
                <a:solidFill>
                  <a:schemeClr val="bg1"/>
                </a:solidFill>
                <a:latin typeface="Arial" panose="020B0604020202020204" pitchFamily="34" charset="0"/>
                <a:cs typeface="Arial" panose="020B0604020202020204" pitchFamily="34" charset="0"/>
              </a:rPr>
              <a:t>Launch Sites Analysis</a:t>
            </a:r>
          </a:p>
        </p:txBody>
      </p:sp>
    </p:spTree>
    <p:extLst>
      <p:ext uri="{BB962C8B-B14F-4D97-AF65-F5344CB8AC3E}">
        <p14:creationId xmlns:p14="http://schemas.microsoft.com/office/powerpoint/2010/main" val="4154182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35</a:t>
            </a:fld>
            <a:endParaRPr lang="en-US"/>
          </a:p>
        </p:txBody>
      </p:sp>
      <p:pic>
        <p:nvPicPr>
          <p:cNvPr id="6" name="Content Placeholder 5">
            <a:extLst>
              <a:ext uri="{FF2B5EF4-FFF2-40B4-BE49-F238E27FC236}">
                <a16:creationId xmlns:a16="http://schemas.microsoft.com/office/drawing/2014/main" id="{470AB9A3-B553-4971-BB03-177421E4971B}"/>
              </a:ext>
            </a:extLst>
          </p:cNvPr>
          <p:cNvPicPr>
            <a:picLocks noGrp="1" noChangeAspect="1"/>
          </p:cNvPicPr>
          <p:nvPr>
            <p:ph idx="4294967295"/>
          </p:nvPr>
        </p:nvPicPr>
        <p:blipFill>
          <a:blip r:embed="rId3"/>
          <a:stretch>
            <a:fillRect/>
          </a:stretch>
        </p:blipFill>
        <p:spPr>
          <a:xfrm>
            <a:off x="770011" y="1308538"/>
            <a:ext cx="10515600" cy="4717035"/>
          </a:xfrm>
          <a:prstGeom prst="rect">
            <a:avLst/>
          </a:prstGeom>
        </p:spPr>
      </p:pic>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sites global map markers</a:t>
            </a:r>
          </a:p>
        </p:txBody>
      </p:sp>
    </p:spTree>
    <p:extLst>
      <p:ext uri="{BB962C8B-B14F-4D97-AF65-F5344CB8AC3E}">
        <p14:creationId xmlns:p14="http://schemas.microsoft.com/office/powerpoint/2010/main" val="98167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pic>
        <p:nvPicPr>
          <p:cNvPr id="4" name="Content Placeholder 3">
            <a:extLst>
              <a:ext uri="{FF2B5EF4-FFF2-40B4-BE49-F238E27FC236}">
                <a16:creationId xmlns:a16="http://schemas.microsoft.com/office/drawing/2014/main" id="{545859BE-C488-4415-B455-A8E223C13405}"/>
              </a:ext>
            </a:extLst>
          </p:cNvPr>
          <p:cNvPicPr>
            <a:picLocks noGrp="1" noChangeAspect="1"/>
          </p:cNvPicPr>
          <p:nvPr>
            <p:ph idx="4294967295"/>
          </p:nvPr>
        </p:nvPicPr>
        <p:blipFill>
          <a:blip r:embed="rId3"/>
          <a:stretch>
            <a:fillRect/>
          </a:stretch>
        </p:blipFill>
        <p:spPr>
          <a:xfrm>
            <a:off x="770011" y="1253472"/>
            <a:ext cx="10687962" cy="4772101"/>
          </a:xfrm>
          <a:prstGeom prst="rect">
            <a:avLst/>
          </a:prstGeom>
        </p:spPr>
      </p:pic>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Markers showing launch sites with color labels</a:t>
            </a:r>
          </a:p>
        </p:txBody>
      </p:sp>
    </p:spTree>
    <p:extLst>
      <p:ext uri="{BB962C8B-B14F-4D97-AF65-F5344CB8AC3E}">
        <p14:creationId xmlns:p14="http://schemas.microsoft.com/office/powerpoint/2010/main" val="23959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pic>
        <p:nvPicPr>
          <p:cNvPr id="4" name="Content Placeholder 3">
            <a:extLst>
              <a:ext uri="{FF2B5EF4-FFF2-40B4-BE49-F238E27FC236}">
                <a16:creationId xmlns:a16="http://schemas.microsoft.com/office/drawing/2014/main" id="{6E1784D2-4EB3-4F23-A05A-978BAA2AC218}"/>
              </a:ext>
            </a:extLst>
          </p:cNvPr>
          <p:cNvPicPr>
            <a:picLocks noGrp="1" noChangeAspect="1"/>
          </p:cNvPicPr>
          <p:nvPr>
            <p:ph idx="4294967295"/>
          </p:nvPr>
        </p:nvPicPr>
        <p:blipFill>
          <a:blip r:embed="rId2"/>
          <a:stretch>
            <a:fillRect/>
          </a:stretch>
        </p:blipFill>
        <p:spPr>
          <a:xfrm>
            <a:off x="770010" y="1362318"/>
            <a:ext cx="10092431" cy="5064893"/>
          </a:xfrm>
          <a:prstGeom prst="rect">
            <a:avLst/>
          </a:prstGeom>
        </p:spPr>
      </p:pic>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distance to landmarks</a:t>
            </a:r>
          </a:p>
        </p:txBody>
      </p:sp>
    </p:spTree>
    <p:extLst>
      <p:ext uri="{BB962C8B-B14F-4D97-AF65-F5344CB8AC3E}">
        <p14:creationId xmlns:p14="http://schemas.microsoft.com/office/powerpoint/2010/main" val="23249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C34D-428A-345A-2656-C8A8CBDF52F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F04C18-D007-BA36-2387-53BE8EC64507}"/>
              </a:ext>
            </a:extLst>
          </p:cNvPr>
          <p:cNvSpPr>
            <a:spLocks noGrp="1"/>
          </p:cNvSpPr>
          <p:nvPr>
            <p:ph type="body" idx="1"/>
          </p:nvPr>
        </p:nvSpPr>
        <p:spPr/>
        <p:txBody>
          <a:bodyPr/>
          <a:lstStyle/>
          <a:p>
            <a:endParaRPr lang="en-US"/>
          </a:p>
        </p:txBody>
      </p:sp>
      <p:pic>
        <p:nvPicPr>
          <p:cNvPr id="3074" name="Picture 2" descr="Rocket debris from China's largest rocket fell through Earth's atmosphere |  Mashable">
            <a:extLst>
              <a:ext uri="{FF2B5EF4-FFF2-40B4-BE49-F238E27FC236}">
                <a16:creationId xmlns:a16="http://schemas.microsoft.com/office/drawing/2014/main" id="{1819B4E4-7B67-228C-6070-329C4711B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BD5199-EFB7-198A-C77A-5EB0FCC205F3}"/>
              </a:ext>
            </a:extLst>
          </p:cNvPr>
          <p:cNvSpPr txBox="1"/>
          <p:nvPr/>
        </p:nvSpPr>
        <p:spPr>
          <a:xfrm>
            <a:off x="728695" y="2767280"/>
            <a:ext cx="2861681" cy="1323439"/>
          </a:xfrm>
          <a:prstGeom prst="rect">
            <a:avLst/>
          </a:prstGeom>
          <a:noFill/>
        </p:spPr>
        <p:txBody>
          <a:bodyPr wrap="none" rtlCol="0">
            <a:spAutoFit/>
          </a:bodyPr>
          <a:lstStyle/>
          <a:p>
            <a:r>
              <a:rPr lang="en-US" sz="4000" dirty="0">
                <a:solidFill>
                  <a:schemeClr val="bg1"/>
                </a:solidFill>
                <a:latin typeface="Arial" panose="020B0604020202020204" pitchFamily="34" charset="0"/>
                <a:cs typeface="Arial" panose="020B0604020202020204" pitchFamily="34" charset="0"/>
              </a:rPr>
              <a:t>Section 4 </a:t>
            </a:r>
          </a:p>
          <a:p>
            <a:r>
              <a:rPr lang="en-US" sz="4000" b="1" dirty="0">
                <a:solidFill>
                  <a:schemeClr val="bg1"/>
                </a:solidFill>
                <a:latin typeface="Arial" panose="020B0604020202020204" pitchFamily="34" charset="0"/>
                <a:cs typeface="Arial" panose="020B0604020202020204" pitchFamily="34" charset="0"/>
              </a:rPr>
              <a:t>Dashboard</a:t>
            </a:r>
          </a:p>
        </p:txBody>
      </p:sp>
    </p:spTree>
    <p:extLst>
      <p:ext uri="{BB962C8B-B14F-4D97-AF65-F5344CB8AC3E}">
        <p14:creationId xmlns:p14="http://schemas.microsoft.com/office/powerpoint/2010/main" val="414294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ph idx="4294967295"/>
          </p:nvPr>
        </p:nvPicPr>
        <p:blipFill>
          <a:blip r:embed="rId3"/>
          <a:stretch>
            <a:fillRect/>
          </a:stretch>
        </p:blipFill>
        <p:spPr>
          <a:xfrm>
            <a:off x="752019" y="1454291"/>
            <a:ext cx="10687962" cy="4772101"/>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39</a:t>
            </a:fld>
            <a:endParaRPr lang="en-US"/>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459822"/>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success percentage achieved by each launch site</a:t>
            </a:r>
          </a:p>
        </p:txBody>
      </p:sp>
    </p:spTree>
    <p:extLst>
      <p:ext uri="{BB962C8B-B14F-4D97-AF65-F5344CB8AC3E}">
        <p14:creationId xmlns:p14="http://schemas.microsoft.com/office/powerpoint/2010/main" val="70013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530575"/>
            <a:ext cx="9766360" cy="4494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Project background and context</a:t>
            </a:r>
          </a:p>
          <a:p>
            <a:pPr marL="457200" lvl="1" indent="0" algn="just">
              <a:spcBef>
                <a:spcPts val="1400"/>
              </a:spcBef>
              <a:buNone/>
            </a:pPr>
            <a:r>
              <a:rPr lang="en-US" sz="1800" dirty="0">
                <a:solidFill>
                  <a:schemeClr val="accent3">
                    <a:lumMod val="25000"/>
                  </a:schemeClr>
                </a:solidFill>
                <a:latin typeface="Abadi" panose="020B0604020104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200" dirty="0">
                <a:solidFill>
                  <a:schemeClr val="accent3">
                    <a:lumMod val="25000"/>
                  </a:schemeClr>
                </a:solidFill>
                <a:latin typeface="Abadi" panose="020B0604020104020204" pitchFamily="34" charset="0"/>
              </a:rPr>
              <a:t>Problems you want to find answers</a:t>
            </a:r>
          </a:p>
          <a:p>
            <a:pPr lvl="1">
              <a:spcBef>
                <a:spcPts val="1400"/>
              </a:spcBef>
              <a:buFontTx/>
              <a:buChar char="-"/>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buFontTx/>
              <a:buChar char="-"/>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buFontTx/>
              <a:buChar char="-"/>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2AB105-08B3-4384-941B-B102B9F85DF4}"/>
              </a:ext>
            </a:extLst>
          </p:cNvPr>
          <p:cNvPicPr>
            <a:picLocks noGrp="1" noChangeAspect="1"/>
          </p:cNvPicPr>
          <p:nvPr>
            <p:ph idx="4294967295"/>
          </p:nvPr>
        </p:nvPicPr>
        <p:blipFill>
          <a:blip r:embed="rId2"/>
          <a:stretch>
            <a:fillRect/>
          </a:stretch>
        </p:blipFill>
        <p:spPr>
          <a:xfrm>
            <a:off x="2123100" y="1242623"/>
            <a:ext cx="7790783" cy="4440746"/>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40</a:t>
            </a:fld>
            <a:endParaRPr lang="en-US" sz="1200">
              <a:solidFill>
                <a:schemeClr val="tx1">
                  <a:tint val="75000"/>
                </a:schemeClr>
              </a:solidFill>
              <a:latin typeface="+mn-lt"/>
            </a:endParaRPr>
          </a:p>
        </p:txBody>
      </p:sp>
      <p:sp>
        <p:nvSpPr>
          <p:cNvPr id="26" name="Title 1">
            <a:extLst>
              <a:ext uri="{FF2B5EF4-FFF2-40B4-BE49-F238E27FC236}">
                <a16:creationId xmlns:a16="http://schemas.microsoft.com/office/drawing/2014/main" id="{B13EB6D9-4C4B-45DF-8FAE-DB400E38C812}"/>
              </a:ext>
            </a:extLst>
          </p:cNvPr>
          <p:cNvSpPr txBox="1">
            <a:spLocks/>
          </p:cNvSpPr>
          <p:nvPr/>
        </p:nvSpPr>
        <p:spPr>
          <a:xfrm>
            <a:off x="1103586" y="727738"/>
            <a:ext cx="10476314" cy="5148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Launch site with the highest launch success ratio</a:t>
            </a:r>
          </a:p>
          <a:p>
            <a:endParaRPr lang="en-US" dirty="0">
              <a:solidFill>
                <a:srgbClr val="0B49CB"/>
              </a:solidFill>
              <a:latin typeface="Abadi"/>
            </a:endParaRPr>
          </a:p>
        </p:txBody>
      </p:sp>
    </p:spTree>
    <p:extLst>
      <p:ext uri="{BB962C8B-B14F-4D97-AF65-F5344CB8AC3E}">
        <p14:creationId xmlns:p14="http://schemas.microsoft.com/office/powerpoint/2010/main" val="1866160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271BF5-BAA1-4CEB-A575-76A097FABBBA}"/>
              </a:ext>
            </a:extLst>
          </p:cNvPr>
          <p:cNvSpPr txBox="1">
            <a:spLocks/>
          </p:cNvSpPr>
          <p:nvPr/>
        </p:nvSpPr>
        <p:spPr>
          <a:xfrm>
            <a:off x="838199" y="291090"/>
            <a:ext cx="10515599" cy="9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500" kern="1200" dirty="0">
                <a:solidFill>
                  <a:srgbClr val="0B49CB"/>
                </a:solidFill>
                <a:latin typeface="Abadi" panose="020B0604020104020204" pitchFamily="34" charset="0"/>
                <a:ea typeface="+mj-ea"/>
                <a:cs typeface="+mj-cs"/>
              </a:rPr>
              <a:t>Scatter plot of Payload vs Launch Outcome for all sites, with different payload selected in the range slider</a:t>
            </a:r>
          </a:p>
        </p:txBody>
      </p:sp>
      <p:sp>
        <p:nvSpPr>
          <p:cNvPr id="17" name="Rectangle 16">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Graphical user interface, application&#10;&#10;Description automatically generated">
            <a:extLst>
              <a:ext uri="{FF2B5EF4-FFF2-40B4-BE49-F238E27FC236}">
                <a16:creationId xmlns:a16="http://schemas.microsoft.com/office/drawing/2014/main" id="{E7D9358F-78D4-4E85-84A7-02D5123A0571}"/>
              </a:ext>
            </a:extLst>
          </p:cNvPr>
          <p:cNvPicPr>
            <a:picLocks noGrp="1" noChangeAspect="1"/>
          </p:cNvPicPr>
          <p:nvPr>
            <p:ph idx="4294967295"/>
          </p:nvPr>
        </p:nvPicPr>
        <p:blipFill>
          <a:blip r:embed="rId2"/>
          <a:stretch>
            <a:fillRect/>
          </a:stretch>
        </p:blipFill>
        <p:spPr>
          <a:xfrm>
            <a:off x="838200" y="2191367"/>
            <a:ext cx="10515599" cy="3785614"/>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41</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52359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C34D-428A-345A-2656-C8A8CBDF52F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F04C18-D007-BA36-2387-53BE8EC64507}"/>
              </a:ext>
            </a:extLst>
          </p:cNvPr>
          <p:cNvSpPr>
            <a:spLocks noGrp="1"/>
          </p:cNvSpPr>
          <p:nvPr>
            <p:ph type="body" idx="1"/>
          </p:nvPr>
        </p:nvSpPr>
        <p:spPr/>
        <p:txBody>
          <a:bodyPr/>
          <a:lstStyle/>
          <a:p>
            <a:endParaRPr lang="en-US"/>
          </a:p>
        </p:txBody>
      </p:sp>
      <p:pic>
        <p:nvPicPr>
          <p:cNvPr id="3074" name="Picture 2" descr="Rocket debris from China's largest rocket fell through Earth's atmosphere |  Mashable">
            <a:extLst>
              <a:ext uri="{FF2B5EF4-FFF2-40B4-BE49-F238E27FC236}">
                <a16:creationId xmlns:a16="http://schemas.microsoft.com/office/drawing/2014/main" id="{1819B4E4-7B67-228C-6070-329C4711B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BD5199-EFB7-198A-C77A-5EB0FCC205F3}"/>
              </a:ext>
            </a:extLst>
          </p:cNvPr>
          <p:cNvSpPr txBox="1"/>
          <p:nvPr/>
        </p:nvSpPr>
        <p:spPr>
          <a:xfrm>
            <a:off x="660456" y="2474386"/>
            <a:ext cx="4870436" cy="1323439"/>
          </a:xfrm>
          <a:prstGeom prst="rect">
            <a:avLst/>
          </a:prstGeom>
          <a:noFill/>
        </p:spPr>
        <p:txBody>
          <a:bodyPr wrap="none" rtlCol="0">
            <a:spAutoFit/>
          </a:bodyPr>
          <a:lstStyle/>
          <a:p>
            <a:r>
              <a:rPr lang="en-US" sz="4000" dirty="0">
                <a:solidFill>
                  <a:schemeClr val="bg1"/>
                </a:solidFill>
                <a:latin typeface="Arial" panose="020B0604020202020204" pitchFamily="34" charset="0"/>
                <a:cs typeface="Arial" panose="020B0604020202020204" pitchFamily="34" charset="0"/>
              </a:rPr>
              <a:t>Section 5 </a:t>
            </a:r>
          </a:p>
          <a:p>
            <a:r>
              <a:rPr lang="en-US" sz="4000" b="1" dirty="0">
                <a:solidFill>
                  <a:schemeClr val="bg1"/>
                </a:solidFill>
                <a:latin typeface="Arial" panose="020B0604020202020204" pitchFamily="34" charset="0"/>
                <a:cs typeface="Arial" panose="020B0604020202020204" pitchFamily="34" charset="0"/>
              </a:rPr>
              <a:t>Predictive Analysis</a:t>
            </a:r>
          </a:p>
        </p:txBody>
      </p:sp>
    </p:spTree>
    <p:extLst>
      <p:ext uri="{BB962C8B-B14F-4D97-AF65-F5344CB8AC3E}">
        <p14:creationId xmlns:p14="http://schemas.microsoft.com/office/powerpoint/2010/main" val="3439050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1046746" y="586822"/>
            <a:ext cx="3560252"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Classification Accuracy</a:t>
            </a:r>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5351164" y="586822"/>
            <a:ext cx="6002636" cy="1645920"/>
          </a:xfrm>
          <a:prstGeom prst="rect">
            <a:avLst/>
          </a:prstGeom>
        </p:spPr>
        <p:txBody>
          <a:bodyPr vert="horz" lIns="91440" tIns="45720" rIns="91440" bIns="45720" rtlCol="0" anchor="ctr">
            <a:normAutofit/>
          </a:bodyPr>
          <a:lstStyle/>
          <a:p>
            <a:pPr>
              <a:spcBef>
                <a:spcPts val="1400"/>
              </a:spcBef>
            </a:pPr>
            <a:r>
              <a:rPr lang="en-US" sz="2200" dirty="0">
                <a:latin typeface="Abadi" panose="020B0604020104020204" pitchFamily="34" charset="0"/>
              </a:rPr>
              <a:t>The decision tree classifier is the model with the highest classification accuracy</a:t>
            </a:r>
          </a:p>
          <a:p>
            <a:pPr>
              <a:spcBef>
                <a:spcPts val="1400"/>
              </a:spcBef>
            </a:pPr>
            <a:endParaRPr lang="en-US" sz="1800" dirty="0"/>
          </a:p>
        </p:txBody>
      </p:sp>
      <p:pic>
        <p:nvPicPr>
          <p:cNvPr id="3" name="Picture 2">
            <a:extLst>
              <a:ext uri="{FF2B5EF4-FFF2-40B4-BE49-F238E27FC236}">
                <a16:creationId xmlns:a16="http://schemas.microsoft.com/office/drawing/2014/main" id="{4125DC3F-06C6-4F66-ADB5-43E9E2294DD9}"/>
              </a:ext>
            </a:extLst>
          </p:cNvPr>
          <p:cNvPicPr>
            <a:picLocks noChangeAspect="1"/>
          </p:cNvPicPr>
          <p:nvPr/>
        </p:nvPicPr>
        <p:blipFill>
          <a:blip r:embed="rId2"/>
          <a:stretch>
            <a:fillRect/>
          </a:stretch>
        </p:blipFill>
        <p:spPr>
          <a:xfrm>
            <a:off x="557784" y="2815221"/>
            <a:ext cx="11164824" cy="3321534"/>
          </a:xfrm>
          <a:prstGeom prst="rect">
            <a:avLst/>
          </a:prstGeom>
        </p:spPr>
      </p:pic>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lumMod val="50000"/>
                    <a:lumOff val="50000"/>
                  </a:schemeClr>
                </a:solidFill>
                <a:latin typeface="+mn-lt"/>
              </a:rPr>
              <a:pPr>
                <a:spcAft>
                  <a:spcPts val="600"/>
                </a:spcAft>
              </a:pPr>
              <a:t>43</a:t>
            </a:fld>
            <a:endParaRPr lang="en-US" sz="1200">
              <a:solidFill>
                <a:schemeClr val="tx1">
                  <a:lumMod val="50000"/>
                  <a:lumOff val="50000"/>
                </a:schemeClr>
              </a:solidFill>
              <a:latin typeface="+mn-lt"/>
            </a:endParaRPr>
          </a:p>
        </p:txBody>
      </p:sp>
    </p:spTree>
    <p:extLst>
      <p:ext uri="{BB962C8B-B14F-4D97-AF65-F5344CB8AC3E}">
        <p14:creationId xmlns:p14="http://schemas.microsoft.com/office/powerpoint/2010/main" val="2459446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1" y="2057400"/>
            <a:ext cx="5791563"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confusion matrix for the decision tree classifier shows that the classifier can distinguish between the different classes. The major problem is the false positives .i.e., unsuccessful landing marked as successful landing by the classifier.</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3"/>
          <a:stretch>
            <a:fillRect/>
          </a:stretch>
        </p:blipFill>
        <p:spPr>
          <a:xfrm>
            <a:off x="6561574" y="1880339"/>
            <a:ext cx="4281910" cy="3097321"/>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507254"/>
            <a:ext cx="10515600" cy="4518320"/>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We can conclude that:</a:t>
            </a:r>
          </a:p>
          <a:p>
            <a:pPr>
              <a:lnSpc>
                <a:spcPct val="100000"/>
              </a:lnSpc>
              <a:spcBef>
                <a:spcPts val="1400"/>
              </a:spcBef>
            </a:pPr>
            <a:r>
              <a:rPr lang="en-US" sz="2200" dirty="0">
                <a:solidFill>
                  <a:schemeClr val="accent3">
                    <a:lumMod val="25000"/>
                  </a:schemeClr>
                </a:solidFill>
                <a:latin typeface="Abadi" panose="020B0604020104020204" pitchFamily="34" charset="0"/>
              </a:rPr>
              <a:t>The larger the flight amount at a launch site, the greater the success rate at a launch site.</a:t>
            </a:r>
          </a:p>
          <a:p>
            <a:pPr>
              <a:lnSpc>
                <a:spcPct val="100000"/>
              </a:lnSpc>
              <a:spcBef>
                <a:spcPts val="1400"/>
              </a:spcBef>
            </a:pPr>
            <a:r>
              <a:rPr lang="en-US" sz="2200" dirty="0">
                <a:latin typeface="Abadi" panose="020B0604020104020204" pitchFamily="34" charset="0"/>
              </a:rPr>
              <a:t>Launch success rate started to increase in 2013 till 2020.</a:t>
            </a:r>
          </a:p>
          <a:p>
            <a:pPr>
              <a:lnSpc>
                <a:spcPct val="100000"/>
              </a:lnSpc>
              <a:spcBef>
                <a:spcPts val="1400"/>
              </a:spcBef>
            </a:pPr>
            <a:r>
              <a:rPr lang="en-US" sz="2200" dirty="0">
                <a:solidFill>
                  <a:schemeClr val="accent3">
                    <a:lumMod val="25000"/>
                  </a:schemeClr>
                </a:solidFill>
                <a:latin typeface="Abadi" panose="020B0604020104020204" pitchFamily="34" charset="0"/>
              </a:rPr>
              <a:t>Orbits </a:t>
            </a:r>
            <a:r>
              <a:rPr lang="en-US" sz="2200" dirty="0">
                <a:latin typeface="Abadi" panose="020B0604020104020204" pitchFamily="34" charset="0"/>
              </a:rPr>
              <a:t>ES-L1, GEO, HEO, SSO, VLEO had the most success rate.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KSC LC-39A had the most successful launches of any sites.</a:t>
            </a:r>
          </a:p>
          <a:p>
            <a:pPr>
              <a:lnSpc>
                <a:spcPct val="100000"/>
              </a:lnSpc>
              <a:spcBef>
                <a:spcPts val="1400"/>
              </a:spcBef>
            </a:pPr>
            <a:r>
              <a:rPr lang="en-US" sz="2200" dirty="0">
                <a:solidFill>
                  <a:schemeClr val="accent3">
                    <a:lumMod val="25000"/>
                  </a:schemeClr>
                </a:solidFill>
                <a:latin typeface="Abadi" panose="020B0604020104020204" pitchFamily="34" charset="0"/>
              </a:rPr>
              <a:t>The Decision tree classifier is the best machine learning algorithm for this task.</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C34D-428A-345A-2656-C8A8CBDF52F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F04C18-D007-BA36-2387-53BE8EC64507}"/>
              </a:ext>
            </a:extLst>
          </p:cNvPr>
          <p:cNvSpPr>
            <a:spLocks noGrp="1"/>
          </p:cNvSpPr>
          <p:nvPr>
            <p:ph type="body" idx="1"/>
          </p:nvPr>
        </p:nvSpPr>
        <p:spPr/>
        <p:txBody>
          <a:bodyPr/>
          <a:lstStyle/>
          <a:p>
            <a:endParaRPr lang="en-US"/>
          </a:p>
        </p:txBody>
      </p:sp>
      <p:pic>
        <p:nvPicPr>
          <p:cNvPr id="3074" name="Picture 2" descr="Rocket debris from China's largest rocket fell through Earth's atmosphere |  Mashable">
            <a:extLst>
              <a:ext uri="{FF2B5EF4-FFF2-40B4-BE49-F238E27FC236}">
                <a16:creationId xmlns:a16="http://schemas.microsoft.com/office/drawing/2014/main" id="{1819B4E4-7B67-228C-6070-329C4711B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BD5199-EFB7-198A-C77A-5EB0FCC205F3}"/>
              </a:ext>
            </a:extLst>
          </p:cNvPr>
          <p:cNvSpPr txBox="1"/>
          <p:nvPr/>
        </p:nvSpPr>
        <p:spPr>
          <a:xfrm>
            <a:off x="687751" y="2812940"/>
            <a:ext cx="6162008" cy="646331"/>
          </a:xfrm>
          <a:prstGeom prst="rect">
            <a:avLst/>
          </a:prstGeom>
          <a:noFill/>
        </p:spPr>
        <p:txBody>
          <a:bodyPr wrap="none" rtlCol="0">
            <a:spAutoFit/>
          </a:bodyPr>
          <a:lstStyle/>
          <a:p>
            <a:r>
              <a:rPr lang="en-US" sz="3600" dirty="0">
                <a:solidFill>
                  <a:schemeClr val="bg1"/>
                </a:solidFill>
                <a:latin typeface="Arial" panose="020B0604020202020204" pitchFamily="34" charset="0"/>
                <a:cs typeface="Arial" panose="020B0604020202020204" pitchFamily="34" charset="0"/>
              </a:rPr>
              <a:t>Thank You For Your Attention</a:t>
            </a:r>
          </a:p>
        </p:txBody>
      </p:sp>
    </p:spTree>
    <p:extLst>
      <p:ext uri="{BB962C8B-B14F-4D97-AF65-F5344CB8AC3E}">
        <p14:creationId xmlns:p14="http://schemas.microsoft.com/office/powerpoint/2010/main" val="18198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C34D-428A-345A-2656-C8A8CBDF52F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F04C18-D007-BA36-2387-53BE8EC64507}"/>
              </a:ext>
            </a:extLst>
          </p:cNvPr>
          <p:cNvSpPr>
            <a:spLocks noGrp="1"/>
          </p:cNvSpPr>
          <p:nvPr>
            <p:ph type="body" idx="1"/>
          </p:nvPr>
        </p:nvSpPr>
        <p:spPr/>
        <p:txBody>
          <a:bodyPr/>
          <a:lstStyle/>
          <a:p>
            <a:endParaRPr lang="en-US"/>
          </a:p>
        </p:txBody>
      </p:sp>
      <p:pic>
        <p:nvPicPr>
          <p:cNvPr id="3074" name="Picture 2" descr="Rocket debris from China's largest rocket fell through Earth's atmosphere |  Mashable">
            <a:extLst>
              <a:ext uri="{FF2B5EF4-FFF2-40B4-BE49-F238E27FC236}">
                <a16:creationId xmlns:a16="http://schemas.microsoft.com/office/drawing/2014/main" id="{1819B4E4-7B67-228C-6070-329C4711B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69"/>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BD5199-EFB7-198A-C77A-5EB0FCC205F3}"/>
              </a:ext>
            </a:extLst>
          </p:cNvPr>
          <p:cNvSpPr txBox="1"/>
          <p:nvPr/>
        </p:nvSpPr>
        <p:spPr>
          <a:xfrm>
            <a:off x="674104" y="2474386"/>
            <a:ext cx="3373039" cy="1323439"/>
          </a:xfrm>
          <a:prstGeom prst="rect">
            <a:avLst/>
          </a:prstGeom>
          <a:noFill/>
        </p:spPr>
        <p:txBody>
          <a:bodyPr wrap="none" rtlCol="0">
            <a:spAutoFit/>
          </a:bodyPr>
          <a:lstStyle/>
          <a:p>
            <a:r>
              <a:rPr lang="en-US" sz="4000" dirty="0">
                <a:solidFill>
                  <a:schemeClr val="bg1"/>
                </a:solidFill>
                <a:latin typeface="Arial" panose="020B0604020202020204" pitchFamily="34" charset="0"/>
                <a:cs typeface="Arial" panose="020B0604020202020204" pitchFamily="34" charset="0"/>
              </a:rPr>
              <a:t>Section 1 </a:t>
            </a:r>
          </a:p>
          <a:p>
            <a:r>
              <a:rPr lang="en-US" sz="4000" b="1" dirty="0">
                <a:solidFill>
                  <a:schemeClr val="bg1"/>
                </a:solidFill>
                <a:latin typeface="Arial" panose="020B0604020202020204" pitchFamily="34" charset="0"/>
                <a:cs typeface="Arial" panose="020B0604020202020204" pitchFamily="34" charset="0"/>
              </a:rPr>
              <a:t>Methodology</a:t>
            </a:r>
          </a:p>
        </p:txBody>
      </p:sp>
    </p:spTree>
    <p:extLst>
      <p:ext uri="{BB962C8B-B14F-4D97-AF65-F5344CB8AC3E}">
        <p14:creationId xmlns:p14="http://schemas.microsoft.com/office/powerpoint/2010/main" val="170874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solidFill>
                  <a:srgbClr val="FFFFFF"/>
                </a:solidFill>
                <a:latin typeface="+mj-lt"/>
                <a:ea typeface="+mj-ea"/>
                <a:cs typeface="+mj-cs"/>
              </a:rPr>
              <a:t>Methodology</a:t>
            </a:r>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1371599" y="2318197"/>
            <a:ext cx="9724031" cy="36833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a:spcBef>
                <a:spcPts val="1400"/>
              </a:spcBef>
              <a:buFont typeface="Arial" panose="020B0604020202020204" pitchFamily="34" charset="0"/>
              <a:buChar char="•"/>
            </a:pPr>
            <a:r>
              <a:rPr lang="en-US" sz="1700">
                <a:solidFill>
                  <a:schemeClr val="tx1"/>
                </a:solidFill>
                <a:latin typeface="+mn-lt"/>
              </a:rPr>
              <a:t>Executive Summary</a:t>
            </a:r>
          </a:p>
          <a:p>
            <a:pPr>
              <a:spcBef>
                <a:spcPts val="1400"/>
              </a:spcBef>
              <a:buFont typeface="Arial" panose="020B0604020202020204" pitchFamily="34" charset="0"/>
              <a:buChar char="•"/>
            </a:pPr>
            <a:r>
              <a:rPr lang="en-US" sz="1700">
                <a:solidFill>
                  <a:schemeClr val="tx1"/>
                </a:solidFill>
                <a:latin typeface="+mn-lt"/>
              </a:rPr>
              <a:t>Data collection methodology:</a:t>
            </a:r>
          </a:p>
          <a:p>
            <a:pPr lvl="1">
              <a:spcBef>
                <a:spcPts val="1400"/>
              </a:spcBef>
              <a:buFont typeface="Arial" panose="020B0604020202020204" pitchFamily="34" charset="0"/>
              <a:buChar char="•"/>
            </a:pPr>
            <a:r>
              <a:rPr lang="en-US" sz="1700">
                <a:solidFill>
                  <a:schemeClr val="tx1"/>
                </a:solidFill>
                <a:latin typeface="+mn-lt"/>
              </a:rPr>
              <a:t>Data was collected using SpaceX API and web scraping from Wikipedia. </a:t>
            </a:r>
          </a:p>
          <a:p>
            <a:pPr>
              <a:spcBef>
                <a:spcPts val="1400"/>
              </a:spcBef>
              <a:buFont typeface="Arial" panose="020B0604020202020204" pitchFamily="34" charset="0"/>
              <a:buChar char="•"/>
            </a:pPr>
            <a:r>
              <a:rPr lang="en-US" sz="1700">
                <a:solidFill>
                  <a:schemeClr val="tx1"/>
                </a:solidFill>
                <a:latin typeface="+mn-lt"/>
              </a:rPr>
              <a:t>Perform data wrangling</a:t>
            </a:r>
          </a:p>
          <a:p>
            <a:pPr lvl="1">
              <a:spcBef>
                <a:spcPts val="1400"/>
              </a:spcBef>
              <a:buFont typeface="Arial" panose="020B0604020202020204" pitchFamily="34" charset="0"/>
              <a:buChar char="•"/>
            </a:pPr>
            <a:r>
              <a:rPr lang="en-US" sz="1700">
                <a:solidFill>
                  <a:schemeClr val="tx1"/>
                </a:solidFill>
                <a:latin typeface="+mn-lt"/>
              </a:rPr>
              <a:t>One-hot encoding was applied to categorical features</a:t>
            </a:r>
          </a:p>
          <a:p>
            <a:pPr>
              <a:spcBef>
                <a:spcPts val="1400"/>
              </a:spcBef>
              <a:buFont typeface="Arial" panose="020B0604020202020204" pitchFamily="34" charset="0"/>
              <a:buChar char="•"/>
            </a:pPr>
            <a:r>
              <a:rPr lang="en-US" sz="1700">
                <a:solidFill>
                  <a:schemeClr val="tx1"/>
                </a:solidFill>
                <a:latin typeface="+mn-lt"/>
              </a:rPr>
              <a:t>Perform exploratory data analysis (EDA) using visualization and SQL</a:t>
            </a:r>
          </a:p>
          <a:p>
            <a:pPr>
              <a:spcBef>
                <a:spcPts val="1400"/>
              </a:spcBef>
              <a:buFont typeface="Arial" panose="020B0604020202020204" pitchFamily="34" charset="0"/>
              <a:buChar char="•"/>
            </a:pPr>
            <a:r>
              <a:rPr lang="en-US" sz="1700">
                <a:solidFill>
                  <a:schemeClr val="tx1"/>
                </a:solidFill>
                <a:latin typeface="+mn-lt"/>
              </a:rPr>
              <a:t>Perform interactive visual analytics using Folium and Plotly Dash</a:t>
            </a:r>
          </a:p>
          <a:p>
            <a:pPr>
              <a:spcBef>
                <a:spcPts val="1400"/>
              </a:spcBef>
              <a:buFont typeface="Arial" panose="020B0604020202020204" pitchFamily="34" charset="0"/>
              <a:buChar char="•"/>
            </a:pPr>
            <a:r>
              <a:rPr lang="en-US" sz="1700">
                <a:solidFill>
                  <a:schemeClr val="tx1"/>
                </a:solidFill>
                <a:latin typeface="+mn-lt"/>
              </a:rPr>
              <a:t>Perform predictive analysis using classification models</a:t>
            </a:r>
          </a:p>
          <a:p>
            <a:pPr lvl="1">
              <a:spcBef>
                <a:spcPts val="1400"/>
              </a:spcBef>
              <a:buFont typeface="Arial" panose="020B0604020202020204" pitchFamily="34" charset="0"/>
              <a:buChar char="•"/>
            </a:pPr>
            <a:r>
              <a:rPr lang="en-US" sz="1700">
                <a:solidFill>
                  <a:schemeClr val="tx1"/>
                </a:solidFill>
                <a:latin typeface="+mn-lt"/>
              </a:rPr>
              <a:t>How to build, tune, evaluate classification models</a:t>
            </a:r>
          </a:p>
          <a:p>
            <a:pPr>
              <a:spcBef>
                <a:spcPts val="1400"/>
              </a:spcBef>
              <a:buFont typeface="Arial" panose="020B0604020202020204" pitchFamily="34" charset="0"/>
              <a:buChar char="•"/>
            </a:pPr>
            <a:endParaRPr lang="en-US" sz="1700">
              <a:solidFill>
                <a:schemeClr val="tx1"/>
              </a:solidFill>
              <a:latin typeface="+mn-lt"/>
            </a:endParaRPr>
          </a:p>
          <a:p>
            <a:pPr>
              <a:spcBef>
                <a:spcPts val="1400"/>
              </a:spcBef>
              <a:buFont typeface="Arial" panose="020B0604020202020204" pitchFamily="34" charset="0"/>
              <a:buChar char="•"/>
            </a:pPr>
            <a:endParaRPr lang="en-US" sz="1700">
              <a:solidFill>
                <a:schemeClr val="tx1"/>
              </a:solidFill>
              <a:latin typeface="+mn-lt"/>
            </a:endParaRPr>
          </a:p>
          <a:p>
            <a:pPr>
              <a:spcBef>
                <a:spcPts val="1400"/>
              </a:spcBef>
              <a:buFont typeface="Arial" panose="020B0604020202020204" pitchFamily="34" charset="0"/>
              <a:buChar char="•"/>
            </a:pPr>
            <a:endParaRPr lang="en-US" sz="1700">
              <a:solidFill>
                <a:schemeClr val="tx1"/>
              </a:solidFill>
              <a:latin typeface="+mn-lt"/>
            </a:endParaRPr>
          </a:p>
          <a:p>
            <a:pPr>
              <a:spcBef>
                <a:spcPts val="1400"/>
              </a:spcBef>
              <a:buFont typeface="Arial" panose="020B0604020202020204" pitchFamily="34" charset="0"/>
              <a:buChar char="•"/>
            </a:pPr>
            <a:endParaRPr lang="en-US" sz="1700">
              <a:solidFill>
                <a:schemeClr val="tx1"/>
              </a:solidFill>
              <a:latin typeface="+mn-lt"/>
            </a:endParaRPr>
          </a:p>
          <a:p>
            <a:pPr>
              <a:spcBef>
                <a:spcPts val="1400"/>
              </a:spcBef>
              <a:buFont typeface="Arial" panose="020B0604020202020204" pitchFamily="34" charset="0"/>
              <a:buChar char="•"/>
            </a:pPr>
            <a:endParaRPr lang="en-US" sz="1700">
              <a:solidFill>
                <a:schemeClr val="tx1"/>
              </a:solidFill>
              <a:latin typeface="+mn-lt"/>
            </a:endParaRPr>
          </a:p>
        </p:txBody>
      </p:sp>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5075537C-CA84-1446-933C-8E9D027F9201}" type="slidenum">
              <a:rPr lang="en-US" sz="1100">
                <a:solidFill>
                  <a:schemeClr val="tx1">
                    <a:lumMod val="50000"/>
                    <a:lumOff val="50000"/>
                  </a:schemeClr>
                </a:solidFill>
                <a:latin typeface="+mn-lt"/>
              </a:rPr>
              <a:pPr>
                <a:spcAft>
                  <a:spcPts val="600"/>
                </a:spcAft>
              </a:pPr>
              <a:t>6</a:t>
            </a:fld>
            <a:endParaRPr lang="en-US" sz="1100">
              <a:solidFill>
                <a:schemeClr val="tx1">
                  <a:lumMod val="50000"/>
                  <a:lumOff val="50000"/>
                </a:schemeClr>
              </a:solidFill>
              <a:latin typeface="+mn-lt"/>
            </a:endParaRPr>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solidFill>
                  <a:srgbClr val="FFFFFF"/>
                </a:solidFill>
                <a:latin typeface="+mj-lt"/>
                <a:ea typeface="+mj-ea"/>
                <a:cs typeface="+mj-cs"/>
              </a:rPr>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371599" y="2318197"/>
            <a:ext cx="9724031" cy="3683358"/>
          </a:xfrm>
          <a:prstGeom prst="rect">
            <a:avLst/>
          </a:prstGeom>
        </p:spPr>
        <p:txBody>
          <a:bodyPr vert="horz" lIns="91440" tIns="45720" rIns="91440" bIns="45720" rtlCol="0" anchor="ctr">
            <a:normAutofit/>
          </a:bodyPr>
          <a:lstStyle/>
          <a:p>
            <a:pPr>
              <a:spcBef>
                <a:spcPts val="1400"/>
              </a:spcBef>
            </a:pPr>
            <a:r>
              <a:rPr lang="en-US" sz="1900"/>
              <a:t>The data was collected using various methods</a:t>
            </a:r>
          </a:p>
          <a:p>
            <a:pPr lvl="1">
              <a:spcBef>
                <a:spcPts val="1400"/>
              </a:spcBef>
            </a:pPr>
            <a:r>
              <a:rPr lang="en-US" sz="1900"/>
              <a:t>Data collection was done using get request to the SpaceX API.</a:t>
            </a:r>
          </a:p>
          <a:p>
            <a:pPr lvl="1">
              <a:spcBef>
                <a:spcPts val="1400"/>
              </a:spcBef>
            </a:pPr>
            <a:r>
              <a:rPr lang="en-US" sz="1900"/>
              <a:t>Next, we decoded the response content as a Json using .json() function call and turn it into a pandas dataframe using .json_normalize().</a:t>
            </a:r>
          </a:p>
          <a:p>
            <a:pPr lvl="1">
              <a:spcBef>
                <a:spcPts val="1400"/>
              </a:spcBef>
            </a:pPr>
            <a:r>
              <a:rPr lang="en-US" sz="1900"/>
              <a:t>We then cleaned the data, checked for missing values and fill in missing values where necessary.</a:t>
            </a:r>
          </a:p>
          <a:p>
            <a:pPr lvl="1">
              <a:spcBef>
                <a:spcPts val="1400"/>
              </a:spcBef>
            </a:pPr>
            <a:r>
              <a:rPr lang="en-US" sz="1900"/>
              <a:t>In addition, we performed web scraping from Wikipedia for Falcon 9 launch records with BeautifulSoup. </a:t>
            </a:r>
          </a:p>
          <a:p>
            <a:pPr lvl="1">
              <a:spcBef>
                <a:spcPts val="1400"/>
              </a:spcBef>
            </a:pPr>
            <a:r>
              <a:rPr lang="en-US" sz="1900"/>
              <a:t>The objective was to extract the launch records as HTML table, parse the table and convert it to a pandas dataframe for future analysis.</a:t>
            </a:r>
          </a:p>
          <a:p>
            <a:pPr lvl="1">
              <a:spcBef>
                <a:spcPts val="1400"/>
              </a:spcBef>
            </a:pPr>
            <a:endParaRPr lang="en-US" sz="1900"/>
          </a:p>
          <a:p>
            <a:pPr marL="0"/>
            <a:endParaRPr lang="en-US" sz="190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5075537C-CA84-1446-933C-8E9D027F9201}" type="slidenum">
              <a:rPr lang="en-US" sz="1100">
                <a:solidFill>
                  <a:schemeClr val="tx1">
                    <a:lumMod val="50000"/>
                    <a:lumOff val="50000"/>
                  </a:schemeClr>
                </a:solidFill>
                <a:latin typeface="+mn-lt"/>
              </a:rPr>
              <a:pPr>
                <a:spcAft>
                  <a:spcPts val="600"/>
                </a:spcAft>
              </a:pPr>
              <a:t>7</a:t>
            </a:fld>
            <a:endParaRPr lang="en-US" sz="1100">
              <a:solidFill>
                <a:schemeClr val="tx1">
                  <a:lumMod val="50000"/>
                  <a:lumOff val="50000"/>
                </a:schemeClr>
              </a:solidFill>
              <a:latin typeface="+mn-lt"/>
            </a:endParaRP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804672" y="802955"/>
            <a:ext cx="4766330"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a:solidFill>
                  <a:schemeClr val="tx2"/>
                </a:solidFill>
                <a:latin typeface="+mj-lt"/>
                <a:ea typeface="+mj-ea"/>
                <a:cs typeface="+mj-cs"/>
              </a:rPr>
              <a:t>Data Collection – SpaceX API</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04672" y="2421683"/>
            <a:ext cx="4765949" cy="3353476"/>
          </a:xfrm>
          <a:prstGeom prst="rect">
            <a:avLst/>
          </a:prstGeom>
        </p:spPr>
        <p:txBody>
          <a:bodyPr vert="horz" lIns="91440" tIns="45720" rIns="91440" bIns="45720" rtlCol="0" anchor="t">
            <a:normAutofit/>
          </a:bodyPr>
          <a:lstStyle/>
          <a:p>
            <a:pPr>
              <a:spcBef>
                <a:spcPts val="1400"/>
              </a:spcBef>
            </a:pPr>
            <a:r>
              <a:rPr lang="en-US" sz="1800">
                <a:solidFill>
                  <a:schemeClr val="tx2"/>
                </a:solidFill>
              </a:rPr>
              <a:t>We used the get request to the SpaceX API to collect data, clean the requested data and did some basic data wrangling and formatting.</a:t>
            </a:r>
          </a:p>
          <a:p>
            <a:pPr>
              <a:spcBef>
                <a:spcPts val="1400"/>
              </a:spcBef>
            </a:pPr>
            <a:r>
              <a:rPr lang="en-US" sz="1800">
                <a:solidFill>
                  <a:schemeClr val="tx2"/>
                </a:solidFill>
              </a:rPr>
              <a:t>The link to the notebook is https://github.com/chuksoo/IBM-Data-Science-Capstone-SpaceX/blob/main/Data%20Collection%20API.ipynb.</a:t>
            </a:r>
          </a:p>
          <a:p>
            <a:endParaRPr lang="en-US" sz="1800">
              <a:solidFill>
                <a:schemeClr val="tx2"/>
              </a:solidFill>
            </a:endParaRPr>
          </a:p>
          <a:p>
            <a:endParaRPr lang="en-US" sz="1800">
              <a:solidFill>
                <a:schemeClr val="tx2"/>
              </a:solidFill>
            </a:endParaRPr>
          </a:p>
        </p:txBody>
      </p:sp>
      <p:grpSp>
        <p:nvGrpSpPr>
          <p:cNvPr id="18" name="Group 17">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9" name="Freeform: Shape 18">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2"/>
          <a:stretch>
            <a:fillRect/>
          </a:stretch>
        </p:blipFill>
        <p:spPr>
          <a:xfrm>
            <a:off x="7708392" y="1991083"/>
            <a:ext cx="4142232" cy="3799378"/>
          </a:xfrm>
          <a:prstGeom prst="rect">
            <a:avLst/>
          </a:prstGeom>
        </p:spPr>
      </p:pic>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21" name="Freeform: Shape 20">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 name="Title 1">
            <a:extLst>
              <a:ext uri="{FF2B5EF4-FFF2-40B4-BE49-F238E27FC236}">
                <a16:creationId xmlns:a16="http://schemas.microsoft.com/office/drawing/2014/main" id="{84F5ABFD-B4D4-43FF-959F-AFAF45B45269}"/>
              </a:ext>
            </a:extLst>
          </p:cNvPr>
          <p:cNvSpPr txBox="1">
            <a:spLocks/>
          </p:cNvSpPr>
          <p:nvPr/>
        </p:nvSpPr>
        <p:spPr>
          <a:xfrm>
            <a:off x="804672" y="3121701"/>
            <a:ext cx="3476488" cy="17865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solidFill>
                  <a:schemeClr val="tx2"/>
                </a:solidFill>
                <a:latin typeface="+mj-lt"/>
                <a:ea typeface="+mj-ea"/>
                <a:cs typeface="+mj-cs"/>
              </a:rPr>
              <a:t>Data Collection - Scraping</a:t>
            </a: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a:xfrm>
            <a:off x="9988153" y="4508795"/>
            <a:ext cx="1420389" cy="207962"/>
          </a:xfrm>
        </p:spPr>
        <p:txBody>
          <a:bodyPr/>
          <a:lstStyle/>
          <a:p>
            <a:pPr defTabSz="466344">
              <a:spcAft>
                <a:spcPts val="600"/>
              </a:spcAft>
            </a:pPr>
            <a:fld id="{5075537C-CA84-1446-933C-8E9D027F9201}" type="slidenum">
              <a:rPr lang="en-US" sz="816" kern="1200">
                <a:solidFill>
                  <a:srgbClr val="1C7DDB"/>
                </a:solidFill>
                <a:latin typeface="Abadi" panose="020B0604020104020204" pitchFamily="34" charset="0"/>
                <a:ea typeface="+mn-ea"/>
                <a:cs typeface="+mn-cs"/>
              </a:rPr>
              <a:pPr defTabSz="466344">
                <a:spcAft>
                  <a:spcPts val="600"/>
                </a:spcAft>
              </a:pPr>
              <a:t>9</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5900739" y="2153667"/>
            <a:ext cx="2410608" cy="2428331"/>
          </a:xfrm>
          <a:prstGeom prst="rect">
            <a:avLst/>
          </a:prstGeom>
        </p:spPr>
        <p:txBody>
          <a:bodyPr lIns="91440" tIns="45720" rIns="91440" bIns="45720" anchor="t">
            <a:noAutofit/>
          </a:bodyPr>
          <a:lstStyle/>
          <a:p>
            <a:pPr marL="116586" indent="-116586" defTabSz="466344">
              <a:lnSpc>
                <a:spcPct val="100000"/>
              </a:lnSpc>
              <a:spcBef>
                <a:spcPts val="714"/>
              </a:spcBef>
            </a:pPr>
            <a:r>
              <a:rPr lang="en-US" sz="1122" kern="1200" dirty="0">
                <a:solidFill>
                  <a:schemeClr val="accent3">
                    <a:lumMod val="25000"/>
                  </a:schemeClr>
                </a:solidFill>
                <a:latin typeface="Abadi"/>
                <a:ea typeface="+mn-ea"/>
                <a:cs typeface="+mn-cs"/>
              </a:rPr>
              <a:t>We applied web scraping to </a:t>
            </a:r>
            <a:r>
              <a:rPr lang="en-US" sz="1122" kern="1200" dirty="0" err="1">
                <a:solidFill>
                  <a:schemeClr val="accent3">
                    <a:lumMod val="25000"/>
                  </a:schemeClr>
                </a:solidFill>
                <a:latin typeface="Abadi"/>
                <a:ea typeface="+mn-ea"/>
                <a:cs typeface="+mn-cs"/>
              </a:rPr>
              <a:t>webscrape</a:t>
            </a:r>
            <a:r>
              <a:rPr lang="en-US" sz="1122" kern="1200" dirty="0">
                <a:solidFill>
                  <a:schemeClr val="accent3">
                    <a:lumMod val="25000"/>
                  </a:schemeClr>
                </a:solidFill>
                <a:latin typeface="Abadi"/>
                <a:ea typeface="+mn-ea"/>
                <a:cs typeface="+mn-cs"/>
              </a:rPr>
              <a:t> Falcon 9 launch records with </a:t>
            </a:r>
            <a:r>
              <a:rPr lang="en-US" sz="1122" kern="1200" dirty="0" err="1">
                <a:solidFill>
                  <a:schemeClr val="accent3">
                    <a:lumMod val="25000"/>
                  </a:schemeClr>
                </a:solidFill>
                <a:latin typeface="Abadi"/>
                <a:ea typeface="+mn-ea"/>
                <a:cs typeface="+mn-cs"/>
              </a:rPr>
              <a:t>BeautifulSoup</a:t>
            </a:r>
            <a:r>
              <a:rPr lang="en-US" sz="1122" kern="1200" dirty="0">
                <a:solidFill>
                  <a:schemeClr val="accent3">
                    <a:lumMod val="25000"/>
                  </a:schemeClr>
                </a:solidFill>
                <a:latin typeface="Abadi"/>
                <a:ea typeface="+mn-ea"/>
                <a:cs typeface="+mn-cs"/>
              </a:rPr>
              <a:t> </a:t>
            </a:r>
          </a:p>
          <a:p>
            <a:pPr marL="116586" indent="-116586" defTabSz="466344">
              <a:lnSpc>
                <a:spcPct val="100000"/>
              </a:lnSpc>
              <a:spcBef>
                <a:spcPts val="714"/>
              </a:spcBef>
            </a:pPr>
            <a:r>
              <a:rPr lang="en-US" sz="1122" kern="1200" dirty="0">
                <a:solidFill>
                  <a:schemeClr val="accent3">
                    <a:lumMod val="25000"/>
                  </a:schemeClr>
                </a:solidFill>
                <a:latin typeface="Abadi"/>
                <a:ea typeface="+mn-ea"/>
                <a:cs typeface="+mn-cs"/>
              </a:rPr>
              <a:t>We parsed the table and converted it into a pandas </a:t>
            </a:r>
            <a:r>
              <a:rPr lang="en-US" sz="1122" kern="1200" dirty="0" err="1">
                <a:solidFill>
                  <a:schemeClr val="accent3">
                    <a:lumMod val="25000"/>
                  </a:schemeClr>
                </a:solidFill>
                <a:latin typeface="Abadi"/>
                <a:ea typeface="+mn-ea"/>
                <a:cs typeface="+mn-cs"/>
              </a:rPr>
              <a:t>dataframe</a:t>
            </a:r>
            <a:r>
              <a:rPr lang="en-US" sz="1122" kern="1200" dirty="0">
                <a:solidFill>
                  <a:schemeClr val="accent3">
                    <a:lumMod val="25000"/>
                  </a:schemeClr>
                </a:solidFill>
                <a:latin typeface="Abadi"/>
                <a:ea typeface="+mn-ea"/>
                <a:cs typeface="+mn-cs"/>
              </a:rPr>
              <a:t>.</a:t>
            </a:r>
            <a:endParaRPr lang="en-US" sz="1122" kern="1200" dirty="0">
              <a:solidFill>
                <a:schemeClr val="accent3">
                  <a:lumMod val="25000"/>
                </a:schemeClr>
              </a:solidFill>
              <a:latin typeface="Abadi" panose="020B0604020104020204" pitchFamily="34" charset="0"/>
              <a:ea typeface="+mn-ea"/>
              <a:cs typeface="+mn-cs"/>
            </a:endParaRPr>
          </a:p>
          <a:p>
            <a:pPr marL="116586" indent="-116586" defTabSz="466344">
              <a:lnSpc>
                <a:spcPct val="100000"/>
              </a:lnSpc>
              <a:spcBef>
                <a:spcPts val="714"/>
              </a:spcBef>
            </a:pPr>
            <a:r>
              <a:rPr lang="en-US" sz="1122" kern="1200" dirty="0">
                <a:solidFill>
                  <a:schemeClr val="accent3">
                    <a:lumMod val="25000"/>
                  </a:schemeClr>
                </a:solidFill>
                <a:latin typeface="Abadi" panose="020B0604020104020204" pitchFamily="34" charset="0"/>
                <a:ea typeface="+mn-ea"/>
                <a:cs typeface="+mn-cs"/>
              </a:rPr>
              <a:t>The link to the notebook is </a:t>
            </a:r>
            <a:r>
              <a:rPr lang="en-US" sz="1122" kern="1200" dirty="0">
                <a:solidFill>
                  <a:srgbClr val="1C7DDB"/>
                </a:solidFill>
                <a:latin typeface="Abadi" panose="020B0604020104020204" pitchFamily="34" charset="0"/>
                <a:ea typeface="+mn-ea"/>
                <a:cs typeface="+mn-cs"/>
              </a:rPr>
              <a:t>https://</a:t>
            </a:r>
            <a:r>
              <a:rPr lang="en-US" sz="1122" kern="1200" dirty="0" err="1">
                <a:solidFill>
                  <a:srgbClr val="1C7DDB"/>
                </a:solidFill>
                <a:latin typeface="Abadi" panose="020B0604020104020204" pitchFamily="34" charset="0"/>
                <a:ea typeface="+mn-ea"/>
                <a:cs typeface="+mn-cs"/>
              </a:rPr>
              <a:t>github.com</a:t>
            </a:r>
            <a:r>
              <a:rPr lang="en-US" sz="1122" kern="1200" dirty="0">
                <a:solidFill>
                  <a:srgbClr val="1C7DDB"/>
                </a:solidFill>
                <a:latin typeface="Abadi" panose="020B0604020104020204" pitchFamily="34" charset="0"/>
                <a:ea typeface="+mn-ea"/>
                <a:cs typeface="+mn-cs"/>
              </a:rPr>
              <a:t>/</a:t>
            </a:r>
            <a:r>
              <a:rPr lang="en-US" sz="1122" kern="1200" dirty="0" err="1">
                <a:solidFill>
                  <a:srgbClr val="1C7DDB"/>
                </a:solidFill>
                <a:latin typeface="Abadi" panose="020B0604020104020204" pitchFamily="34" charset="0"/>
                <a:ea typeface="+mn-ea"/>
                <a:cs typeface="+mn-cs"/>
              </a:rPr>
              <a:t>chuksoo</a:t>
            </a:r>
            <a:r>
              <a:rPr lang="en-US" sz="1122" kern="1200" dirty="0">
                <a:solidFill>
                  <a:srgbClr val="1C7DDB"/>
                </a:solidFill>
                <a:latin typeface="Abadi" panose="020B0604020104020204" pitchFamily="34" charset="0"/>
                <a:ea typeface="+mn-ea"/>
                <a:cs typeface="+mn-cs"/>
              </a:rPr>
              <a:t>/IBM-Data-Science-Capstone-SpaceX/blob/main/Data%20Collection%20with%20Web%20Scraping.ipynb.</a:t>
            </a:r>
            <a:endParaRPr lang="en-US" sz="2200" dirty="0">
              <a:solidFill>
                <a:schemeClr val="accent3">
                  <a:lumMod val="25000"/>
                </a:schemeClr>
              </a:solidFill>
              <a:latin typeface="Abadi" panose="020B0604020104020204" pitchFamily="34" charset="0"/>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8536020" y="2153667"/>
            <a:ext cx="2359442" cy="2428331"/>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66344">
              <a:spcBef>
                <a:spcPts val="510"/>
              </a:spcBef>
              <a:buNone/>
            </a:pPr>
            <a:endParaRPr lang="en-US" sz="1122" kern="1200">
              <a:solidFill>
                <a:srgbClr val="1C7DDB"/>
              </a:solidFill>
              <a:latin typeface="Abadi"/>
              <a:ea typeface="+mn-ea"/>
              <a:cs typeface="+mn-cs"/>
            </a:endParaRPr>
          </a:p>
          <a:p>
            <a:pPr marL="0" indent="0" defTabSz="466344">
              <a:spcBef>
                <a:spcPts val="510"/>
              </a:spcBef>
              <a:buNone/>
            </a:pPr>
            <a:endParaRPr lang="en-US" sz="1122" kern="1200">
              <a:solidFill>
                <a:srgbClr val="1C7DDB"/>
              </a:solidFill>
              <a:latin typeface="Abadi"/>
              <a:ea typeface="+mn-ea"/>
              <a:cs typeface="+mn-cs"/>
            </a:endParaRPr>
          </a:p>
          <a:p>
            <a:pPr marL="0" indent="0" defTabSz="466344">
              <a:spcBef>
                <a:spcPts val="510"/>
              </a:spcBef>
              <a:buNone/>
            </a:pPr>
            <a:endParaRPr lang="en-US" sz="1122" kern="1200">
              <a:solidFill>
                <a:srgbClr val="1C7DDB"/>
              </a:solidFill>
              <a:latin typeface="Abadi"/>
              <a:ea typeface="+mn-ea"/>
              <a:cs typeface="+mn-cs"/>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2"/>
          <a:stretch>
            <a:fillRect/>
          </a:stretch>
        </p:blipFill>
        <p:spPr>
          <a:xfrm>
            <a:off x="8536020" y="2138367"/>
            <a:ext cx="2410608" cy="2474409"/>
          </a:xfrm>
          <a:prstGeom prst="rect">
            <a:avLst/>
          </a:prstGeom>
        </p:spPr>
      </p:pic>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1323</TotalTime>
  <Words>1820</Words>
  <Application>Microsoft Macintosh PowerPoint</Application>
  <PresentationFormat>Widescreen</PresentationFormat>
  <Paragraphs>217</Paragraphs>
  <Slides>46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Abadi</vt:lpstr>
      <vt:lpstr>Arial</vt:lpstr>
      <vt:lpstr>Calibri</vt:lpstr>
      <vt:lpstr>Calibri Light</vt:lpstr>
      <vt:lpstr>IBM Plex Mono SemiBold</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Sean Galvin</cp:lastModifiedBy>
  <cp:revision>205</cp:revision>
  <dcterms:created xsi:type="dcterms:W3CDTF">2021-04-29T18:58:34Z</dcterms:created>
  <dcterms:modified xsi:type="dcterms:W3CDTF">2023-09-21T10:20:10Z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