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8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3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84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2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53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05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7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9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4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2DFBE-B873-4A29-A825-2FCBC6CA5DA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2E5F-5B01-4208-8E3F-160DFB5B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0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7359" TargetMode="External"/><Relationship Id="rId2" Type="http://schemas.openxmlformats.org/officeDocument/2006/relationships/hyperlink" Target="https://direct.mit.edu/coli/article/doi/10.1162/coli_a_00549/1274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5.04286" TargetMode="External"/><Relationship Id="rId4" Type="http://schemas.openxmlformats.org/officeDocument/2006/relationships/hyperlink" Target="https://arxiv.org/abs/2401.129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D7E9-73BE-ED3A-D80D-76E85C036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LLM-generated Text with a Trinary Classifier Based on Sentence Completions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F574A-F1A3-E34D-34BE-B0AC5F084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O’Keefe</a:t>
            </a:r>
          </a:p>
        </p:txBody>
      </p:sp>
    </p:spTree>
    <p:extLst>
      <p:ext uri="{BB962C8B-B14F-4D97-AF65-F5344CB8AC3E}">
        <p14:creationId xmlns:p14="http://schemas.microsoft.com/office/powerpoint/2010/main" val="3004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30FC-8820-13E4-A4F9-21380DA3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0A22-502A-5B23-1701-56FDE8A4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whether text is written by a human or an LLM is becoming more and more difficult</a:t>
            </a:r>
          </a:p>
          <a:p>
            <a:r>
              <a:rPr lang="en-US" dirty="0"/>
              <a:t>This has a variety of potential consequences, including:</a:t>
            </a:r>
          </a:p>
          <a:p>
            <a:pPr lvl="1"/>
            <a:r>
              <a:rPr lang="en-US" dirty="0"/>
              <a:t>Use of LLM-generated text to mislead people</a:t>
            </a:r>
          </a:p>
          <a:p>
            <a:pPr lvl="1"/>
            <a:r>
              <a:rPr lang="en-US" dirty="0"/>
              <a:t>Recursive degradation of AI models: earlier LLM-generated text gets used as training data for newer generative AI models</a:t>
            </a:r>
          </a:p>
          <a:p>
            <a:pPr lvl="1"/>
            <a:r>
              <a:rPr lang="en-US" dirty="0"/>
              <a:t>Overuse of LLMs in academic settings, making evaluating students harder</a:t>
            </a:r>
          </a:p>
          <a:p>
            <a:pPr lvl="1"/>
            <a:r>
              <a:rPr lang="en-US" dirty="0"/>
              <a:t>Potential to reduce the richness of human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8186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3240-DEF2-F633-850C-65385CAFD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AC3D-179D-EB02-7180-C75DE6AA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already many proposed solutions for the LLM-generated text detection problem</a:t>
            </a:r>
          </a:p>
          <a:p>
            <a:r>
              <a:rPr lang="en-US" dirty="0"/>
              <a:t>Wu et al. [1] divide these solutions into distinct categories</a:t>
            </a:r>
          </a:p>
          <a:p>
            <a:pPr lvl="1"/>
            <a:r>
              <a:rPr lang="en-US" dirty="0"/>
              <a:t>Watermarking techniques: embed patterns in text and later detect these patterns; however, need access to deployment of the LLM</a:t>
            </a:r>
          </a:p>
          <a:p>
            <a:pPr lvl="1"/>
            <a:r>
              <a:rPr lang="en-US" dirty="0"/>
              <a:t>Statistics-based methods: use data from the text they receive to identify patterns, then analyze the data and patterns to determine source of text; subdivided into Linguistic Feature Statistics, White-box Statistics, and Blac-box Statistics</a:t>
            </a:r>
          </a:p>
          <a:p>
            <a:pPr lvl="1"/>
            <a:r>
              <a:rPr lang="en-US" dirty="0"/>
              <a:t>Neural-based methods: subdivided into Feature-Based Classifiers, Pre-training Classifiers, and LLMs as Detectors</a:t>
            </a:r>
          </a:p>
        </p:txBody>
      </p:sp>
    </p:spTree>
    <p:extLst>
      <p:ext uri="{BB962C8B-B14F-4D97-AF65-F5344CB8AC3E}">
        <p14:creationId xmlns:p14="http://schemas.microsoft.com/office/powerpoint/2010/main" val="3926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3331-4AFC-46FD-9A4A-4B7520F8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31EA-A837-5813-171A-B1049C83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method I am using can be categorized as a Black-box Statistics method</a:t>
            </a:r>
          </a:p>
          <a:p>
            <a:pPr lvl="1"/>
            <a:r>
              <a:rPr lang="en-US" dirty="0"/>
              <a:t>Black-box methods do not require direct access to source LLMS</a:t>
            </a:r>
          </a:p>
          <a:p>
            <a:r>
              <a:rPr lang="en-US" dirty="0"/>
              <a:t>Examples of Black-box Statistics methods:</a:t>
            </a:r>
          </a:p>
          <a:p>
            <a:pPr lvl="1"/>
            <a:r>
              <a:rPr lang="en-US" dirty="0"/>
              <a:t>DNA-GPT (Yang et al. [2]): cuts input texts in half, sends 1</a:t>
            </a:r>
            <a:r>
              <a:rPr lang="en-US" baseline="30000" dirty="0"/>
              <a:t>st</a:t>
            </a:r>
            <a:r>
              <a:rPr lang="en-US" dirty="0"/>
              <a:t> half as input to LLMs in order to regenerate the second half, and compares the new text with the old using N-gram analysis</a:t>
            </a:r>
          </a:p>
          <a:p>
            <a:pPr lvl="1"/>
            <a:r>
              <a:rPr lang="en-US" dirty="0" err="1"/>
              <a:t>Raidar</a:t>
            </a:r>
            <a:r>
              <a:rPr lang="en-US" dirty="0"/>
              <a:t> (Mao et al. [3]): based on tendency of LLMs to prefer LLM-generated text over human-written text; when asked to rewrite text, LLMs made more changes to human-written text than to LLM-generated text</a:t>
            </a:r>
          </a:p>
          <a:p>
            <a:pPr lvl="1"/>
            <a:r>
              <a:rPr lang="en-US" dirty="0" err="1"/>
              <a:t>GECScore</a:t>
            </a:r>
            <a:r>
              <a:rPr lang="en-US" dirty="0"/>
              <a:t> (Wu et al. [4]):  used the fact that text written by humans tends to have more grammar errors than LLM-generated text to detect LLM-generated text</a:t>
            </a:r>
          </a:p>
        </p:txBody>
      </p:sp>
    </p:spTree>
    <p:extLst>
      <p:ext uri="{BB962C8B-B14F-4D97-AF65-F5344CB8AC3E}">
        <p14:creationId xmlns:p14="http://schemas.microsoft.com/office/powerpoint/2010/main" val="392489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2CED-593A-3279-0B62-A5D81C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999E9-F2FE-C2C3-4518-276BB86D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LLM-generated text defined as text produced only using a large language model</a:t>
            </a:r>
          </a:p>
          <a:p>
            <a:pPr lvl="1"/>
            <a:r>
              <a:rPr lang="en-US" dirty="0"/>
              <a:t>Doesn’t include text initially written by a human, but later revised using an LLM</a:t>
            </a:r>
          </a:p>
          <a:p>
            <a:r>
              <a:rPr lang="en-US" dirty="0"/>
              <a:t>Similarity between original text and new text defined using 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83171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1F55-4FB1-3862-FBCD-224DBA64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52DF-B38E-F39E-8A1A-3068BDDD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trinary classification systems with three levels</a:t>
            </a:r>
          </a:p>
          <a:p>
            <a:pPr lvl="1"/>
            <a:r>
              <a:rPr lang="en-US" dirty="0"/>
              <a:t>High Confidence LLM-written</a:t>
            </a:r>
          </a:p>
          <a:p>
            <a:pPr lvl="1"/>
            <a:r>
              <a:rPr lang="en-US" dirty="0"/>
              <a:t>Medium Confidence LLM-written</a:t>
            </a:r>
          </a:p>
          <a:p>
            <a:pPr lvl="1"/>
            <a:r>
              <a:rPr lang="en-US" dirty="0"/>
              <a:t>Human-written</a:t>
            </a:r>
          </a:p>
          <a:p>
            <a:r>
              <a:rPr lang="en-US" dirty="0"/>
              <a:t>This differs from most existing approaches, which are binary classifiers</a:t>
            </a:r>
          </a:p>
          <a:p>
            <a:r>
              <a:rPr lang="en-US" dirty="0"/>
              <a:t>Assign a text to a level based on taking individual sentences, giving the first part of the sentences to LLMs, asking the LLMs to complete the sentences, and comparing the output with the original text</a:t>
            </a:r>
          </a:p>
          <a:p>
            <a:r>
              <a:rPr lang="en-US" dirty="0"/>
              <a:t>Trinary classification allows for further steps to be taken on the Medium Confidence LLM-written texts (such as more in-depth testing)</a:t>
            </a:r>
          </a:p>
          <a:p>
            <a:r>
              <a:rPr lang="en-US" dirty="0"/>
              <a:t>Intended to reduce false positives and the possible consequences they have on human writers</a:t>
            </a:r>
          </a:p>
        </p:txBody>
      </p:sp>
    </p:spTree>
    <p:extLst>
      <p:ext uri="{BB962C8B-B14F-4D97-AF65-F5344CB8AC3E}">
        <p14:creationId xmlns:p14="http://schemas.microsoft.com/office/powerpoint/2010/main" val="238768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6904-2553-DE60-D8BE-61983B2E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A67F-9EE9-421E-D252-14F1A05D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leading models based on Rudolph et al. [5]:</a:t>
            </a:r>
          </a:p>
          <a:p>
            <a:pPr lvl="1"/>
            <a:r>
              <a:rPr lang="en-US" dirty="0"/>
              <a:t>Chat GPT</a:t>
            </a:r>
          </a:p>
          <a:p>
            <a:pPr lvl="1"/>
            <a:r>
              <a:rPr lang="en-US" dirty="0"/>
              <a:t>Bing Copilot</a:t>
            </a:r>
          </a:p>
          <a:p>
            <a:pPr lvl="1"/>
            <a:r>
              <a:rPr lang="en-US" dirty="0"/>
              <a:t>Google Gemini</a:t>
            </a:r>
          </a:p>
        </p:txBody>
      </p:sp>
    </p:spTree>
    <p:extLst>
      <p:ext uri="{BB962C8B-B14F-4D97-AF65-F5344CB8AC3E}">
        <p14:creationId xmlns:p14="http://schemas.microsoft.com/office/powerpoint/2010/main" val="194505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DF51-5896-4FBD-E991-1357CF37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CC95-3D57-0154-A98C-C8781E99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completed yet</a:t>
            </a:r>
          </a:p>
        </p:txBody>
      </p:sp>
    </p:spTree>
    <p:extLst>
      <p:ext uri="{BB962C8B-B14F-4D97-AF65-F5344CB8AC3E}">
        <p14:creationId xmlns:p14="http://schemas.microsoft.com/office/powerpoint/2010/main" val="295570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2CF0-48D9-2172-AAA1-B44F1DFB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8AE8-0D32-B3F9-2953-F905A7D5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[1] J. Wu, S. Yang, R. Zhan, and Y. Yuan. “A Survey on LLM-Generated Text Detection: Necessity, Methods, and Future Directions”. Available: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https://direct.mit.edu/coli/article/doi/10.1162/coli_a_00549/127462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[Accessed Feb. 24, 2025].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[2] X. Yang, W. Cheng, Y. Wu, L. Petzold, W. Y. Wang, and H. Chen. “DNA-GPT: Divergent N-Gram Analysis for Training-Free Detection of GPT-Generated Text”. Available: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https://arxiv.org/abs/2305.17359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[Accessed Feb. 24, 2025].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[3] C. Mao, C.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Vondrick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H. Wang, and J. Yang. “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Raidar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geneRative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Detection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Rewriting”. Available: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https://arxiv.org/abs/2401.12970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[Accessed Feb. 24, 2025].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[4] J. Wu, R. Zhan, D. F. Wong, S. Yang, X. Liu, L. S. Chao, and M. Zhang. ”Who Wrote This? The Key to Zero-Shot LLM-Generated Text Detection Is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GECScore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”. Available: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https://arxiv.org/abs/2405.04286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[Accessed Feb. 24, 2025].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[5] J. Rudolph, S. Tan, and S. Tan. “War of the chatbots: Bard, Bing Chat, ChatGPT, Ernie and beyond. The new AI gold rush and its impact on higher education”. Available: https://journals.sfu.ca/jalt/index.php/jalt/article/view/771/577. [Accessed Feb. 24, 2025].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71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672</TotalTime>
  <Words>826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Trebuchet MS</vt:lpstr>
      <vt:lpstr>Berlin</vt:lpstr>
      <vt:lpstr>Detecting LLM-generated Text with a Trinary Classifier Based on Sentence Completions</vt:lpstr>
      <vt:lpstr>Introduction</vt:lpstr>
      <vt:lpstr>Background</vt:lpstr>
      <vt:lpstr>Related Work</vt:lpstr>
      <vt:lpstr>Problem Definition</vt:lpstr>
      <vt:lpstr>My Approach</vt:lpstr>
      <vt:lpstr>LLMs Used</vt:lpstr>
      <vt:lpstr>Results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O'Keefe, Sean Thomas</dc:creator>
  <cp:lastModifiedBy>O'Keefe, Sean Thomas</cp:lastModifiedBy>
  <cp:revision>11</cp:revision>
  <dcterms:created xsi:type="dcterms:W3CDTF">2025-05-07T07:59:03Z</dcterms:created>
  <dcterms:modified xsi:type="dcterms:W3CDTF">2025-05-07T19:11:33Z</dcterms:modified>
</cp:coreProperties>
</file>