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60" r:id="rId2"/>
    <p:sldId id="261" r:id="rId3"/>
    <p:sldId id="265" r:id="rId4"/>
    <p:sldId id="266" r:id="rId5"/>
    <p:sldId id="267" r:id="rId6"/>
    <p:sldId id="268" r:id="rId7"/>
    <p:sldId id="269" r:id="rId8"/>
    <p:sldId id="270" r:id="rId9"/>
    <p:sldId id="271" r:id="rId10"/>
    <p:sldId id="272" r:id="rId11"/>
  </p:sldIdLst>
  <p:sldSz cx="9144000" cy="5143500" type="screen16x9"/>
  <p:notesSz cx="7102475" cy="9388475"/>
  <p:embeddedFontLst>
    <p:embeddedFont>
      <p:font typeface="Arial Narrow" panose="020B0606020202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FL/r340U6rMlk5T1jozRPAxa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7F5B20-615C-4ACB-B9B3-FC9FF3B68585}" v="24" dt="2024-10-17T01:38:17.910"/>
  </p1510:revLst>
</p1510:revInfo>
</file>

<file path=ppt/tableStyles.xml><?xml version="1.0" encoding="utf-8"?>
<a:tblStyleLst xmlns:a="http://schemas.openxmlformats.org/drawingml/2006/main" def="{47A2FD5F-7160-4EFD-93E5-10D3248A2A94}">
  <a:tblStyle styleId="{47A2FD5F-7160-4EFD-93E5-10D3248A2A9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7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248" y="4459526"/>
            <a:ext cx="5681980" cy="4224814"/>
          </a:xfrm>
          <a:prstGeom prst="rect">
            <a:avLst/>
          </a:prstGeom>
          <a:noFill/>
          <a:ln>
            <a:noFill/>
          </a:ln>
        </p:spPr>
        <p:txBody>
          <a:bodyPr spcFirstLastPara="1" wrap="square" lIns="94200" tIns="94200" rIns="94200" bIns="94200"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faa014e6b8_1_5:notes"/>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aa014e6b8_1_5:notes"/>
          <p:cNvSpPr txBox="1">
            <a:spLocks noGrp="1"/>
          </p:cNvSpPr>
          <p:nvPr>
            <p:ph type="body" idx="1"/>
          </p:nvPr>
        </p:nvSpPr>
        <p:spPr>
          <a:xfrm>
            <a:off x="710248" y="4459526"/>
            <a:ext cx="5682000" cy="4224900"/>
          </a:xfrm>
          <a:prstGeom prst="rect">
            <a:avLst/>
          </a:prstGeom>
        </p:spPr>
        <p:txBody>
          <a:bodyPr spcFirstLastPara="1" wrap="square" lIns="94200" tIns="94200" rIns="94200" bIns="942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E49B4A7B-9372-2A76-BE8F-FEC2B1C8ABA5}"/>
            </a:ext>
          </a:extLst>
        </p:cNvPr>
        <p:cNvGrpSpPr/>
        <p:nvPr/>
      </p:nvGrpSpPr>
      <p:grpSpPr>
        <a:xfrm>
          <a:off x="0" y="0"/>
          <a:ext cx="0" cy="0"/>
          <a:chOff x="0" y="0"/>
          <a:chExt cx="0" cy="0"/>
        </a:xfrm>
      </p:grpSpPr>
      <p:sp>
        <p:nvSpPr>
          <p:cNvPr id="111" name="Google Shape;111;g2faa014e6b8_1_5:notes">
            <a:extLst>
              <a:ext uri="{FF2B5EF4-FFF2-40B4-BE49-F238E27FC236}">
                <a16:creationId xmlns:a16="http://schemas.microsoft.com/office/drawing/2014/main" id="{9B86128C-9F36-2114-CD84-4771AB855CFB}"/>
              </a:ext>
            </a:extLst>
          </p:cNvPr>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aa014e6b8_1_5:notes">
            <a:extLst>
              <a:ext uri="{FF2B5EF4-FFF2-40B4-BE49-F238E27FC236}">
                <a16:creationId xmlns:a16="http://schemas.microsoft.com/office/drawing/2014/main" id="{F1DCADDE-1E50-EB5D-FD1F-D8C3A3905F3F}"/>
              </a:ext>
            </a:extLst>
          </p:cNvPr>
          <p:cNvSpPr txBox="1">
            <a:spLocks noGrp="1"/>
          </p:cNvSpPr>
          <p:nvPr>
            <p:ph type="body" idx="1"/>
          </p:nvPr>
        </p:nvSpPr>
        <p:spPr>
          <a:xfrm>
            <a:off x="710248" y="4459526"/>
            <a:ext cx="5682000" cy="4224900"/>
          </a:xfrm>
          <a:prstGeom prst="rect">
            <a:avLst/>
          </a:prstGeom>
        </p:spPr>
        <p:txBody>
          <a:bodyPr spcFirstLastPara="1" wrap="square" lIns="94200" tIns="94200" rIns="94200" bIns="942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9003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3A1747C9-4583-6966-1D95-2466E724337C}"/>
            </a:ext>
          </a:extLst>
        </p:cNvPr>
        <p:cNvGrpSpPr/>
        <p:nvPr/>
      </p:nvGrpSpPr>
      <p:grpSpPr>
        <a:xfrm>
          <a:off x="0" y="0"/>
          <a:ext cx="0" cy="0"/>
          <a:chOff x="0" y="0"/>
          <a:chExt cx="0" cy="0"/>
        </a:xfrm>
      </p:grpSpPr>
      <p:sp>
        <p:nvSpPr>
          <p:cNvPr id="111" name="Google Shape;111;g2faa014e6b8_1_5:notes">
            <a:extLst>
              <a:ext uri="{FF2B5EF4-FFF2-40B4-BE49-F238E27FC236}">
                <a16:creationId xmlns:a16="http://schemas.microsoft.com/office/drawing/2014/main" id="{2CB5915B-D620-5A11-943C-4A50213FABF9}"/>
              </a:ext>
            </a:extLst>
          </p:cNvPr>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aa014e6b8_1_5:notes">
            <a:extLst>
              <a:ext uri="{FF2B5EF4-FFF2-40B4-BE49-F238E27FC236}">
                <a16:creationId xmlns:a16="http://schemas.microsoft.com/office/drawing/2014/main" id="{42BC6746-6140-04DE-4397-E0FF132C76A5}"/>
              </a:ext>
            </a:extLst>
          </p:cNvPr>
          <p:cNvSpPr txBox="1">
            <a:spLocks noGrp="1"/>
          </p:cNvSpPr>
          <p:nvPr>
            <p:ph type="body" idx="1"/>
          </p:nvPr>
        </p:nvSpPr>
        <p:spPr>
          <a:xfrm>
            <a:off x="710248" y="4459526"/>
            <a:ext cx="5682000" cy="4224900"/>
          </a:xfrm>
          <a:prstGeom prst="rect">
            <a:avLst/>
          </a:prstGeom>
        </p:spPr>
        <p:txBody>
          <a:bodyPr spcFirstLastPara="1" wrap="square" lIns="94200" tIns="94200" rIns="94200" bIns="942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7041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5D8EBC12-2794-2A72-C9E9-F879C4C4AF41}"/>
            </a:ext>
          </a:extLst>
        </p:cNvPr>
        <p:cNvGrpSpPr/>
        <p:nvPr/>
      </p:nvGrpSpPr>
      <p:grpSpPr>
        <a:xfrm>
          <a:off x="0" y="0"/>
          <a:ext cx="0" cy="0"/>
          <a:chOff x="0" y="0"/>
          <a:chExt cx="0" cy="0"/>
        </a:xfrm>
      </p:grpSpPr>
      <p:sp>
        <p:nvSpPr>
          <p:cNvPr id="111" name="Google Shape;111;g2faa014e6b8_1_5:notes">
            <a:extLst>
              <a:ext uri="{FF2B5EF4-FFF2-40B4-BE49-F238E27FC236}">
                <a16:creationId xmlns:a16="http://schemas.microsoft.com/office/drawing/2014/main" id="{A0C49041-6E84-8772-EE4C-6ACFD6ECF6C8}"/>
              </a:ext>
            </a:extLst>
          </p:cNvPr>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aa014e6b8_1_5:notes">
            <a:extLst>
              <a:ext uri="{FF2B5EF4-FFF2-40B4-BE49-F238E27FC236}">
                <a16:creationId xmlns:a16="http://schemas.microsoft.com/office/drawing/2014/main" id="{DFF84FDC-5E3E-6439-D83D-AE1E928746C8}"/>
              </a:ext>
            </a:extLst>
          </p:cNvPr>
          <p:cNvSpPr txBox="1">
            <a:spLocks noGrp="1"/>
          </p:cNvSpPr>
          <p:nvPr>
            <p:ph type="body" idx="1"/>
          </p:nvPr>
        </p:nvSpPr>
        <p:spPr>
          <a:xfrm>
            <a:off x="710248" y="4459526"/>
            <a:ext cx="5682000" cy="4224900"/>
          </a:xfrm>
          <a:prstGeom prst="rect">
            <a:avLst/>
          </a:prstGeom>
        </p:spPr>
        <p:txBody>
          <a:bodyPr spcFirstLastPara="1" wrap="square" lIns="94200" tIns="94200" rIns="94200" bIns="942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5703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72431896-0DA6-2876-1954-F99A0C33680A}"/>
            </a:ext>
          </a:extLst>
        </p:cNvPr>
        <p:cNvGrpSpPr/>
        <p:nvPr/>
      </p:nvGrpSpPr>
      <p:grpSpPr>
        <a:xfrm>
          <a:off x="0" y="0"/>
          <a:ext cx="0" cy="0"/>
          <a:chOff x="0" y="0"/>
          <a:chExt cx="0" cy="0"/>
        </a:xfrm>
      </p:grpSpPr>
      <p:sp>
        <p:nvSpPr>
          <p:cNvPr id="111" name="Google Shape;111;g2faa014e6b8_1_5:notes">
            <a:extLst>
              <a:ext uri="{FF2B5EF4-FFF2-40B4-BE49-F238E27FC236}">
                <a16:creationId xmlns:a16="http://schemas.microsoft.com/office/drawing/2014/main" id="{3BC86E45-4950-9113-EEA0-D11BCF14806F}"/>
              </a:ext>
            </a:extLst>
          </p:cNvPr>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aa014e6b8_1_5:notes">
            <a:extLst>
              <a:ext uri="{FF2B5EF4-FFF2-40B4-BE49-F238E27FC236}">
                <a16:creationId xmlns:a16="http://schemas.microsoft.com/office/drawing/2014/main" id="{6C856C45-B35B-5F57-C6F1-6CCC30ADA52E}"/>
              </a:ext>
            </a:extLst>
          </p:cNvPr>
          <p:cNvSpPr txBox="1">
            <a:spLocks noGrp="1"/>
          </p:cNvSpPr>
          <p:nvPr>
            <p:ph type="body" idx="1"/>
          </p:nvPr>
        </p:nvSpPr>
        <p:spPr>
          <a:xfrm>
            <a:off x="710248" y="4459526"/>
            <a:ext cx="5682000" cy="4224900"/>
          </a:xfrm>
          <a:prstGeom prst="rect">
            <a:avLst/>
          </a:prstGeom>
        </p:spPr>
        <p:txBody>
          <a:bodyPr spcFirstLastPara="1" wrap="square" lIns="94200" tIns="94200" rIns="94200" bIns="942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597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5976BE14-F896-1F4F-D22A-529665A4402D}"/>
            </a:ext>
          </a:extLst>
        </p:cNvPr>
        <p:cNvGrpSpPr/>
        <p:nvPr/>
      </p:nvGrpSpPr>
      <p:grpSpPr>
        <a:xfrm>
          <a:off x="0" y="0"/>
          <a:ext cx="0" cy="0"/>
          <a:chOff x="0" y="0"/>
          <a:chExt cx="0" cy="0"/>
        </a:xfrm>
      </p:grpSpPr>
      <p:sp>
        <p:nvSpPr>
          <p:cNvPr id="111" name="Google Shape;111;g2faa014e6b8_1_5:notes">
            <a:extLst>
              <a:ext uri="{FF2B5EF4-FFF2-40B4-BE49-F238E27FC236}">
                <a16:creationId xmlns:a16="http://schemas.microsoft.com/office/drawing/2014/main" id="{C5F59167-8285-7ABF-8236-246EDEB8A2A0}"/>
              </a:ext>
            </a:extLst>
          </p:cNvPr>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aa014e6b8_1_5:notes">
            <a:extLst>
              <a:ext uri="{FF2B5EF4-FFF2-40B4-BE49-F238E27FC236}">
                <a16:creationId xmlns:a16="http://schemas.microsoft.com/office/drawing/2014/main" id="{8538AA51-BBDC-061B-8781-DE1C0546B193}"/>
              </a:ext>
            </a:extLst>
          </p:cNvPr>
          <p:cNvSpPr txBox="1">
            <a:spLocks noGrp="1"/>
          </p:cNvSpPr>
          <p:nvPr>
            <p:ph type="body" idx="1"/>
          </p:nvPr>
        </p:nvSpPr>
        <p:spPr>
          <a:xfrm>
            <a:off x="710248" y="4459526"/>
            <a:ext cx="5682000" cy="4224900"/>
          </a:xfrm>
          <a:prstGeom prst="rect">
            <a:avLst/>
          </a:prstGeom>
        </p:spPr>
        <p:txBody>
          <a:bodyPr spcFirstLastPara="1" wrap="square" lIns="94200" tIns="94200" rIns="94200" bIns="942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5229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16C7E3AA-A04A-629B-3486-73ECAFC8815C}"/>
            </a:ext>
          </a:extLst>
        </p:cNvPr>
        <p:cNvGrpSpPr/>
        <p:nvPr/>
      </p:nvGrpSpPr>
      <p:grpSpPr>
        <a:xfrm>
          <a:off x="0" y="0"/>
          <a:ext cx="0" cy="0"/>
          <a:chOff x="0" y="0"/>
          <a:chExt cx="0" cy="0"/>
        </a:xfrm>
      </p:grpSpPr>
      <p:sp>
        <p:nvSpPr>
          <p:cNvPr id="111" name="Google Shape;111;g2faa014e6b8_1_5:notes">
            <a:extLst>
              <a:ext uri="{FF2B5EF4-FFF2-40B4-BE49-F238E27FC236}">
                <a16:creationId xmlns:a16="http://schemas.microsoft.com/office/drawing/2014/main" id="{16BDAF86-E9C8-A8CA-0A8D-F0F0BFE6BF59}"/>
              </a:ext>
            </a:extLst>
          </p:cNvPr>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aa014e6b8_1_5:notes">
            <a:extLst>
              <a:ext uri="{FF2B5EF4-FFF2-40B4-BE49-F238E27FC236}">
                <a16:creationId xmlns:a16="http://schemas.microsoft.com/office/drawing/2014/main" id="{8A467D28-CFF4-E47E-BB9C-001F024CABA0}"/>
              </a:ext>
            </a:extLst>
          </p:cNvPr>
          <p:cNvSpPr txBox="1">
            <a:spLocks noGrp="1"/>
          </p:cNvSpPr>
          <p:nvPr>
            <p:ph type="body" idx="1"/>
          </p:nvPr>
        </p:nvSpPr>
        <p:spPr>
          <a:xfrm>
            <a:off x="710248" y="4459526"/>
            <a:ext cx="5682000" cy="4224900"/>
          </a:xfrm>
          <a:prstGeom prst="rect">
            <a:avLst/>
          </a:prstGeom>
        </p:spPr>
        <p:txBody>
          <a:bodyPr spcFirstLastPara="1" wrap="square" lIns="94200" tIns="94200" rIns="94200" bIns="942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9710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D30F5F0C-84D9-B59B-0B43-6F6BC74B7725}"/>
            </a:ext>
          </a:extLst>
        </p:cNvPr>
        <p:cNvGrpSpPr/>
        <p:nvPr/>
      </p:nvGrpSpPr>
      <p:grpSpPr>
        <a:xfrm>
          <a:off x="0" y="0"/>
          <a:ext cx="0" cy="0"/>
          <a:chOff x="0" y="0"/>
          <a:chExt cx="0" cy="0"/>
        </a:xfrm>
      </p:grpSpPr>
      <p:sp>
        <p:nvSpPr>
          <p:cNvPr id="111" name="Google Shape;111;g2faa014e6b8_1_5:notes">
            <a:extLst>
              <a:ext uri="{FF2B5EF4-FFF2-40B4-BE49-F238E27FC236}">
                <a16:creationId xmlns:a16="http://schemas.microsoft.com/office/drawing/2014/main" id="{697116A1-D6C3-55C2-1907-88083646606A}"/>
              </a:ext>
            </a:extLst>
          </p:cNvPr>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aa014e6b8_1_5:notes">
            <a:extLst>
              <a:ext uri="{FF2B5EF4-FFF2-40B4-BE49-F238E27FC236}">
                <a16:creationId xmlns:a16="http://schemas.microsoft.com/office/drawing/2014/main" id="{66FCBE06-A8EA-F3E0-DEFB-07EC30466964}"/>
              </a:ext>
            </a:extLst>
          </p:cNvPr>
          <p:cNvSpPr txBox="1">
            <a:spLocks noGrp="1"/>
          </p:cNvSpPr>
          <p:nvPr>
            <p:ph type="body" idx="1"/>
          </p:nvPr>
        </p:nvSpPr>
        <p:spPr>
          <a:xfrm>
            <a:off x="710248" y="4459526"/>
            <a:ext cx="5682000" cy="4224900"/>
          </a:xfrm>
          <a:prstGeom prst="rect">
            <a:avLst/>
          </a:prstGeom>
        </p:spPr>
        <p:txBody>
          <a:bodyPr spcFirstLastPara="1" wrap="square" lIns="94200" tIns="94200" rIns="94200" bIns="942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8255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89B5E138-BE91-1817-B1DB-8CD89C940D06}"/>
            </a:ext>
          </a:extLst>
        </p:cNvPr>
        <p:cNvGrpSpPr/>
        <p:nvPr/>
      </p:nvGrpSpPr>
      <p:grpSpPr>
        <a:xfrm>
          <a:off x="0" y="0"/>
          <a:ext cx="0" cy="0"/>
          <a:chOff x="0" y="0"/>
          <a:chExt cx="0" cy="0"/>
        </a:xfrm>
      </p:grpSpPr>
      <p:sp>
        <p:nvSpPr>
          <p:cNvPr id="111" name="Google Shape;111;g2faa014e6b8_1_5:notes">
            <a:extLst>
              <a:ext uri="{FF2B5EF4-FFF2-40B4-BE49-F238E27FC236}">
                <a16:creationId xmlns:a16="http://schemas.microsoft.com/office/drawing/2014/main" id="{C82F764F-62DD-C658-2ED4-6274ABBD5E65}"/>
              </a:ext>
            </a:extLst>
          </p:cNvPr>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aa014e6b8_1_5:notes">
            <a:extLst>
              <a:ext uri="{FF2B5EF4-FFF2-40B4-BE49-F238E27FC236}">
                <a16:creationId xmlns:a16="http://schemas.microsoft.com/office/drawing/2014/main" id="{97A3FD3E-1FE8-08E1-0EFF-845ACB2E6AEB}"/>
              </a:ext>
            </a:extLst>
          </p:cNvPr>
          <p:cNvSpPr txBox="1">
            <a:spLocks noGrp="1"/>
          </p:cNvSpPr>
          <p:nvPr>
            <p:ph type="body" idx="1"/>
          </p:nvPr>
        </p:nvSpPr>
        <p:spPr>
          <a:xfrm>
            <a:off x="710248" y="4459526"/>
            <a:ext cx="5682000" cy="4224900"/>
          </a:xfrm>
          <a:prstGeom prst="rect">
            <a:avLst/>
          </a:prstGeom>
        </p:spPr>
        <p:txBody>
          <a:bodyPr spcFirstLastPara="1" wrap="square" lIns="94200" tIns="94200" rIns="94200" bIns="942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133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9F49BF5A-97B5-E2C8-C2C3-D33FF50328EE}"/>
            </a:ext>
          </a:extLst>
        </p:cNvPr>
        <p:cNvGrpSpPr/>
        <p:nvPr/>
      </p:nvGrpSpPr>
      <p:grpSpPr>
        <a:xfrm>
          <a:off x="0" y="0"/>
          <a:ext cx="0" cy="0"/>
          <a:chOff x="0" y="0"/>
          <a:chExt cx="0" cy="0"/>
        </a:xfrm>
      </p:grpSpPr>
      <p:sp>
        <p:nvSpPr>
          <p:cNvPr id="111" name="Google Shape;111;g2faa014e6b8_1_5:notes">
            <a:extLst>
              <a:ext uri="{FF2B5EF4-FFF2-40B4-BE49-F238E27FC236}">
                <a16:creationId xmlns:a16="http://schemas.microsoft.com/office/drawing/2014/main" id="{EA875DAC-E123-1CE9-71A7-C9CB86F962B2}"/>
              </a:ext>
            </a:extLst>
          </p:cNvPr>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aa014e6b8_1_5:notes">
            <a:extLst>
              <a:ext uri="{FF2B5EF4-FFF2-40B4-BE49-F238E27FC236}">
                <a16:creationId xmlns:a16="http://schemas.microsoft.com/office/drawing/2014/main" id="{2B8E4B3B-B829-1239-F771-E6131DA1CEBD}"/>
              </a:ext>
            </a:extLst>
          </p:cNvPr>
          <p:cNvSpPr txBox="1">
            <a:spLocks noGrp="1"/>
          </p:cNvSpPr>
          <p:nvPr>
            <p:ph type="body" idx="1"/>
          </p:nvPr>
        </p:nvSpPr>
        <p:spPr>
          <a:xfrm>
            <a:off x="710248" y="4459526"/>
            <a:ext cx="5682000" cy="4224900"/>
          </a:xfrm>
          <a:prstGeom prst="rect">
            <a:avLst/>
          </a:prstGeom>
        </p:spPr>
        <p:txBody>
          <a:bodyPr spcFirstLastPara="1" wrap="square" lIns="94200" tIns="94200" rIns="94200" bIns="942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9018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11"/>
          <p:cNvSpPr/>
          <p:nvPr/>
        </p:nvSpPr>
        <p:spPr>
          <a:xfrm>
            <a:off x="-9800" y="4396744"/>
            <a:ext cx="9199500" cy="754500"/>
          </a:xfrm>
          <a:prstGeom prst="rect">
            <a:avLst/>
          </a:prstGeom>
          <a:gradFill>
            <a:gsLst>
              <a:gs pos="0">
                <a:srgbClr val="1B3B70"/>
              </a:gs>
              <a:gs pos="100000">
                <a:srgbClr val="3A74C7"/>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 name="Google Shape;25;p11"/>
          <p:cNvPicPr preferRelativeResize="0"/>
          <p:nvPr/>
        </p:nvPicPr>
        <p:blipFill rotWithShape="1">
          <a:blip r:embed="rId2">
            <a:alphaModFix/>
          </a:blip>
          <a:srcRect/>
          <a:stretch/>
        </p:blipFill>
        <p:spPr>
          <a:xfrm>
            <a:off x="83825" y="4435857"/>
            <a:ext cx="3810000" cy="676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72"/>
        <p:cNvGrpSpPr/>
        <p:nvPr/>
      </p:nvGrpSpPr>
      <p:grpSpPr>
        <a:xfrm>
          <a:off x="0" y="0"/>
          <a:ext cx="0" cy="0"/>
          <a:chOff x="0" y="0"/>
          <a:chExt cx="0" cy="0"/>
        </a:xfrm>
      </p:grpSpPr>
      <p:sp>
        <p:nvSpPr>
          <p:cNvPr id="73" name="Google Shape;7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74"/>
        <p:cNvGrpSpPr/>
        <p:nvPr/>
      </p:nvGrpSpPr>
      <p:grpSpPr>
        <a:xfrm>
          <a:off x="0" y="0"/>
          <a:ext cx="0" cy="0"/>
          <a:chOff x="0" y="0"/>
          <a:chExt cx="0" cy="0"/>
        </a:xfrm>
      </p:grpSpPr>
      <p:pic>
        <p:nvPicPr>
          <p:cNvPr id="75" name="Google Shape;75;p21"/>
          <p:cNvPicPr preferRelativeResize="0"/>
          <p:nvPr/>
        </p:nvPicPr>
        <p:blipFill rotWithShape="1">
          <a:blip r:embed="rId2">
            <a:alphaModFix/>
          </a:blip>
          <a:srcRect b="24219"/>
          <a:stretch/>
        </p:blipFill>
        <p:spPr>
          <a:xfrm>
            <a:off x="-28950" y="2481100"/>
            <a:ext cx="9199498" cy="2750350"/>
          </a:xfrm>
          <a:prstGeom prst="rect">
            <a:avLst/>
          </a:prstGeom>
          <a:noFill/>
          <a:ln>
            <a:noFill/>
          </a:ln>
        </p:spPr>
      </p:pic>
      <p:sp>
        <p:nvSpPr>
          <p:cNvPr id="76" name="Google Shape;7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7" name="Google Shape;77;p21"/>
          <p:cNvSpPr/>
          <p:nvPr/>
        </p:nvSpPr>
        <p:spPr>
          <a:xfrm>
            <a:off x="-28950" y="-19600"/>
            <a:ext cx="9199500" cy="2877000"/>
          </a:xfrm>
          <a:prstGeom prst="rect">
            <a:avLst/>
          </a:prstGeom>
          <a:solidFill>
            <a:srgbClr val="1B3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1"/>
          <p:cNvSpPr/>
          <p:nvPr/>
        </p:nvSpPr>
        <p:spPr>
          <a:xfrm rot="10800000">
            <a:off x="4076700" y="2819400"/>
            <a:ext cx="666900" cy="381000"/>
          </a:xfrm>
          <a:prstGeom prst="triangle">
            <a:avLst>
              <a:gd name="adj" fmla="val 50000"/>
            </a:avLst>
          </a:prstGeom>
          <a:solidFill>
            <a:srgbClr val="1B3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1"/>
          <p:cNvSpPr txBox="1">
            <a:spLocks noGrp="1"/>
          </p:cNvSpPr>
          <p:nvPr>
            <p:ph type="subTitle" idx="1"/>
          </p:nvPr>
        </p:nvSpPr>
        <p:spPr>
          <a:xfrm>
            <a:off x="876300" y="1847850"/>
            <a:ext cx="7086600" cy="780900"/>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Clr>
                <a:srgbClr val="FFFFFF"/>
              </a:buClr>
              <a:buSzPts val="2400"/>
              <a:buNone/>
              <a:defRPr sz="2400">
                <a:solidFill>
                  <a:srgbClr val="FFFFFF"/>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80" name="Google Shape;80;p21"/>
          <p:cNvSpPr txBox="1">
            <a:spLocks noGrp="1"/>
          </p:cNvSpPr>
          <p:nvPr>
            <p:ph type="title" idx="2"/>
          </p:nvPr>
        </p:nvSpPr>
        <p:spPr>
          <a:xfrm>
            <a:off x="466650" y="856850"/>
            <a:ext cx="8365800" cy="112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6000"/>
              <a:buFont typeface="Arial Narrow"/>
              <a:buNone/>
              <a:defRPr sz="6000">
                <a:solidFill>
                  <a:schemeClr val="lt1"/>
                </a:solidFill>
                <a:latin typeface="Arial Narrow"/>
                <a:ea typeface="Arial Narrow"/>
                <a:cs typeface="Arial Narrow"/>
                <a:sym typeface="Arial Narrow"/>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1" name="Google Shape;81;p21"/>
          <p:cNvPicPr preferRelativeResize="0"/>
          <p:nvPr/>
        </p:nvPicPr>
        <p:blipFill rotWithShape="1">
          <a:blip r:embed="rId3">
            <a:alphaModFix/>
          </a:blip>
          <a:srcRect/>
          <a:stretch/>
        </p:blipFill>
        <p:spPr>
          <a:xfrm>
            <a:off x="5143500" y="180563"/>
            <a:ext cx="3810000" cy="676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12"/>
          <p:cNvSpPr/>
          <p:nvPr/>
        </p:nvSpPr>
        <p:spPr>
          <a:xfrm>
            <a:off x="-9800" y="4396744"/>
            <a:ext cx="9199500" cy="754500"/>
          </a:xfrm>
          <a:prstGeom prst="rect">
            <a:avLst/>
          </a:prstGeom>
          <a:gradFill>
            <a:gsLst>
              <a:gs pos="0">
                <a:srgbClr val="1B3B70"/>
              </a:gs>
              <a:gs pos="100000">
                <a:srgbClr val="3A74C7"/>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2"/>
          <p:cNvSpPr txBox="1">
            <a:spLocks noGrp="1"/>
          </p:cNvSpPr>
          <p:nvPr>
            <p:ph type="body" idx="1"/>
          </p:nvPr>
        </p:nvSpPr>
        <p:spPr>
          <a:xfrm>
            <a:off x="311700" y="11322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0" name="Google Shape;3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31" name="Google Shape;31;p12"/>
          <p:cNvPicPr preferRelativeResize="0"/>
          <p:nvPr/>
        </p:nvPicPr>
        <p:blipFill rotWithShape="1">
          <a:blip r:embed="rId2">
            <a:alphaModFix/>
          </a:blip>
          <a:srcRect/>
          <a:stretch/>
        </p:blipFill>
        <p:spPr>
          <a:xfrm>
            <a:off x="83825" y="4435857"/>
            <a:ext cx="3810000" cy="6762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13"/>
          <p:cNvSpPr/>
          <p:nvPr/>
        </p:nvSpPr>
        <p:spPr>
          <a:xfrm>
            <a:off x="-9800" y="4396744"/>
            <a:ext cx="9199500" cy="754500"/>
          </a:xfrm>
          <a:prstGeom prst="rect">
            <a:avLst/>
          </a:prstGeom>
          <a:gradFill>
            <a:gsLst>
              <a:gs pos="0">
                <a:srgbClr val="1B3B70"/>
              </a:gs>
              <a:gs pos="100000">
                <a:srgbClr val="3A74C7"/>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38" name="Google Shape;38;p13"/>
          <p:cNvPicPr preferRelativeResize="0"/>
          <p:nvPr/>
        </p:nvPicPr>
        <p:blipFill rotWithShape="1">
          <a:blip r:embed="rId2">
            <a:alphaModFix/>
          </a:blip>
          <a:srcRect/>
          <a:stretch/>
        </p:blipFill>
        <p:spPr>
          <a:xfrm>
            <a:off x="83825" y="4435857"/>
            <a:ext cx="3810000" cy="676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14"/>
          <p:cNvSpPr/>
          <p:nvPr/>
        </p:nvSpPr>
        <p:spPr>
          <a:xfrm>
            <a:off x="-9800" y="4389124"/>
            <a:ext cx="9199500" cy="754500"/>
          </a:xfrm>
          <a:prstGeom prst="rect">
            <a:avLst/>
          </a:prstGeom>
          <a:gradFill>
            <a:gsLst>
              <a:gs pos="0">
                <a:srgbClr val="1B3B70"/>
              </a:gs>
              <a:gs pos="100000">
                <a:srgbClr val="3A74C7"/>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43" name="Google Shape;43;p14"/>
          <p:cNvPicPr preferRelativeResize="0"/>
          <p:nvPr/>
        </p:nvPicPr>
        <p:blipFill rotWithShape="1">
          <a:blip r:embed="rId2">
            <a:alphaModFix/>
          </a:blip>
          <a:srcRect/>
          <a:stretch/>
        </p:blipFill>
        <p:spPr>
          <a:xfrm>
            <a:off x="83825" y="4428237"/>
            <a:ext cx="3810000" cy="676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15"/>
          <p:cNvSpPr/>
          <p:nvPr/>
        </p:nvSpPr>
        <p:spPr>
          <a:xfrm>
            <a:off x="-9800" y="4398921"/>
            <a:ext cx="9199500" cy="754500"/>
          </a:xfrm>
          <a:prstGeom prst="rect">
            <a:avLst/>
          </a:prstGeom>
          <a:gradFill>
            <a:gsLst>
              <a:gs pos="0">
                <a:srgbClr val="1B3B70"/>
              </a:gs>
              <a:gs pos="100000">
                <a:srgbClr val="3A74C7"/>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7" name="Google Shape;47;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8" name="Google Shape;4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49" name="Google Shape;49;p15"/>
          <p:cNvPicPr preferRelativeResize="0"/>
          <p:nvPr/>
        </p:nvPicPr>
        <p:blipFill rotWithShape="1">
          <a:blip r:embed="rId2">
            <a:alphaModFix/>
          </a:blip>
          <a:srcRect/>
          <a:stretch/>
        </p:blipFill>
        <p:spPr>
          <a:xfrm>
            <a:off x="83825" y="4438034"/>
            <a:ext cx="3810000" cy="6762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16"/>
          <p:cNvSpPr/>
          <p:nvPr/>
        </p:nvSpPr>
        <p:spPr>
          <a:xfrm>
            <a:off x="2459077" y="145850"/>
            <a:ext cx="6704400" cy="754500"/>
          </a:xfrm>
          <a:prstGeom prst="rect">
            <a:avLst/>
          </a:prstGeom>
          <a:gradFill>
            <a:gsLst>
              <a:gs pos="0">
                <a:srgbClr val="3A74C7"/>
              </a:gs>
              <a:gs pos="100000">
                <a:srgbClr val="1B3B70"/>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6"/>
          <p:cNvSpPr txBox="1">
            <a:spLocks noGrp="1"/>
          </p:cNvSpPr>
          <p:nvPr>
            <p:ph type="title"/>
          </p:nvPr>
        </p:nvSpPr>
        <p:spPr>
          <a:xfrm>
            <a:off x="405500" y="724475"/>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3" name="Google Shape;5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6"/>
          <p:cNvPicPr preferRelativeResize="0"/>
          <p:nvPr/>
        </p:nvPicPr>
        <p:blipFill rotWithShape="1">
          <a:blip r:embed="rId2">
            <a:alphaModFix/>
          </a:blip>
          <a:srcRect/>
          <a:stretch/>
        </p:blipFill>
        <p:spPr>
          <a:xfrm>
            <a:off x="5220925" y="184950"/>
            <a:ext cx="3810000" cy="6762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17"/>
          <p:cNvSpPr/>
          <p:nvPr/>
        </p:nvSpPr>
        <p:spPr>
          <a:xfrm>
            <a:off x="-9800" y="4300950"/>
            <a:ext cx="9199500" cy="754500"/>
          </a:xfrm>
          <a:prstGeom prst="rect">
            <a:avLst/>
          </a:prstGeom>
          <a:gradFill>
            <a:gsLst>
              <a:gs pos="0">
                <a:srgbClr val="1B3B70"/>
              </a:gs>
              <a:gs pos="100000">
                <a:srgbClr val="3A74C7"/>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9" name="Google Shape;59;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0" name="Google Shape;60;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62" name="Google Shape;62;p17"/>
          <p:cNvPicPr preferRelativeResize="0"/>
          <p:nvPr/>
        </p:nvPicPr>
        <p:blipFill rotWithShape="1">
          <a:blip r:embed="rId2">
            <a:alphaModFix/>
          </a:blip>
          <a:srcRect/>
          <a:stretch/>
        </p:blipFill>
        <p:spPr>
          <a:xfrm>
            <a:off x="83825" y="4340063"/>
            <a:ext cx="3810000" cy="6762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1B3B70"/>
            </a:gs>
            <a:gs pos="100000">
              <a:srgbClr val="3A74C7"/>
            </a:gs>
          </a:gsLst>
          <a:lin ang="0" scaled="0"/>
        </a:gradFill>
        <a:effectLst/>
      </p:bgPr>
    </p:bg>
    <p:spTree>
      <p:nvGrpSpPr>
        <p:cNvPr id="1" name="Shape 63"/>
        <p:cNvGrpSpPr/>
        <p:nvPr/>
      </p:nvGrpSpPr>
      <p:grpSpPr>
        <a:xfrm>
          <a:off x="0" y="0"/>
          <a:ext cx="0" cy="0"/>
          <a:chOff x="0" y="0"/>
          <a:chExt cx="0" cy="0"/>
        </a:xfrm>
      </p:grpSpPr>
      <p:sp>
        <p:nvSpPr>
          <p:cNvPr id="64" name="Google Shape;6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65" name="Google Shape;65;p18"/>
          <p:cNvPicPr preferRelativeResize="0"/>
          <p:nvPr/>
        </p:nvPicPr>
        <p:blipFill rotWithShape="1">
          <a:blip r:embed="rId2">
            <a:alphaModFix/>
          </a:blip>
          <a:srcRect/>
          <a:stretch/>
        </p:blipFill>
        <p:spPr>
          <a:xfrm>
            <a:off x="83825" y="4340063"/>
            <a:ext cx="3810000" cy="6762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6"/>
        <p:cNvGrpSpPr/>
        <p:nvPr/>
      </p:nvGrpSpPr>
      <p:grpSpPr>
        <a:xfrm>
          <a:off x="0" y="0"/>
          <a:ext cx="0" cy="0"/>
          <a:chOff x="0" y="0"/>
          <a:chExt cx="0" cy="0"/>
        </a:xfrm>
      </p:grpSpPr>
      <p:sp>
        <p:nvSpPr>
          <p:cNvPr id="67" name="Google Shape;67;p19"/>
          <p:cNvSpPr/>
          <p:nvPr/>
        </p:nvSpPr>
        <p:spPr>
          <a:xfrm>
            <a:off x="-9800" y="4300950"/>
            <a:ext cx="9199500" cy="754500"/>
          </a:xfrm>
          <a:prstGeom prst="rect">
            <a:avLst/>
          </a:prstGeom>
          <a:gradFill>
            <a:gsLst>
              <a:gs pos="0">
                <a:srgbClr val="1B3B70"/>
              </a:gs>
              <a:gs pos="100000">
                <a:srgbClr val="3A74C7"/>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9" name="Google Shape;69;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70" name="Google Shape;7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71" name="Google Shape;71;p19"/>
          <p:cNvPicPr preferRelativeResize="0"/>
          <p:nvPr/>
        </p:nvPicPr>
        <p:blipFill rotWithShape="1">
          <a:blip r:embed="rId2">
            <a:alphaModFix/>
          </a:blip>
          <a:srcRect/>
          <a:stretch/>
        </p:blipFill>
        <p:spPr>
          <a:xfrm>
            <a:off x="83825" y="4340063"/>
            <a:ext cx="3810000" cy="6762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andrewmvd/lung-and-colon-cancer-histopathological-images?resource=downloa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6" name="TextBox 5">
            <a:extLst>
              <a:ext uri="{FF2B5EF4-FFF2-40B4-BE49-F238E27FC236}">
                <a16:creationId xmlns:a16="http://schemas.microsoft.com/office/drawing/2014/main" id="{6DF292C8-D456-D672-AD64-CA1211CF72E7}"/>
              </a:ext>
            </a:extLst>
          </p:cNvPr>
          <p:cNvSpPr txBox="1"/>
          <p:nvPr/>
        </p:nvSpPr>
        <p:spPr>
          <a:xfrm>
            <a:off x="640544" y="1517811"/>
            <a:ext cx="786291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Detection and Identification of Lung/Colon Cancer</a:t>
            </a:r>
          </a:p>
        </p:txBody>
      </p:sp>
      <p:sp>
        <p:nvSpPr>
          <p:cNvPr id="7" name="TextBox 6">
            <a:extLst>
              <a:ext uri="{FF2B5EF4-FFF2-40B4-BE49-F238E27FC236}">
                <a16:creationId xmlns:a16="http://schemas.microsoft.com/office/drawing/2014/main" id="{50B9F68A-7561-386E-647F-F5DC97EF68A1}"/>
              </a:ext>
            </a:extLst>
          </p:cNvPr>
          <p:cNvSpPr txBox="1"/>
          <p:nvPr/>
        </p:nvSpPr>
        <p:spPr>
          <a:xfrm>
            <a:off x="2570299" y="2188349"/>
            <a:ext cx="4003399" cy="1923604"/>
          </a:xfrm>
          <a:prstGeom prst="rect">
            <a:avLst/>
          </a:prstGeom>
          <a:noFill/>
        </p:spPr>
        <p:txBody>
          <a:bodyPr wrap="square" rtlCol="0">
            <a:spAutoFit/>
          </a:bodyPr>
          <a:lstStyle/>
          <a:p>
            <a:pPr algn="ctr">
              <a:lnSpc>
                <a:spcPct val="150000"/>
              </a:lnSpc>
            </a:pPr>
            <a:r>
              <a:rPr lang="en-US" dirty="0"/>
              <a:t>Seanmark Paz, </a:t>
            </a:r>
            <a:r>
              <a:rPr lang="en-US" dirty="0" err="1"/>
              <a:t>Jabali</a:t>
            </a:r>
            <a:r>
              <a:rPr lang="en-US" dirty="0"/>
              <a:t> Shah, Yaakov Sternberg</a:t>
            </a:r>
          </a:p>
          <a:p>
            <a:pPr algn="ctr">
              <a:lnSpc>
                <a:spcPct val="150000"/>
              </a:lnSpc>
            </a:pPr>
            <a:r>
              <a:rPr lang="en-US" dirty="0"/>
              <a:t>University of San Diego</a:t>
            </a:r>
          </a:p>
          <a:p>
            <a:pPr algn="ctr">
              <a:lnSpc>
                <a:spcPct val="150000"/>
              </a:lnSpc>
            </a:pPr>
            <a:r>
              <a:rPr lang="en-US" dirty="0"/>
              <a:t>AAI-521: Applied Computer Vision for AI</a:t>
            </a:r>
          </a:p>
          <a:p>
            <a:pPr algn="ctr">
              <a:lnSpc>
                <a:spcPct val="150000"/>
              </a:lnSpc>
            </a:pPr>
            <a:r>
              <a:rPr lang="en-US" dirty="0"/>
              <a:t>Siamak Aram, PhD.</a:t>
            </a:r>
          </a:p>
          <a:p>
            <a:pPr algn="ctr">
              <a:lnSpc>
                <a:spcPct val="150000"/>
              </a:lnSpc>
            </a:pPr>
            <a:r>
              <a:rPr lang="en-US" dirty="0"/>
              <a:t>December 6, 2024</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24222"/>
    </mc:Choice>
    <mc:Fallback xmlns="">
      <p:transition spd="slow" advTm="12422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483AFF33-6387-693A-2816-6A308C60DAF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AE81F1A-843D-6180-8419-4398AB8423AF}"/>
              </a:ext>
            </a:extLst>
          </p:cNvPr>
          <p:cNvSpPr txBox="1"/>
          <p:nvPr/>
        </p:nvSpPr>
        <p:spPr>
          <a:xfrm>
            <a:off x="640544" y="2110085"/>
            <a:ext cx="786291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296453"/>
      </p:ext>
    </p:extLst>
  </p:cSld>
  <p:clrMapOvr>
    <a:masterClrMapping/>
  </p:clrMapOvr>
  <mc:AlternateContent xmlns:mc="http://schemas.openxmlformats.org/markup-compatibility/2006" xmlns:p14="http://schemas.microsoft.com/office/powerpoint/2010/main">
    <mc:Choice Requires="p14">
      <p:transition spd="slow" p14:dur="2000" advTm="124222"/>
    </mc:Choice>
    <mc:Fallback xmlns="">
      <p:transition spd="slow" advTm="12422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5923E2F6-EAFE-ED32-2B3B-C90A254F8B8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C689EF9-1CCE-3B45-FBBC-5F67276F2A13}"/>
              </a:ext>
            </a:extLst>
          </p:cNvPr>
          <p:cNvSpPr txBox="1"/>
          <p:nvPr/>
        </p:nvSpPr>
        <p:spPr>
          <a:xfrm>
            <a:off x="222798" y="287781"/>
            <a:ext cx="786291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Agenda</a:t>
            </a:r>
          </a:p>
        </p:txBody>
      </p:sp>
      <p:sp>
        <p:nvSpPr>
          <p:cNvPr id="2" name="TextBox 1">
            <a:extLst>
              <a:ext uri="{FF2B5EF4-FFF2-40B4-BE49-F238E27FC236}">
                <a16:creationId xmlns:a16="http://schemas.microsoft.com/office/drawing/2014/main" id="{55BA9C60-1CF8-EC14-887D-6900C771E2D3}"/>
              </a:ext>
            </a:extLst>
          </p:cNvPr>
          <p:cNvSpPr txBox="1"/>
          <p:nvPr/>
        </p:nvSpPr>
        <p:spPr>
          <a:xfrm>
            <a:off x="324914" y="749446"/>
            <a:ext cx="3912889" cy="1384995"/>
          </a:xfrm>
          <a:prstGeom prst="rect">
            <a:avLst/>
          </a:prstGeom>
          <a:noFill/>
        </p:spPr>
        <p:txBody>
          <a:bodyPr wrap="square" rtlCol="0">
            <a:spAutoFit/>
          </a:bodyPr>
          <a:lstStyle/>
          <a:p>
            <a:pPr marL="285750" indent="-285750">
              <a:buFont typeface="Arial" panose="020B0604020202020204" pitchFamily="34" charset="0"/>
              <a:buChar char="•"/>
            </a:pPr>
            <a:r>
              <a:rPr lang="en-US" dirty="0"/>
              <a:t>Objective</a:t>
            </a:r>
          </a:p>
          <a:p>
            <a:pPr marL="285750" indent="-285750">
              <a:buFont typeface="Arial" panose="020B0604020202020204" pitchFamily="34" charset="0"/>
              <a:buChar char="•"/>
            </a:pPr>
            <a:r>
              <a:rPr lang="en-US" dirty="0"/>
              <a:t>Dataset information</a:t>
            </a:r>
          </a:p>
          <a:p>
            <a:pPr marL="285750" indent="-285750">
              <a:buFont typeface="Arial" panose="020B0604020202020204" pitchFamily="34" charset="0"/>
              <a:buChar char="•"/>
            </a:pPr>
            <a:r>
              <a:rPr lang="en-US" dirty="0"/>
              <a:t>Model Training</a:t>
            </a:r>
          </a:p>
          <a:p>
            <a:pPr marL="285750" indent="-285750">
              <a:buFont typeface="Arial" panose="020B0604020202020204" pitchFamily="34" charset="0"/>
              <a:buChar char="•"/>
            </a:pPr>
            <a:r>
              <a:rPr lang="en-US" dirty="0"/>
              <a:t>Model Visualization</a:t>
            </a:r>
          </a:p>
          <a:p>
            <a:pPr marL="285750" indent="-285750">
              <a:buFont typeface="Arial" panose="020B0604020202020204" pitchFamily="34" charset="0"/>
              <a:buChar char="•"/>
            </a:pPr>
            <a:r>
              <a:rPr lang="en-US" dirty="0"/>
              <a:t>Member Contributions</a:t>
            </a:r>
          </a:p>
          <a:p>
            <a:pPr marL="285750" indent="-285750">
              <a:buFont typeface="Arial" panose="020B0604020202020204" pitchFamily="34" charset="0"/>
              <a:buChar char="•"/>
            </a:pPr>
            <a:r>
              <a:rPr lang="en-US" dirty="0"/>
              <a:t>Improvements</a:t>
            </a:r>
          </a:p>
        </p:txBody>
      </p:sp>
    </p:spTree>
    <p:extLst>
      <p:ext uri="{BB962C8B-B14F-4D97-AF65-F5344CB8AC3E}">
        <p14:creationId xmlns:p14="http://schemas.microsoft.com/office/powerpoint/2010/main" val="3177389619"/>
      </p:ext>
    </p:extLst>
  </p:cSld>
  <p:clrMapOvr>
    <a:masterClrMapping/>
  </p:clrMapOvr>
  <mc:AlternateContent xmlns:mc="http://schemas.openxmlformats.org/markup-compatibility/2006" xmlns:p14="http://schemas.microsoft.com/office/powerpoint/2010/main">
    <mc:Choice Requires="p14">
      <p:transition spd="slow" p14:dur="2000" advTm="124222"/>
    </mc:Choice>
    <mc:Fallback xmlns="">
      <p:transition spd="slow" advTm="12422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C8B8EB84-9196-1BE6-93C7-215D344AA92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98B8156-BD7F-48B1-FC9E-5FDFE3D972FB}"/>
              </a:ext>
            </a:extLst>
          </p:cNvPr>
          <p:cNvSpPr txBox="1"/>
          <p:nvPr/>
        </p:nvSpPr>
        <p:spPr>
          <a:xfrm>
            <a:off x="222798" y="287781"/>
            <a:ext cx="786291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Objectives</a:t>
            </a:r>
          </a:p>
        </p:txBody>
      </p:sp>
      <p:sp>
        <p:nvSpPr>
          <p:cNvPr id="2" name="TextBox 1">
            <a:extLst>
              <a:ext uri="{FF2B5EF4-FFF2-40B4-BE49-F238E27FC236}">
                <a16:creationId xmlns:a16="http://schemas.microsoft.com/office/drawing/2014/main" id="{11006F58-FDF8-A605-60FE-BE8CAFDFFF95}"/>
              </a:ext>
            </a:extLst>
          </p:cNvPr>
          <p:cNvSpPr txBox="1"/>
          <p:nvPr/>
        </p:nvSpPr>
        <p:spPr>
          <a:xfrm>
            <a:off x="324914" y="749446"/>
            <a:ext cx="3912889" cy="160043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Utilize the Lung and Colon Cancer Histopathological Images dataset on Kaggle to create a model capable of detecting benign or cancerous tissue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Grad-CAM to understand regions of input images that contribute most significantly to model predictions</a:t>
            </a:r>
          </a:p>
        </p:txBody>
      </p:sp>
    </p:spTree>
    <p:extLst>
      <p:ext uri="{BB962C8B-B14F-4D97-AF65-F5344CB8AC3E}">
        <p14:creationId xmlns:p14="http://schemas.microsoft.com/office/powerpoint/2010/main" val="3830125455"/>
      </p:ext>
    </p:extLst>
  </p:cSld>
  <p:clrMapOvr>
    <a:masterClrMapping/>
  </p:clrMapOvr>
  <mc:AlternateContent xmlns:mc="http://schemas.openxmlformats.org/markup-compatibility/2006" xmlns:p14="http://schemas.microsoft.com/office/powerpoint/2010/main">
    <mc:Choice Requires="p14">
      <p:transition spd="slow" p14:dur="2000" advTm="124222"/>
    </mc:Choice>
    <mc:Fallback xmlns="">
      <p:transition spd="slow" advTm="12422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02DA22D8-88A3-7D84-4113-8243552E38B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2D000FC-D187-A341-2E85-28A0F8507A39}"/>
              </a:ext>
            </a:extLst>
          </p:cNvPr>
          <p:cNvSpPr txBox="1"/>
          <p:nvPr/>
        </p:nvSpPr>
        <p:spPr>
          <a:xfrm>
            <a:off x="222798" y="287781"/>
            <a:ext cx="786291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Dataset Information</a:t>
            </a:r>
          </a:p>
        </p:txBody>
      </p:sp>
      <p:sp>
        <p:nvSpPr>
          <p:cNvPr id="2" name="TextBox 1">
            <a:extLst>
              <a:ext uri="{FF2B5EF4-FFF2-40B4-BE49-F238E27FC236}">
                <a16:creationId xmlns:a16="http://schemas.microsoft.com/office/drawing/2014/main" id="{BE5E7677-9E42-4E8B-CE72-824FC125E488}"/>
              </a:ext>
            </a:extLst>
          </p:cNvPr>
          <p:cNvSpPr txBox="1"/>
          <p:nvPr/>
        </p:nvSpPr>
        <p:spPr>
          <a:xfrm>
            <a:off x="324914" y="749446"/>
            <a:ext cx="4279577" cy="35394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Name: Lung and Colon Cancer Histopathological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URL: </a:t>
            </a:r>
            <a:r>
              <a:rPr lang="en-US" dirty="0">
                <a:latin typeface="Times New Roman" panose="02020603050405020304" pitchFamily="18" charset="0"/>
                <a:cs typeface="Times New Roman" panose="02020603050405020304" pitchFamily="18" charset="0"/>
                <a:hlinkClick r:id="rId3"/>
              </a:rPr>
              <a:t>https://www.kaggle.com/datasets/andrewmvd/lung-and-colon-cancer-histopathological-images?resource=download</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Content: 25,000 histopathological images with 5 classes (Lung benign tissue, Lung Adenocarcinoma, Lung squamous cell carcinoma, Colon adenocarcinoma, Colon benign tissue). All images are 768x768 pixel sized jpeg files. Images were generated from an original sample of HIPAA compliant and validated sources, consisting of 750 total images of lung tissue and 500 total images of colon tissue, augmented to 25,000 using the </a:t>
            </a:r>
            <a:r>
              <a:rPr lang="en-US" dirty="0" err="1">
                <a:latin typeface="Times New Roman" panose="02020603050405020304" pitchFamily="18" charset="0"/>
                <a:cs typeface="Times New Roman" panose="02020603050405020304" pitchFamily="18" charset="0"/>
              </a:rPr>
              <a:t>Augmentor</a:t>
            </a:r>
            <a:r>
              <a:rPr lang="en-US" dirty="0">
                <a:latin typeface="Times New Roman" panose="02020603050405020304" pitchFamily="18" charset="0"/>
                <a:cs typeface="Times New Roman" panose="02020603050405020304" pitchFamily="18" charset="0"/>
              </a:rPr>
              <a:t> package</a:t>
            </a:r>
          </a:p>
        </p:txBody>
      </p:sp>
      <p:pic>
        <p:nvPicPr>
          <p:cNvPr id="4" name="Picture 3">
            <a:extLst>
              <a:ext uri="{FF2B5EF4-FFF2-40B4-BE49-F238E27FC236}">
                <a16:creationId xmlns:a16="http://schemas.microsoft.com/office/drawing/2014/main" id="{C87A05CD-AFF1-C13B-AFD1-403C1803FE33}"/>
              </a:ext>
            </a:extLst>
          </p:cNvPr>
          <p:cNvPicPr>
            <a:picLocks noChangeAspect="1"/>
          </p:cNvPicPr>
          <p:nvPr/>
        </p:nvPicPr>
        <p:blipFill>
          <a:blip r:embed="rId4"/>
          <a:stretch>
            <a:fillRect/>
          </a:stretch>
        </p:blipFill>
        <p:spPr>
          <a:xfrm>
            <a:off x="4604491" y="157250"/>
            <a:ext cx="1226186" cy="4131626"/>
          </a:xfrm>
          <a:prstGeom prst="rect">
            <a:avLst/>
          </a:prstGeom>
        </p:spPr>
      </p:pic>
    </p:spTree>
    <p:extLst>
      <p:ext uri="{BB962C8B-B14F-4D97-AF65-F5344CB8AC3E}">
        <p14:creationId xmlns:p14="http://schemas.microsoft.com/office/powerpoint/2010/main" val="896474479"/>
      </p:ext>
    </p:extLst>
  </p:cSld>
  <p:clrMapOvr>
    <a:masterClrMapping/>
  </p:clrMapOvr>
  <mc:AlternateContent xmlns:mc="http://schemas.openxmlformats.org/markup-compatibility/2006" xmlns:p14="http://schemas.microsoft.com/office/powerpoint/2010/main">
    <mc:Choice Requires="p14">
      <p:transition spd="slow" p14:dur="2000" advTm="124222"/>
    </mc:Choice>
    <mc:Fallback xmlns="">
      <p:transition spd="slow" advTm="12422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FACF1671-CEA4-C139-510E-ECFCA2EA359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54D4154-B416-803D-5B9A-28BA33A8C2BD}"/>
              </a:ext>
            </a:extLst>
          </p:cNvPr>
          <p:cNvSpPr txBox="1"/>
          <p:nvPr/>
        </p:nvSpPr>
        <p:spPr>
          <a:xfrm>
            <a:off x="222798" y="287781"/>
            <a:ext cx="786291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Training</a:t>
            </a:r>
          </a:p>
        </p:txBody>
      </p:sp>
      <p:sp>
        <p:nvSpPr>
          <p:cNvPr id="2" name="TextBox 1">
            <a:extLst>
              <a:ext uri="{FF2B5EF4-FFF2-40B4-BE49-F238E27FC236}">
                <a16:creationId xmlns:a16="http://schemas.microsoft.com/office/drawing/2014/main" id="{D1C4D409-B97B-4099-C7D5-919D71344245}"/>
              </a:ext>
            </a:extLst>
          </p:cNvPr>
          <p:cNvSpPr txBox="1"/>
          <p:nvPr/>
        </p:nvSpPr>
        <p:spPr>
          <a:xfrm>
            <a:off x="324914" y="749446"/>
            <a:ext cx="4279577"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Leveraged MobileNetV2 network as the backbone due to efficiency and strong performance on resource-constrained systems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Adapted model for classification of tissue by replacing original classification head with a custom classifier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Reached a validation accuracy of 99.65% during training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Precision, recall, and f1-score were all basically 1.00 during model evaluation except for a few predictions where the model confused the two types of lung cancer</a:t>
            </a:r>
          </a:p>
        </p:txBody>
      </p:sp>
      <p:pic>
        <p:nvPicPr>
          <p:cNvPr id="5" name="Picture 4">
            <a:extLst>
              <a:ext uri="{FF2B5EF4-FFF2-40B4-BE49-F238E27FC236}">
                <a16:creationId xmlns:a16="http://schemas.microsoft.com/office/drawing/2014/main" id="{E52266A8-1CB7-CFE2-A01B-B08A2C3715E7}"/>
              </a:ext>
            </a:extLst>
          </p:cNvPr>
          <p:cNvPicPr>
            <a:picLocks noChangeAspect="1"/>
          </p:cNvPicPr>
          <p:nvPr/>
        </p:nvPicPr>
        <p:blipFill>
          <a:blip r:embed="rId3"/>
          <a:stretch>
            <a:fillRect/>
          </a:stretch>
        </p:blipFill>
        <p:spPr>
          <a:xfrm>
            <a:off x="4706607" y="287781"/>
            <a:ext cx="2115556" cy="1874963"/>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7B438A01-D6D3-10C2-95F5-B797942515F7}"/>
              </a:ext>
            </a:extLst>
          </p:cNvPr>
          <p:cNvPicPr>
            <a:picLocks noChangeAspect="1"/>
          </p:cNvPicPr>
          <p:nvPr/>
        </p:nvPicPr>
        <p:blipFill>
          <a:blip r:embed="rId4"/>
          <a:stretch>
            <a:fillRect/>
          </a:stretch>
        </p:blipFill>
        <p:spPr>
          <a:xfrm>
            <a:off x="6005405" y="2277035"/>
            <a:ext cx="2750666" cy="20089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96665673"/>
      </p:ext>
    </p:extLst>
  </p:cSld>
  <p:clrMapOvr>
    <a:masterClrMapping/>
  </p:clrMapOvr>
  <mc:AlternateContent xmlns:mc="http://schemas.openxmlformats.org/markup-compatibility/2006" xmlns:p14="http://schemas.microsoft.com/office/powerpoint/2010/main">
    <mc:Choice Requires="p14">
      <p:transition spd="slow" p14:dur="2000" advTm="124222"/>
    </mc:Choice>
    <mc:Fallback xmlns="">
      <p:transition spd="slow" advTm="1242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A8B3B00C-A280-E359-935A-5B956B50B99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F410B2B-DEC0-54E7-E535-54A0421B2E78}"/>
              </a:ext>
            </a:extLst>
          </p:cNvPr>
          <p:cNvSpPr txBox="1"/>
          <p:nvPr/>
        </p:nvSpPr>
        <p:spPr>
          <a:xfrm>
            <a:off x="222798" y="287781"/>
            <a:ext cx="786291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Visualization</a:t>
            </a:r>
          </a:p>
        </p:txBody>
      </p:sp>
      <p:sp>
        <p:nvSpPr>
          <p:cNvPr id="2" name="TextBox 1">
            <a:extLst>
              <a:ext uri="{FF2B5EF4-FFF2-40B4-BE49-F238E27FC236}">
                <a16:creationId xmlns:a16="http://schemas.microsoft.com/office/drawing/2014/main" id="{AA0D1C63-7DA1-2ED3-2741-352ABEA3CAE0}"/>
              </a:ext>
            </a:extLst>
          </p:cNvPr>
          <p:cNvSpPr txBox="1"/>
          <p:nvPr/>
        </p:nvSpPr>
        <p:spPr>
          <a:xfrm>
            <a:off x="324914" y="749446"/>
            <a:ext cx="4279577" cy="138499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Grad-CAM heatmap highlights areas of the image most relevant to the model’s decision on what category it belongs to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Hot colors (red, orange, yellow) indicate high focus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Cool colors (blue or absent heatmap) indicate areas with little to no focus</a:t>
            </a:r>
          </a:p>
        </p:txBody>
      </p:sp>
      <p:pic>
        <p:nvPicPr>
          <p:cNvPr id="4" name="Picture 3">
            <a:extLst>
              <a:ext uri="{FF2B5EF4-FFF2-40B4-BE49-F238E27FC236}">
                <a16:creationId xmlns:a16="http://schemas.microsoft.com/office/drawing/2014/main" id="{DAA196CB-7257-77D2-4BD5-777724186DC9}"/>
              </a:ext>
            </a:extLst>
          </p:cNvPr>
          <p:cNvPicPr>
            <a:picLocks noChangeAspect="1"/>
          </p:cNvPicPr>
          <p:nvPr/>
        </p:nvPicPr>
        <p:blipFill>
          <a:blip r:embed="rId3"/>
          <a:stretch>
            <a:fillRect/>
          </a:stretch>
        </p:blipFill>
        <p:spPr>
          <a:xfrm>
            <a:off x="4356846" y="1895126"/>
            <a:ext cx="4653299" cy="24118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44288998"/>
      </p:ext>
    </p:extLst>
  </p:cSld>
  <p:clrMapOvr>
    <a:masterClrMapping/>
  </p:clrMapOvr>
  <mc:AlternateContent xmlns:mc="http://schemas.openxmlformats.org/markup-compatibility/2006" xmlns:p14="http://schemas.microsoft.com/office/powerpoint/2010/main">
    <mc:Choice Requires="p14">
      <p:transition spd="slow" p14:dur="2000" advTm="124222"/>
    </mc:Choice>
    <mc:Fallback xmlns="">
      <p:transition spd="slow" advTm="12422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4DB96C1A-5D33-10BD-C925-81CA7421E3B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E696DC5-340D-696F-4AE8-655746CA9028}"/>
              </a:ext>
            </a:extLst>
          </p:cNvPr>
          <p:cNvSpPr txBox="1"/>
          <p:nvPr/>
        </p:nvSpPr>
        <p:spPr>
          <a:xfrm>
            <a:off x="222798" y="287781"/>
            <a:ext cx="786291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Training</a:t>
            </a:r>
          </a:p>
        </p:txBody>
      </p:sp>
      <p:sp>
        <p:nvSpPr>
          <p:cNvPr id="2" name="TextBox 1">
            <a:extLst>
              <a:ext uri="{FF2B5EF4-FFF2-40B4-BE49-F238E27FC236}">
                <a16:creationId xmlns:a16="http://schemas.microsoft.com/office/drawing/2014/main" id="{77BA7430-5FDD-0914-643B-989F4A67B0C0}"/>
              </a:ext>
            </a:extLst>
          </p:cNvPr>
          <p:cNvSpPr txBox="1"/>
          <p:nvPr/>
        </p:nvSpPr>
        <p:spPr>
          <a:xfrm>
            <a:off x="324914" y="749446"/>
            <a:ext cx="4279577"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Leveraged MobileNetV2 network as the backbone due to efficiency and strong performance on resource-constrained systems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Adapted model for classification of tissue by replacing original classification head with a custom classifier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Reached a validation accuracy of 99.65% during training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Precision, recall, and f1-score were all basically 1.00 during model evaluation except for a few predictions where the model confused the two types of lung cancer</a:t>
            </a:r>
          </a:p>
        </p:txBody>
      </p:sp>
      <p:pic>
        <p:nvPicPr>
          <p:cNvPr id="5" name="Picture 4">
            <a:extLst>
              <a:ext uri="{FF2B5EF4-FFF2-40B4-BE49-F238E27FC236}">
                <a16:creationId xmlns:a16="http://schemas.microsoft.com/office/drawing/2014/main" id="{A8A4424F-1A2C-0EF4-7D24-1ADD91BF22BA}"/>
              </a:ext>
            </a:extLst>
          </p:cNvPr>
          <p:cNvPicPr>
            <a:picLocks noChangeAspect="1"/>
          </p:cNvPicPr>
          <p:nvPr/>
        </p:nvPicPr>
        <p:blipFill>
          <a:blip r:embed="rId3"/>
          <a:stretch>
            <a:fillRect/>
          </a:stretch>
        </p:blipFill>
        <p:spPr>
          <a:xfrm>
            <a:off x="5082989" y="518613"/>
            <a:ext cx="3565141" cy="31596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9436267"/>
      </p:ext>
    </p:extLst>
  </p:cSld>
  <p:clrMapOvr>
    <a:masterClrMapping/>
  </p:clrMapOvr>
  <mc:AlternateContent xmlns:mc="http://schemas.openxmlformats.org/markup-compatibility/2006" xmlns:p14="http://schemas.microsoft.com/office/powerpoint/2010/main">
    <mc:Choice Requires="p14">
      <p:transition spd="slow" p14:dur="2000" advTm="124222"/>
    </mc:Choice>
    <mc:Fallback xmlns="">
      <p:transition spd="slow" advTm="12422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A67F0148-6CAA-13FE-9736-43867150B5A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E034F10-0E22-A4B5-4666-56DA0804A792}"/>
              </a:ext>
            </a:extLst>
          </p:cNvPr>
          <p:cNvSpPr txBox="1"/>
          <p:nvPr/>
        </p:nvSpPr>
        <p:spPr>
          <a:xfrm>
            <a:off x="222798" y="287781"/>
            <a:ext cx="786291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Member Contributions</a:t>
            </a:r>
          </a:p>
        </p:txBody>
      </p:sp>
      <p:graphicFrame>
        <p:nvGraphicFramePr>
          <p:cNvPr id="3" name="Table 2">
            <a:extLst>
              <a:ext uri="{FF2B5EF4-FFF2-40B4-BE49-F238E27FC236}">
                <a16:creationId xmlns:a16="http://schemas.microsoft.com/office/drawing/2014/main" id="{D691551B-0236-B2BD-533A-DB486F3E3726}"/>
              </a:ext>
            </a:extLst>
          </p:cNvPr>
          <p:cNvGraphicFramePr>
            <a:graphicFrameLocks noGrp="1"/>
          </p:cNvGraphicFramePr>
          <p:nvPr>
            <p:extLst>
              <p:ext uri="{D42A27DB-BD31-4B8C-83A1-F6EECF244321}">
                <p14:modId xmlns:p14="http://schemas.microsoft.com/office/powerpoint/2010/main" val="1201849229"/>
              </p:ext>
            </p:extLst>
          </p:nvPr>
        </p:nvGraphicFramePr>
        <p:xfrm>
          <a:off x="484095" y="987388"/>
          <a:ext cx="8175810" cy="1529080"/>
        </p:xfrm>
        <a:graphic>
          <a:graphicData uri="http://schemas.openxmlformats.org/drawingml/2006/table">
            <a:tbl>
              <a:tblPr firstRow="1" bandRow="1">
                <a:tableStyleId>{47A2FD5F-7160-4EFD-93E5-10D3248A2A94}</a:tableStyleId>
              </a:tblPr>
              <a:tblGrid>
                <a:gridCol w="2725270">
                  <a:extLst>
                    <a:ext uri="{9D8B030D-6E8A-4147-A177-3AD203B41FA5}">
                      <a16:colId xmlns:a16="http://schemas.microsoft.com/office/drawing/2014/main" val="2520291682"/>
                    </a:ext>
                  </a:extLst>
                </a:gridCol>
                <a:gridCol w="2725270">
                  <a:extLst>
                    <a:ext uri="{9D8B030D-6E8A-4147-A177-3AD203B41FA5}">
                      <a16:colId xmlns:a16="http://schemas.microsoft.com/office/drawing/2014/main" val="2971549416"/>
                    </a:ext>
                  </a:extLst>
                </a:gridCol>
                <a:gridCol w="2725270">
                  <a:extLst>
                    <a:ext uri="{9D8B030D-6E8A-4147-A177-3AD203B41FA5}">
                      <a16:colId xmlns:a16="http://schemas.microsoft.com/office/drawing/2014/main" val="898886207"/>
                    </a:ext>
                  </a:extLst>
                </a:gridCol>
              </a:tblGrid>
              <a:tr h="370840">
                <a:tc>
                  <a:txBody>
                    <a:bodyPr/>
                    <a:lstStyle/>
                    <a:p>
                      <a:r>
                        <a:rPr lang="en-US" dirty="0"/>
                        <a:t>Seanmark Paz</a:t>
                      </a:r>
                    </a:p>
                  </a:txBody>
                  <a:tcPr/>
                </a:tc>
                <a:tc>
                  <a:txBody>
                    <a:bodyPr/>
                    <a:lstStyle/>
                    <a:p>
                      <a:r>
                        <a:rPr lang="en-US" dirty="0" err="1"/>
                        <a:t>Jabali</a:t>
                      </a:r>
                      <a:r>
                        <a:rPr lang="en-US" dirty="0"/>
                        <a:t> Shah</a:t>
                      </a:r>
                    </a:p>
                  </a:txBody>
                  <a:tcPr/>
                </a:tc>
                <a:tc>
                  <a:txBody>
                    <a:bodyPr/>
                    <a:lstStyle/>
                    <a:p>
                      <a:r>
                        <a:rPr lang="en-US" dirty="0"/>
                        <a:t>Yaakov Sternberg</a:t>
                      </a:r>
                    </a:p>
                  </a:txBody>
                  <a:tcPr/>
                </a:tc>
                <a:extLst>
                  <a:ext uri="{0D108BD9-81ED-4DB2-BD59-A6C34878D82A}">
                    <a16:rowId xmlns:a16="http://schemas.microsoft.com/office/drawing/2014/main" val="4108820994"/>
                  </a:ext>
                </a:extLst>
              </a:tr>
              <a:tr h="370840">
                <a:tc>
                  <a:txBody>
                    <a:bodyPr/>
                    <a:lstStyle/>
                    <a:p>
                      <a:pPr marL="285750" indent="-285750">
                        <a:buFont typeface="Arial" panose="020B0604020202020204" pitchFamily="34" charset="0"/>
                        <a:buChar char="•"/>
                      </a:pPr>
                      <a:r>
                        <a:rPr lang="en-US" dirty="0"/>
                        <a:t>Model Training/Visualization</a:t>
                      </a:r>
                    </a:p>
                    <a:p>
                      <a:pPr marL="285750" indent="-285750">
                        <a:buFont typeface="Arial" panose="020B0604020202020204" pitchFamily="34" charset="0"/>
                        <a:buChar char="•"/>
                      </a:pPr>
                      <a:r>
                        <a:rPr lang="en-US" dirty="0"/>
                        <a:t>Slideshow/Presentation</a:t>
                      </a:r>
                    </a:p>
                    <a:p>
                      <a:pPr marL="285750" indent="-285750">
                        <a:buFont typeface="Arial" panose="020B0604020202020204" pitchFamily="34" charset="0"/>
                        <a:buChar char="•"/>
                      </a:pPr>
                      <a:r>
                        <a:rPr lang="en-US" dirty="0"/>
                        <a:t>Report (Model Training/Visualization)</a:t>
                      </a:r>
                      <a:br>
                        <a:rPr lang="en-US" dirty="0"/>
                      </a:b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012949420"/>
                  </a:ext>
                </a:extLst>
              </a:tr>
            </a:tbl>
          </a:graphicData>
        </a:graphic>
      </p:graphicFrame>
    </p:spTree>
    <p:extLst>
      <p:ext uri="{BB962C8B-B14F-4D97-AF65-F5344CB8AC3E}">
        <p14:creationId xmlns:p14="http://schemas.microsoft.com/office/powerpoint/2010/main" val="1260450393"/>
      </p:ext>
    </p:extLst>
  </p:cSld>
  <p:clrMapOvr>
    <a:masterClrMapping/>
  </p:clrMapOvr>
  <mc:AlternateContent xmlns:mc="http://schemas.openxmlformats.org/markup-compatibility/2006" xmlns:p14="http://schemas.microsoft.com/office/powerpoint/2010/main">
    <mc:Choice Requires="p14">
      <p:transition spd="slow" p14:dur="2000" advTm="124222"/>
    </mc:Choice>
    <mc:Fallback xmlns="">
      <p:transition spd="slow" advTm="12422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A9534699-5ADC-9FB9-C2D2-7CF084B421F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E3BFD70-FCB1-2858-216F-88612114A641}"/>
              </a:ext>
            </a:extLst>
          </p:cNvPr>
          <p:cNvSpPr txBox="1"/>
          <p:nvPr/>
        </p:nvSpPr>
        <p:spPr>
          <a:xfrm>
            <a:off x="222798" y="287781"/>
            <a:ext cx="786291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Improvements</a:t>
            </a:r>
          </a:p>
        </p:txBody>
      </p:sp>
      <p:sp>
        <p:nvSpPr>
          <p:cNvPr id="2" name="TextBox 1">
            <a:extLst>
              <a:ext uri="{FF2B5EF4-FFF2-40B4-BE49-F238E27FC236}">
                <a16:creationId xmlns:a16="http://schemas.microsoft.com/office/drawing/2014/main" id="{C918957F-2F09-793C-2ACB-63450E50526E}"/>
              </a:ext>
            </a:extLst>
          </p:cNvPr>
          <p:cNvSpPr txBox="1"/>
          <p:nvPr/>
        </p:nvSpPr>
        <p:spPr>
          <a:xfrm>
            <a:off x="324914" y="749446"/>
            <a:ext cx="4279577" cy="116955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outside data to test the model, rather than just the generated images from the dataset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 the type of cancerous tissue that the model can identify, including tissue from other areas besides lung/colon</a:t>
            </a:r>
          </a:p>
        </p:txBody>
      </p:sp>
    </p:spTree>
    <p:extLst>
      <p:ext uri="{BB962C8B-B14F-4D97-AF65-F5344CB8AC3E}">
        <p14:creationId xmlns:p14="http://schemas.microsoft.com/office/powerpoint/2010/main" val="688274693"/>
      </p:ext>
    </p:extLst>
  </p:cSld>
  <p:clrMapOvr>
    <a:masterClrMapping/>
  </p:clrMapOvr>
  <mc:AlternateContent xmlns:mc="http://schemas.openxmlformats.org/markup-compatibility/2006" xmlns:p14="http://schemas.microsoft.com/office/powerpoint/2010/main">
    <mc:Choice Requires="p14">
      <p:transition spd="slow" p14:dur="2000" advTm="124222"/>
    </mc:Choice>
    <mc:Fallback xmlns="">
      <p:transition spd="slow" advTm="124222"/>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439</Words>
  <Application>Microsoft Office PowerPoint</Application>
  <PresentationFormat>On-screen Show (16:9)</PresentationFormat>
  <Paragraphs>45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Narrow</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Greg Moore</dc:creator>
  <cp:lastModifiedBy>Seanmark Paz</cp:lastModifiedBy>
  <cp:revision>3</cp:revision>
  <dcterms:modified xsi:type="dcterms:W3CDTF">2024-12-07T01:44:25Z</dcterms:modified>
</cp:coreProperties>
</file>