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3366FF"/>
    <a:srgbClr val="CC9900"/>
    <a:srgbClr val="C0C0C0"/>
    <a:srgbClr val="DDDDDD"/>
    <a:srgbClr val="FF9900"/>
    <a:srgbClr val="6699FF"/>
    <a:srgbClr val="3333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314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35FF22-9CEC-42A2-A332-CDAC403B47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BE3357-24D1-4034-877B-09D7447C21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BC0E4F-5225-40E2-A01B-153A33871E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86E16-3517-4696-A31F-D403B3F749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0FE39-EF5D-4C1D-B924-21C670BC23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4ABA6-ACBD-4161-AA85-928C33DA7E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E971E-8C3B-4DC4-AB89-4DEFFA9109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A623-A4BB-4675-9BB3-9F6F66C36D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E34675-452C-4B1C-AAD5-6344A98B90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DFA83-43B6-4A8C-9006-E490586551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3233EB-AF59-475E-96EE-4AF2504F33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A0B13D-0A14-4964-B903-73D7AEC95F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B2B2B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457200" y="0"/>
            <a:ext cx="8001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000" b="1" dirty="0" smtClean="0">
                <a:solidFill>
                  <a:srgbClr val="CC9900"/>
                </a:solidFill>
              </a:rPr>
              <a:t>Bluetooth Hardware Controller</a:t>
            </a:r>
            <a:endParaRPr lang="en-US" sz="3000" b="1" dirty="0">
              <a:solidFill>
                <a:srgbClr val="CC9900"/>
              </a:solidFill>
            </a:endParaRP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228600" y="381000"/>
            <a:ext cx="830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/>
              <a:t>“Control your world through </a:t>
            </a:r>
            <a:r>
              <a:rPr lang="en-US" sz="2000" b="1" dirty="0" err="1" smtClean="0"/>
              <a:t>bluetooth</a:t>
            </a:r>
            <a:r>
              <a:rPr lang="en-US" sz="2000" b="1" dirty="0" smtClean="0"/>
              <a:t>”</a:t>
            </a:r>
            <a:endParaRPr lang="en-US" sz="2000" b="1" dirty="0"/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152400" y="1828800"/>
            <a:ext cx="2743200" cy="2015936"/>
          </a:xfrm>
          <a:prstGeom prst="rect">
            <a:avLst/>
          </a:prstGeom>
          <a:solidFill>
            <a:schemeClr val="bg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dirty="0" smtClean="0">
                <a:latin typeface="Times New Roman" pitchFamily="18" charset="0"/>
              </a:rPr>
              <a:t>We wanted more experience designing user interfaces and working with </a:t>
            </a:r>
            <a:r>
              <a:rPr lang="en-US" sz="1000" b="1" dirty="0" err="1" smtClean="0">
                <a:latin typeface="Times New Roman" pitchFamily="18" charset="0"/>
              </a:rPr>
              <a:t>bluetooth</a:t>
            </a:r>
            <a:r>
              <a:rPr lang="en-US" sz="1000" b="1" dirty="0" smtClean="0">
                <a:latin typeface="Times New Roman" pitchFamily="18" charset="0"/>
              </a:rPr>
              <a:t> devices in Android. </a:t>
            </a:r>
            <a:endParaRPr lang="en-US" sz="1000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000" b="1" dirty="0" smtClean="0">
                <a:latin typeface="Times New Roman" pitchFamily="18" charset="0"/>
              </a:rPr>
              <a:t>Don </a:t>
            </a:r>
            <a:r>
              <a:rPr lang="en-US" sz="1000" b="1" dirty="0" err="1" smtClean="0">
                <a:latin typeface="Times New Roman" pitchFamily="18" charset="0"/>
              </a:rPr>
              <a:t>Heer</a:t>
            </a:r>
            <a:r>
              <a:rPr lang="en-US" sz="1000" b="1" dirty="0" smtClean="0">
                <a:latin typeface="Times New Roman" pitchFamily="18" charset="0"/>
              </a:rPr>
              <a:t> wanted a framework to allow general users to control hardware through </a:t>
            </a:r>
            <a:r>
              <a:rPr lang="en-US" sz="1000" b="1" dirty="0" err="1" smtClean="0">
                <a:latin typeface="Times New Roman" pitchFamily="18" charset="0"/>
              </a:rPr>
              <a:t>bluetooth</a:t>
            </a:r>
            <a:r>
              <a:rPr lang="en-US" sz="1000" b="1" dirty="0" smtClean="0">
                <a:latin typeface="Times New Roman" pitchFamily="18" charset="0"/>
              </a:rPr>
              <a:t> without programming.  Advanced users could create the software modules for specific </a:t>
            </a:r>
            <a:r>
              <a:rPr lang="en-US" sz="1000" b="1" dirty="0" err="1" smtClean="0">
                <a:latin typeface="Times New Roman" pitchFamily="18" charset="0"/>
              </a:rPr>
              <a:t>bluetooth</a:t>
            </a:r>
            <a:r>
              <a:rPr lang="en-US" sz="1000" b="1" dirty="0" smtClean="0">
                <a:latin typeface="Times New Roman" pitchFamily="18" charset="0"/>
              </a:rPr>
              <a:t> hardware.  This project was a collaboration between our CS senior project group and an ECE senior project group.  Collaboration allowed us to utilize hardware that wouldn’t have been available otherwise.</a:t>
            </a:r>
            <a:endParaRPr lang="en-US" sz="1000" b="1" dirty="0">
              <a:latin typeface="Times New Roman" pitchFamily="18" charset="0"/>
            </a:endParaRP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2209800" y="685800"/>
            <a:ext cx="4343400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200" b="1" dirty="0" smtClean="0">
                <a:solidFill>
                  <a:srgbClr val="3333FF"/>
                </a:solidFill>
              </a:rPr>
              <a:t>Sean Penney, penneys@onid.oregonstate.edu </a:t>
            </a:r>
          </a:p>
          <a:p>
            <a:pPr algn="ctr">
              <a:spcBef>
                <a:spcPts val="0"/>
              </a:spcBef>
            </a:pPr>
            <a:r>
              <a:rPr lang="en-US" sz="1200" b="1" dirty="0" smtClean="0">
                <a:solidFill>
                  <a:srgbClr val="3333FF"/>
                </a:solidFill>
              </a:rPr>
              <a:t>Aaron Egger, eggera@onid.oregonstate.edu</a:t>
            </a:r>
            <a:r>
              <a:rPr lang="en-US" sz="1200" b="1" dirty="0">
                <a:solidFill>
                  <a:srgbClr val="3333FF"/>
                </a:solidFill>
              </a:rPr>
              <a:t/>
            </a:r>
            <a:br>
              <a:rPr lang="en-US" sz="1200" b="1" dirty="0">
                <a:solidFill>
                  <a:srgbClr val="3333FF"/>
                </a:solidFill>
              </a:rPr>
            </a:br>
            <a:r>
              <a:rPr lang="en-US" sz="1200" b="1" dirty="0" smtClean="0">
                <a:solidFill>
                  <a:srgbClr val="3333FF"/>
                </a:solidFill>
              </a:rPr>
              <a:t>Paul Atkinson atkinspa@onid.oregonstate.edu</a:t>
            </a:r>
            <a:r>
              <a:rPr lang="en-US" sz="1200" b="1" dirty="0">
                <a:solidFill>
                  <a:srgbClr val="3333FF"/>
                </a:solidFill>
              </a:rPr>
              <a:t/>
            </a:r>
            <a:br>
              <a:rPr lang="en-US" sz="1200" b="1" dirty="0">
                <a:solidFill>
                  <a:srgbClr val="3333FF"/>
                </a:solidFill>
              </a:rPr>
            </a:br>
            <a:r>
              <a:rPr lang="en-US" sz="1200" b="1" dirty="0">
                <a:solidFill>
                  <a:srgbClr val="3333FF"/>
                </a:solidFill>
              </a:rPr>
              <a:t>Client</a:t>
            </a:r>
            <a:r>
              <a:rPr lang="en-US" sz="1200" b="1" dirty="0" smtClean="0">
                <a:solidFill>
                  <a:srgbClr val="3333FF"/>
                </a:solidFill>
              </a:rPr>
              <a:t>: Don </a:t>
            </a:r>
            <a:r>
              <a:rPr lang="en-US" sz="1200" b="1" dirty="0" err="1" smtClean="0">
                <a:solidFill>
                  <a:srgbClr val="3333FF"/>
                </a:solidFill>
              </a:rPr>
              <a:t>Heer</a:t>
            </a:r>
            <a:r>
              <a:rPr lang="en-US" sz="1200" b="1" dirty="0" smtClean="0">
                <a:solidFill>
                  <a:srgbClr val="3333FF"/>
                </a:solidFill>
              </a:rPr>
              <a:t>, heer@eecs.oregonstate.edu</a:t>
            </a:r>
            <a:endParaRPr lang="en-US" sz="1200" b="1" dirty="0">
              <a:solidFill>
                <a:srgbClr val="3333FF"/>
              </a:solidFill>
            </a:endParaRPr>
          </a:p>
        </p:txBody>
      </p:sp>
      <p:sp>
        <p:nvSpPr>
          <p:cNvPr id="2055" name="Text Box 10"/>
          <p:cNvSpPr txBox="1">
            <a:spLocks noChangeArrowheads="1"/>
          </p:cNvSpPr>
          <p:nvPr/>
        </p:nvSpPr>
        <p:spPr bwMode="auto">
          <a:xfrm>
            <a:off x="152400" y="4800600"/>
            <a:ext cx="2819400" cy="1708160"/>
          </a:xfrm>
          <a:prstGeom prst="rect">
            <a:avLst/>
          </a:prstGeom>
          <a:solidFill>
            <a:schemeClr val="bg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dirty="0" smtClean="0">
                <a:latin typeface="Times New Roman" pitchFamily="18" charset="0"/>
              </a:rPr>
              <a:t>We setup a framework to create modules, along with a website where modules can be uploaded/downloaded. </a:t>
            </a:r>
            <a:endParaRPr lang="en-US" sz="1000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000" b="1" dirty="0" smtClean="0">
                <a:latin typeface="Times New Roman" pitchFamily="18" charset="0"/>
              </a:rPr>
              <a:t>List steps later</a:t>
            </a:r>
            <a:endParaRPr lang="en-US" sz="1000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000" b="1" dirty="0" smtClean="0">
                <a:latin typeface="Times New Roman" pitchFamily="18" charset="0"/>
              </a:rPr>
              <a:t>We used our framework to develop some modules for a </a:t>
            </a:r>
            <a:r>
              <a:rPr lang="en-US" sz="1000" b="1" dirty="0" err="1" smtClean="0">
                <a:latin typeface="Times New Roman" pitchFamily="18" charset="0"/>
              </a:rPr>
              <a:t>bluetooth</a:t>
            </a:r>
            <a:r>
              <a:rPr lang="en-US" sz="1000" b="1" dirty="0" smtClean="0">
                <a:latin typeface="Times New Roman" pitchFamily="18" charset="0"/>
              </a:rPr>
              <a:t> gamepad, keyboard, and </a:t>
            </a:r>
            <a:r>
              <a:rPr lang="en-US" sz="1000" b="1" dirty="0" err="1" smtClean="0">
                <a:latin typeface="Times New Roman" pitchFamily="18" charset="0"/>
              </a:rPr>
              <a:t>Arduino</a:t>
            </a:r>
            <a:r>
              <a:rPr lang="en-US" sz="1000" b="1" dirty="0" smtClean="0">
                <a:latin typeface="Times New Roman" pitchFamily="18" charset="0"/>
              </a:rPr>
              <a:t>.</a:t>
            </a:r>
            <a:endParaRPr lang="en-US" sz="1000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000" b="1" dirty="0" smtClean="0">
                <a:latin typeface="Times New Roman" pitchFamily="18" charset="0"/>
              </a:rPr>
              <a:t>We chose </a:t>
            </a:r>
            <a:r>
              <a:rPr lang="en-US" sz="1000" b="1" dirty="0" err="1" smtClean="0">
                <a:latin typeface="Times New Roman" pitchFamily="18" charset="0"/>
              </a:rPr>
              <a:t>bluetooth</a:t>
            </a:r>
            <a:r>
              <a:rPr lang="en-US" sz="1000" b="1" dirty="0" smtClean="0">
                <a:latin typeface="Times New Roman" pitchFamily="18" charset="0"/>
              </a:rPr>
              <a:t> low energy to minimize battery usage, and learn new technologies.</a:t>
            </a:r>
            <a:endParaRPr lang="en-US" sz="1000" b="1" dirty="0">
              <a:latin typeface="Times New Roman" pitchFamily="18" charset="0"/>
            </a:endParaRPr>
          </a:p>
        </p:txBody>
      </p:sp>
      <p:sp>
        <p:nvSpPr>
          <p:cNvPr id="2056" name="Text Box 13"/>
          <p:cNvSpPr txBox="1">
            <a:spLocks noChangeArrowheads="1"/>
          </p:cNvSpPr>
          <p:nvPr/>
        </p:nvSpPr>
        <p:spPr bwMode="auto">
          <a:xfrm>
            <a:off x="2971800" y="1828800"/>
            <a:ext cx="2895600" cy="1477328"/>
          </a:xfrm>
          <a:prstGeom prst="rect">
            <a:avLst/>
          </a:prstGeom>
          <a:solidFill>
            <a:schemeClr val="bg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 smtClean="0">
                <a:latin typeface="Times New Roman" pitchFamily="18" charset="0"/>
              </a:rPr>
              <a:t>We learned about </a:t>
            </a:r>
            <a:r>
              <a:rPr lang="en-US" sz="1000" b="1" dirty="0" err="1" smtClean="0">
                <a:latin typeface="Times New Roman" pitchFamily="18" charset="0"/>
              </a:rPr>
              <a:t>bluetooth</a:t>
            </a:r>
            <a:r>
              <a:rPr lang="en-US" sz="1000" b="1" dirty="0" smtClean="0">
                <a:latin typeface="Times New Roman" pitchFamily="18" charset="0"/>
              </a:rPr>
              <a:t> low energy and different profiles</a:t>
            </a:r>
            <a:r>
              <a:rPr lang="en-US" sz="1000" b="1" dirty="0" smtClean="0">
                <a:latin typeface="Times New Roman" pitchFamily="18" charset="0"/>
              </a:rPr>
              <a:t>.</a:t>
            </a:r>
          </a:p>
          <a:p>
            <a:endParaRPr lang="en-US" sz="1000" b="1" dirty="0" smtClean="0">
              <a:latin typeface="Times New Roman" pitchFamily="18" charset="0"/>
            </a:endParaRPr>
          </a:p>
          <a:p>
            <a:r>
              <a:rPr lang="en-US" sz="1000" b="1" dirty="0" smtClean="0">
                <a:latin typeface="Times New Roman" pitchFamily="18" charset="0"/>
              </a:rPr>
              <a:t>For the </a:t>
            </a:r>
            <a:r>
              <a:rPr lang="en-US" sz="1000" b="1" dirty="0" err="1" smtClean="0">
                <a:latin typeface="Times New Roman" pitchFamily="18" charset="0"/>
              </a:rPr>
              <a:t>plugin</a:t>
            </a:r>
            <a:r>
              <a:rPr lang="en-US" sz="1000" b="1" dirty="0" smtClean="0">
                <a:latin typeface="Times New Roman" pitchFamily="18" charset="0"/>
              </a:rPr>
              <a:t> framework, we made each </a:t>
            </a:r>
            <a:r>
              <a:rPr lang="en-US" sz="1000" b="1" dirty="0" err="1" smtClean="0">
                <a:latin typeface="Times New Roman" pitchFamily="18" charset="0"/>
              </a:rPr>
              <a:t>plugin</a:t>
            </a:r>
            <a:r>
              <a:rPr lang="en-US" sz="1000" b="1" dirty="0" smtClean="0">
                <a:latin typeface="Times New Roman" pitchFamily="18" charset="0"/>
              </a:rPr>
              <a:t> into an .</a:t>
            </a:r>
            <a:r>
              <a:rPr lang="en-US" sz="1000" b="1" dirty="0" err="1" smtClean="0">
                <a:latin typeface="Times New Roman" pitchFamily="18" charset="0"/>
              </a:rPr>
              <a:t>apk</a:t>
            </a:r>
            <a:r>
              <a:rPr lang="en-US" sz="1000" b="1" dirty="0" smtClean="0">
                <a:latin typeface="Times New Roman" pitchFamily="18" charset="0"/>
              </a:rPr>
              <a:t> file which can be downloaded from the website.  The main app can figure out which </a:t>
            </a:r>
            <a:r>
              <a:rPr lang="en-US" sz="1000" b="1" dirty="0" err="1" smtClean="0">
                <a:latin typeface="Times New Roman" pitchFamily="18" charset="0"/>
              </a:rPr>
              <a:t>plugins</a:t>
            </a:r>
            <a:r>
              <a:rPr lang="en-US" sz="1000" b="1" dirty="0" smtClean="0">
                <a:latin typeface="Times New Roman" pitchFamily="18" charset="0"/>
              </a:rPr>
              <a:t> are installed, and launch any of them.</a:t>
            </a:r>
            <a:endParaRPr lang="en-US" sz="1000" b="1" dirty="0" smtClean="0">
              <a:latin typeface="Times New Roman" pitchFamily="18" charset="0"/>
            </a:endParaRPr>
          </a:p>
          <a:p>
            <a:endParaRPr lang="en-US" sz="1000" b="1" dirty="0" smtClean="0">
              <a:latin typeface="Times New Roman" pitchFamily="18" charset="0"/>
            </a:endParaRPr>
          </a:p>
          <a:p>
            <a:r>
              <a:rPr lang="en-US" sz="1000" b="1" dirty="0" smtClean="0">
                <a:latin typeface="Times New Roman" pitchFamily="18" charset="0"/>
              </a:rPr>
              <a:t>Later we will fill in more material here</a:t>
            </a:r>
            <a:r>
              <a:rPr lang="en-US" sz="1000" b="1" dirty="0" smtClean="0">
                <a:latin typeface="Times New Roman" pitchFamily="18" charset="0"/>
              </a:rPr>
              <a:t>.</a:t>
            </a:r>
            <a:endParaRPr lang="en-US" sz="1000" b="1" dirty="0">
              <a:latin typeface="Times New Roman" pitchFamily="18" charset="0"/>
            </a:endParaRPr>
          </a:p>
        </p:txBody>
      </p:sp>
      <p:sp>
        <p:nvSpPr>
          <p:cNvPr id="2057" name="Text Box 14"/>
          <p:cNvSpPr txBox="1">
            <a:spLocks noChangeArrowheads="1"/>
          </p:cNvSpPr>
          <p:nvPr/>
        </p:nvSpPr>
        <p:spPr bwMode="auto">
          <a:xfrm>
            <a:off x="7239000" y="6613525"/>
            <a:ext cx="1905000" cy="244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 dirty="0" smtClean="0"/>
              <a:t>12-1-14</a:t>
            </a:r>
            <a:endParaRPr lang="en-US" sz="1000" b="1" dirty="0"/>
          </a:p>
        </p:txBody>
      </p:sp>
      <p:sp>
        <p:nvSpPr>
          <p:cNvPr id="2058" name="Text Box 15"/>
          <p:cNvSpPr txBox="1">
            <a:spLocks noChangeArrowheads="1"/>
          </p:cNvSpPr>
          <p:nvPr/>
        </p:nvSpPr>
        <p:spPr bwMode="auto">
          <a:xfrm>
            <a:off x="5791200" y="4876800"/>
            <a:ext cx="3276600" cy="1631216"/>
          </a:xfrm>
          <a:prstGeom prst="rect">
            <a:avLst/>
          </a:prstGeom>
          <a:solidFill>
            <a:schemeClr val="bg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dirty="0" smtClean="0">
                <a:latin typeface="Times New Roman" pitchFamily="18" charset="0"/>
              </a:rPr>
              <a:t>Conclusion will be filled in later</a:t>
            </a:r>
          </a:p>
          <a:p>
            <a:pPr>
              <a:spcBef>
                <a:spcPct val="50000"/>
              </a:spcBef>
            </a:pPr>
            <a:endParaRPr lang="en-US" sz="1000" b="1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1000" b="1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1000" b="1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1000" b="1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1000" b="1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1000" b="1" dirty="0" smtClean="0">
              <a:latin typeface="Times New Roman" pitchFamily="18" charset="0"/>
            </a:endParaRPr>
          </a:p>
        </p:txBody>
      </p:sp>
      <p:sp>
        <p:nvSpPr>
          <p:cNvPr id="2059" name="Text Box 17"/>
          <p:cNvSpPr txBox="1">
            <a:spLocks noChangeArrowheads="1"/>
          </p:cNvSpPr>
          <p:nvPr/>
        </p:nvSpPr>
        <p:spPr bwMode="auto">
          <a:xfrm>
            <a:off x="152400" y="1524000"/>
            <a:ext cx="2743200" cy="27463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Introduction and Background</a:t>
            </a:r>
          </a:p>
        </p:txBody>
      </p:sp>
      <p:sp>
        <p:nvSpPr>
          <p:cNvPr id="2060" name="Text Box 18"/>
          <p:cNvSpPr txBox="1">
            <a:spLocks noChangeArrowheads="1"/>
          </p:cNvSpPr>
          <p:nvPr/>
        </p:nvSpPr>
        <p:spPr bwMode="auto">
          <a:xfrm>
            <a:off x="152400" y="4495800"/>
            <a:ext cx="2833688" cy="27463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Project Description</a:t>
            </a:r>
          </a:p>
        </p:txBody>
      </p:sp>
      <p:sp>
        <p:nvSpPr>
          <p:cNvPr id="2061" name="Text Box 11"/>
          <p:cNvSpPr txBox="1">
            <a:spLocks noChangeArrowheads="1"/>
          </p:cNvSpPr>
          <p:nvPr/>
        </p:nvSpPr>
        <p:spPr bwMode="auto">
          <a:xfrm>
            <a:off x="5943600" y="1752600"/>
            <a:ext cx="3048000" cy="1323439"/>
          </a:xfrm>
          <a:prstGeom prst="rect">
            <a:avLst/>
          </a:prstGeom>
          <a:solidFill>
            <a:schemeClr val="bg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dirty="0" smtClean="0">
                <a:latin typeface="Times New Roman" pitchFamily="18" charset="0"/>
              </a:rPr>
              <a:t>In this section we will talk about how the project went.  This will be filled in later.</a:t>
            </a:r>
          </a:p>
          <a:p>
            <a:pPr>
              <a:spcBef>
                <a:spcPct val="50000"/>
              </a:spcBef>
            </a:pPr>
            <a:endParaRPr lang="en-US" sz="1000" b="1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1000" b="1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1000" b="1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1000" b="1" dirty="0">
              <a:latin typeface="Times New Roman" pitchFamily="18" charset="0"/>
            </a:endParaRPr>
          </a:p>
        </p:txBody>
      </p:sp>
      <p:sp>
        <p:nvSpPr>
          <p:cNvPr id="2062" name="Text Box 19"/>
          <p:cNvSpPr txBox="1">
            <a:spLocks noChangeArrowheads="1"/>
          </p:cNvSpPr>
          <p:nvPr/>
        </p:nvSpPr>
        <p:spPr bwMode="auto">
          <a:xfrm>
            <a:off x="6096000" y="1447800"/>
            <a:ext cx="2590800" cy="27463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Results</a:t>
            </a:r>
          </a:p>
        </p:txBody>
      </p:sp>
      <p:sp>
        <p:nvSpPr>
          <p:cNvPr id="2063" name="Text Box 21"/>
          <p:cNvSpPr txBox="1">
            <a:spLocks noChangeArrowheads="1"/>
          </p:cNvSpPr>
          <p:nvPr/>
        </p:nvSpPr>
        <p:spPr bwMode="auto">
          <a:xfrm>
            <a:off x="6248400" y="4572000"/>
            <a:ext cx="2438400" cy="27463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Conclusions</a:t>
            </a:r>
          </a:p>
        </p:txBody>
      </p:sp>
      <p:sp>
        <p:nvSpPr>
          <p:cNvPr id="2064" name="Text Box 23"/>
          <p:cNvSpPr txBox="1">
            <a:spLocks noChangeArrowheads="1"/>
          </p:cNvSpPr>
          <p:nvPr/>
        </p:nvSpPr>
        <p:spPr bwMode="auto">
          <a:xfrm>
            <a:off x="3124200" y="3429000"/>
            <a:ext cx="2438400" cy="261610"/>
          </a:xfrm>
          <a:prstGeom prst="rect">
            <a:avLst/>
          </a:prstGeom>
          <a:solidFill>
            <a:schemeClr val="bg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100" b="1" dirty="0" smtClean="0"/>
              <a:t>TODO:  Tablet + </a:t>
            </a:r>
            <a:r>
              <a:rPr lang="en-US" sz="1100" b="1" dirty="0" err="1" smtClean="0"/>
              <a:t>Arduino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pic</a:t>
            </a:r>
            <a:endParaRPr lang="en-US" sz="1100" b="1" dirty="0"/>
          </a:p>
        </p:txBody>
      </p:sp>
      <p:sp>
        <p:nvSpPr>
          <p:cNvPr id="2065" name="Text Box 24"/>
          <p:cNvSpPr txBox="1">
            <a:spLocks noChangeArrowheads="1"/>
          </p:cNvSpPr>
          <p:nvPr/>
        </p:nvSpPr>
        <p:spPr bwMode="auto">
          <a:xfrm>
            <a:off x="6019800" y="3276600"/>
            <a:ext cx="1524000" cy="1200150"/>
          </a:xfrm>
          <a:prstGeom prst="rect">
            <a:avLst/>
          </a:prstGeom>
          <a:solidFill>
            <a:schemeClr val="bg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1200" b="1"/>
          </a:p>
          <a:p>
            <a:pPr algn="ctr">
              <a:spcBef>
                <a:spcPct val="50000"/>
              </a:spcBef>
            </a:pPr>
            <a:r>
              <a:rPr lang="en-US" sz="1200" b="1"/>
              <a:t>Graphs, charts, imagery</a:t>
            </a:r>
            <a:br>
              <a:rPr lang="en-US" sz="1200" b="1"/>
            </a:br>
            <a:endParaRPr lang="en-US" sz="1200" b="1"/>
          </a:p>
          <a:p>
            <a:pPr algn="ctr">
              <a:spcBef>
                <a:spcPct val="50000"/>
              </a:spcBef>
            </a:pPr>
            <a:endParaRPr lang="en-US" sz="1200" b="1"/>
          </a:p>
        </p:txBody>
      </p:sp>
      <p:sp>
        <p:nvSpPr>
          <p:cNvPr id="2067" name="Text Box 28"/>
          <p:cNvSpPr txBox="1">
            <a:spLocks noChangeArrowheads="1"/>
          </p:cNvSpPr>
          <p:nvPr/>
        </p:nvSpPr>
        <p:spPr bwMode="auto">
          <a:xfrm>
            <a:off x="7543800" y="3352800"/>
            <a:ext cx="1219200" cy="1108075"/>
          </a:xfrm>
          <a:prstGeom prst="rect">
            <a:avLst/>
          </a:prstGeom>
          <a:solidFill>
            <a:schemeClr val="bg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/>
            </a:r>
            <a:br>
              <a:rPr lang="en-US" sz="1200" b="1"/>
            </a:br>
            <a:r>
              <a:rPr lang="en-US" sz="1200" b="1"/>
              <a:t>Graphs, charts, imagery</a:t>
            </a:r>
          </a:p>
          <a:p>
            <a:pPr algn="ctr">
              <a:spcBef>
                <a:spcPct val="50000"/>
              </a:spcBef>
            </a:pPr>
            <a:endParaRPr lang="en-US" sz="1200" b="1"/>
          </a:p>
        </p:txBody>
      </p:sp>
      <p:pic>
        <p:nvPicPr>
          <p:cNvPr id="2069" name="Picture 30" descr="pc_wm_v_4c_rev"/>
          <p:cNvPicPr>
            <a:picLocks noChangeAspect="1" noChangeArrowheads="1"/>
          </p:cNvPicPr>
          <p:nvPr/>
        </p:nvPicPr>
        <p:blipFill>
          <a:blip r:embed="rId2" cstate="print"/>
          <a:srcRect b="25000"/>
          <a:stretch>
            <a:fillRect/>
          </a:stretch>
        </p:blipFill>
        <p:spPr bwMode="auto">
          <a:xfrm>
            <a:off x="7315200" y="152400"/>
            <a:ext cx="6381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0" name="Text Box 31"/>
          <p:cNvSpPr txBox="1">
            <a:spLocks noChangeArrowheads="1"/>
          </p:cNvSpPr>
          <p:nvPr/>
        </p:nvSpPr>
        <p:spPr bwMode="auto">
          <a:xfrm>
            <a:off x="7964488" y="130175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200" b="1"/>
              <a:t>CS Capstone Projects</a:t>
            </a:r>
            <a:endParaRPr lang="en-US" sz="2000" b="1"/>
          </a:p>
        </p:txBody>
      </p:sp>
      <p:sp>
        <p:nvSpPr>
          <p:cNvPr id="2071" name="Text Box 32"/>
          <p:cNvSpPr txBox="1">
            <a:spLocks noChangeArrowheads="1"/>
          </p:cNvSpPr>
          <p:nvPr/>
        </p:nvSpPr>
        <p:spPr bwMode="auto">
          <a:xfrm>
            <a:off x="3200400" y="1524000"/>
            <a:ext cx="2438400" cy="27463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Doing The Project</a:t>
            </a:r>
          </a:p>
        </p:txBody>
      </p:sp>
      <p:sp>
        <p:nvSpPr>
          <p:cNvPr id="2072" name="Text Box 33"/>
          <p:cNvSpPr txBox="1">
            <a:spLocks noChangeArrowheads="1"/>
          </p:cNvSpPr>
          <p:nvPr/>
        </p:nvSpPr>
        <p:spPr bwMode="auto">
          <a:xfrm>
            <a:off x="152400" y="3886200"/>
            <a:ext cx="2743200" cy="515526"/>
          </a:xfrm>
          <a:prstGeom prst="rect">
            <a:avLst/>
          </a:prstGeom>
          <a:solidFill>
            <a:schemeClr val="bg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b="1" dirty="0" smtClean="0"/>
              <a:t>Diagram of framework</a:t>
            </a:r>
          </a:p>
          <a:p>
            <a:pPr>
              <a:spcBef>
                <a:spcPct val="50000"/>
              </a:spcBef>
            </a:pPr>
            <a:endParaRPr lang="en-US" sz="1100" b="1" dirty="0"/>
          </a:p>
        </p:txBody>
      </p:sp>
      <p:sp>
        <p:nvSpPr>
          <p:cNvPr id="2073" name="Text Box 36"/>
          <p:cNvSpPr txBox="1">
            <a:spLocks noChangeArrowheads="1"/>
          </p:cNvSpPr>
          <p:nvPr/>
        </p:nvSpPr>
        <p:spPr bwMode="auto">
          <a:xfrm>
            <a:off x="3048000" y="5791200"/>
            <a:ext cx="2667000" cy="553998"/>
          </a:xfrm>
          <a:prstGeom prst="rect">
            <a:avLst/>
          </a:prstGeom>
          <a:solidFill>
            <a:schemeClr val="bg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dirty="0" smtClean="0">
                <a:latin typeface="Times New Roman" pitchFamily="18" charset="0"/>
              </a:rPr>
              <a:t>Control of </a:t>
            </a:r>
            <a:r>
              <a:rPr lang="en-US" sz="1000" b="1" dirty="0" err="1" smtClean="0">
                <a:latin typeface="Times New Roman" pitchFamily="18" charset="0"/>
              </a:rPr>
              <a:t>bluetooth</a:t>
            </a:r>
            <a:r>
              <a:rPr lang="en-US" sz="1000" b="1" dirty="0" smtClean="0">
                <a:latin typeface="Times New Roman" pitchFamily="18" charset="0"/>
              </a:rPr>
              <a:t> devices can be consolidated by using this app. This will allow people to automate household items . </a:t>
            </a:r>
            <a:endParaRPr lang="en-US" sz="1000" b="1" dirty="0">
              <a:latin typeface="Times New Roman" pitchFamily="18" charset="0"/>
            </a:endParaRPr>
          </a:p>
        </p:txBody>
      </p:sp>
      <p:sp>
        <p:nvSpPr>
          <p:cNvPr id="2074" name="Text Box 37"/>
          <p:cNvSpPr txBox="1">
            <a:spLocks noChangeArrowheads="1"/>
          </p:cNvSpPr>
          <p:nvPr/>
        </p:nvSpPr>
        <p:spPr bwMode="auto">
          <a:xfrm>
            <a:off x="3124200" y="5486400"/>
            <a:ext cx="2438400" cy="27463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Importance</a:t>
            </a:r>
          </a:p>
        </p:txBody>
      </p:sp>
      <p:pic>
        <p:nvPicPr>
          <p:cNvPr id="1027" name="Picture 3" descr="C:\Users\sean\Downloads\10819069_10153039764313054_490264659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676400" cy="9482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3854</TotalTime>
  <Words>280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Oregon State University</dc:creator>
  <cp:lastModifiedBy>sean</cp:lastModifiedBy>
  <cp:revision>162</cp:revision>
  <dcterms:created xsi:type="dcterms:W3CDTF">2005-02-21T20:03:11Z</dcterms:created>
  <dcterms:modified xsi:type="dcterms:W3CDTF">2015-03-12T18:07:23Z</dcterms:modified>
</cp:coreProperties>
</file>