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9" d="100"/>
          <a:sy n="19" d="100"/>
        </p:scale>
        <p:origin x="1818" y="126"/>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4/27/2015</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722527" y="2760575"/>
            <a:ext cx="18951755" cy="1365892"/>
          </a:xfrm>
        </p:spPr>
        <p:txBody>
          <a:bodyPr lIns="0" tIns="0" rIns="0" bIns="0">
            <a:noAutofit/>
          </a:bodyPr>
          <a:lstStyle/>
          <a:p>
            <a:r>
              <a:rPr lang="en-US" sz="8000" b="1" cap="all" dirty="0" smtClean="0"/>
              <a:t>UBC (Universal Bluetooth Controller)</a:t>
            </a:r>
            <a:endParaRPr lang="en-US" sz="8000" b="1" cap="all" dirty="0"/>
          </a:p>
        </p:txBody>
      </p:sp>
      <p:sp>
        <p:nvSpPr>
          <p:cNvPr id="3" name="Subtitle 2"/>
          <p:cNvSpPr>
            <a:spLocks noGrp="1"/>
          </p:cNvSpPr>
          <p:nvPr>
            <p:ph type="subTitle" idx="4294967295"/>
          </p:nvPr>
        </p:nvSpPr>
        <p:spPr>
          <a:xfrm>
            <a:off x="12412181" y="5164500"/>
            <a:ext cx="18951755" cy="1991672"/>
          </a:xfrm>
        </p:spPr>
        <p:txBody>
          <a:bodyPr lIns="0" tIns="0" rIns="0" bIns="0">
            <a:normAutofit/>
          </a:bodyPr>
          <a:lstStyle/>
          <a:p>
            <a:pPr marL="0" indent="0" algn="ctr">
              <a:buNone/>
            </a:pPr>
            <a:r>
              <a:rPr lang="en-US" sz="5400" dirty="0" smtClean="0">
                <a:solidFill>
                  <a:srgbClr val="F37321"/>
                </a:solidFill>
                <a:latin typeface="+mj-lt"/>
              </a:rPr>
              <a:t>Control your devices with this Android app!</a:t>
            </a:r>
            <a:endParaRPr lang="en-US" sz="5400" dirty="0">
              <a:solidFill>
                <a:srgbClr val="F37321"/>
              </a:solidFill>
              <a:latin typeface="+mj-lt"/>
            </a:endParaRPr>
          </a:p>
        </p:txBody>
      </p:sp>
      <p:sp>
        <p:nvSpPr>
          <p:cNvPr id="13" name="TextBox 12"/>
          <p:cNvSpPr txBox="1"/>
          <p:nvPr/>
        </p:nvSpPr>
        <p:spPr>
          <a:xfrm>
            <a:off x="12356992" y="17010089"/>
            <a:ext cx="9222475" cy="12753473"/>
          </a:xfrm>
          <a:prstGeom prst="rect">
            <a:avLst/>
          </a:prstGeom>
          <a:noFill/>
        </p:spPr>
        <p:txBody>
          <a:bodyPr wrap="square" rtlCol="0" anchor="t" anchorCtr="0">
            <a:noAutofit/>
          </a:bodyPr>
          <a:lstStyle/>
          <a:p>
            <a:r>
              <a:rPr lang="en-US" sz="3000" b="1" dirty="0"/>
              <a:t>This project is the brainchild of our mentor, Donald </a:t>
            </a:r>
            <a:r>
              <a:rPr lang="en-US" sz="3000" b="1" dirty="0" err="1"/>
              <a:t>Heer</a:t>
            </a:r>
            <a:r>
              <a:rPr lang="en-US" sz="3000" b="1" dirty="0"/>
              <a:t>, who plans to use this project in DIY applications around his home.  This project was born out of his need for a convenient way to control multiple </a:t>
            </a:r>
            <a:r>
              <a:rPr lang="en-US" sz="3000" b="1" dirty="0"/>
              <a:t>B</a:t>
            </a:r>
            <a:r>
              <a:rPr lang="en-US" sz="3000" b="1" dirty="0" smtClean="0"/>
              <a:t>luetooth </a:t>
            </a:r>
            <a:r>
              <a:rPr lang="en-US" sz="3000" b="1" dirty="0"/>
              <a:t>devices at once, including devices connected to the ECE </a:t>
            </a:r>
            <a:r>
              <a:rPr lang="en-US" sz="3000" b="1" dirty="0"/>
              <a:t>B</a:t>
            </a:r>
            <a:r>
              <a:rPr lang="en-US" sz="3000" b="1" dirty="0" smtClean="0"/>
              <a:t>luetooth </a:t>
            </a:r>
            <a:r>
              <a:rPr lang="en-US" sz="3000" b="1" dirty="0"/>
              <a:t>box</a:t>
            </a:r>
            <a:r>
              <a:rPr lang="en-US" sz="3000" b="1" dirty="0" smtClean="0"/>
              <a:t>.</a:t>
            </a:r>
          </a:p>
          <a:p>
            <a:endParaRPr lang="en-US" sz="3000" b="1" dirty="0"/>
          </a:p>
          <a:p>
            <a:r>
              <a:rPr lang="en-US" sz="3000" b="1" dirty="0" smtClean="0"/>
              <a:t>Don </a:t>
            </a:r>
            <a:r>
              <a:rPr lang="en-US" sz="3000" b="1" dirty="0" err="1" smtClean="0"/>
              <a:t>Heer</a:t>
            </a:r>
            <a:r>
              <a:rPr lang="en-US" sz="3000" b="1" dirty="0" smtClean="0"/>
              <a:t> wanted a framework to allow general users to control hardware through Bluetooth without having to program anything themselves. The idea was to have a base app that you </a:t>
            </a:r>
            <a:r>
              <a:rPr lang="en-US" sz="3000" b="1" dirty="0" smtClean="0"/>
              <a:t>install  </a:t>
            </a:r>
            <a:r>
              <a:rPr lang="en-US" sz="3000" b="1" dirty="0" smtClean="0"/>
              <a:t>“plugins</a:t>
            </a:r>
            <a:r>
              <a:rPr lang="en-US" sz="3000" b="1" dirty="0" smtClean="0"/>
              <a:t>” for. </a:t>
            </a:r>
            <a:r>
              <a:rPr lang="en-US" sz="3000" b="1" dirty="0" smtClean="0"/>
              <a:t>Each of these plugins add some functionality to the app. For example, if you have an </a:t>
            </a:r>
            <a:r>
              <a:rPr lang="en-US" sz="3000" b="1" dirty="0"/>
              <a:t>A</a:t>
            </a:r>
            <a:r>
              <a:rPr lang="en-US" sz="3000" b="1" dirty="0" smtClean="0"/>
              <a:t>rduino hooked up to a pump, you could download a plugin that will control the Arduino and pump the water. This way, Electrical students don’t have to worry about doing the programming themselves, they just have to worry about the hardware end of things. </a:t>
            </a:r>
            <a:endParaRPr lang="en-US" sz="3000" b="1" dirty="0" smtClean="0"/>
          </a:p>
          <a:p>
            <a:endParaRPr lang="en-US" sz="3000" b="1" dirty="0" smtClean="0"/>
          </a:p>
          <a:p>
            <a:r>
              <a:rPr lang="en-US" sz="3000" b="1" dirty="0" smtClean="0"/>
              <a:t>We were interested in this project because we wanted more experience designing user interfaces and working with </a:t>
            </a:r>
            <a:r>
              <a:rPr lang="en-US" sz="3000" b="1" dirty="0" err="1" smtClean="0"/>
              <a:t>bluetooth</a:t>
            </a:r>
            <a:r>
              <a:rPr lang="en-US" sz="3000" b="1" dirty="0" smtClean="0"/>
              <a:t> devices in Android. Two of us had previous experience with Android programming, so we already had some base knowledge. </a:t>
            </a:r>
            <a:endParaRPr lang="en-US" sz="3000" b="1" dirty="0"/>
          </a:p>
        </p:txBody>
      </p:sp>
      <p:sp>
        <p:nvSpPr>
          <p:cNvPr id="14" name="TextBox 13"/>
          <p:cNvSpPr txBox="1"/>
          <p:nvPr/>
        </p:nvSpPr>
        <p:spPr>
          <a:xfrm>
            <a:off x="22198405" y="8470232"/>
            <a:ext cx="9222475" cy="14905831"/>
          </a:xfrm>
          <a:prstGeom prst="rect">
            <a:avLst/>
          </a:prstGeom>
          <a:noFill/>
        </p:spPr>
        <p:txBody>
          <a:bodyPr wrap="square" rtlCol="0">
            <a:noAutofit/>
          </a:bodyPr>
          <a:lstStyle/>
          <a:p>
            <a:r>
              <a:rPr lang="en-US" sz="3000" b="1" dirty="0" smtClean="0"/>
              <a:t>We </a:t>
            </a:r>
            <a:r>
              <a:rPr lang="en-US" sz="3000" b="1" dirty="0"/>
              <a:t>setup a framework to create </a:t>
            </a:r>
            <a:r>
              <a:rPr lang="en-US" sz="3000" b="1" dirty="0" smtClean="0"/>
              <a:t>plugins. After a user creates a plugin, we can then add support for said plugin in our app. </a:t>
            </a:r>
            <a:r>
              <a:rPr lang="en-US" sz="3000" b="1" dirty="0"/>
              <a:t>We used our framework to develop some modules for a Bluetooth gamepad, keyboard, and Arduino</a:t>
            </a:r>
            <a:r>
              <a:rPr lang="en-US" sz="3000" b="1" dirty="0" smtClean="0"/>
              <a:t>.</a:t>
            </a:r>
          </a:p>
          <a:p>
            <a:endParaRPr lang="en-US" sz="3000" b="1" dirty="0" smtClean="0"/>
          </a:p>
          <a:p>
            <a:r>
              <a:rPr lang="en-US" sz="3000" b="1" dirty="0" smtClean="0"/>
              <a:t>When a user finishes a plugin, they can upload it to our app website. On this website, users can download and review submitted apps. </a:t>
            </a:r>
            <a:endParaRPr lang="en-US" sz="3000" b="1" dirty="0" smtClean="0"/>
          </a:p>
          <a:p>
            <a:endParaRPr lang="en-US" sz="3000" b="1" dirty="0"/>
          </a:p>
          <a:p>
            <a:r>
              <a:rPr lang="en-US" sz="3000" b="1" dirty="0" smtClean="0"/>
              <a:t>We </a:t>
            </a:r>
            <a:r>
              <a:rPr lang="en-US" sz="3000" b="1" dirty="0"/>
              <a:t>chose </a:t>
            </a:r>
            <a:r>
              <a:rPr lang="en-US" sz="3000" b="1" dirty="0" smtClean="0"/>
              <a:t>Bluetooth </a:t>
            </a:r>
            <a:r>
              <a:rPr lang="en-US" sz="3000" b="1" dirty="0"/>
              <a:t>low energy to minimize battery usage, and learn new technologies</a:t>
            </a:r>
            <a:r>
              <a:rPr lang="en-US" sz="3000" b="1" dirty="0" smtClean="0"/>
              <a:t>.</a:t>
            </a:r>
            <a:endParaRPr lang="en-US" sz="3000" b="1" dirty="0" smtClean="0"/>
          </a:p>
          <a:p>
            <a:pPr>
              <a:spcBef>
                <a:spcPct val="50000"/>
              </a:spcBef>
            </a:pPr>
            <a:endParaRPr lang="en-US" sz="3000" b="1" dirty="0"/>
          </a:p>
          <a:p>
            <a:pPr>
              <a:spcBef>
                <a:spcPct val="50000"/>
              </a:spcBef>
            </a:pPr>
            <a:r>
              <a:rPr lang="en-US" sz="6000" b="1" dirty="0" smtClean="0">
                <a:solidFill>
                  <a:schemeClr val="accent6">
                    <a:lumMod val="75000"/>
                  </a:schemeClr>
                </a:solidFill>
              </a:rPr>
              <a:t>End Results</a:t>
            </a:r>
          </a:p>
          <a:p>
            <a:endParaRPr lang="en-US" sz="3000" b="1" dirty="0" smtClean="0"/>
          </a:p>
          <a:p>
            <a:r>
              <a:rPr lang="en-US" sz="3000" b="1" dirty="0" smtClean="0"/>
              <a:t>We successfully created a plugin framework, however, there are security concerns that would need to be addressed before anonymous users could contribute plugins. </a:t>
            </a:r>
            <a:r>
              <a:rPr lang="en-US" sz="3000" b="1" dirty="0" smtClean="0"/>
              <a:t>It would have been better if Google had an official plugin framework to use. </a:t>
            </a:r>
          </a:p>
          <a:p>
            <a:endParaRPr lang="en-US" sz="3000" b="1" dirty="0"/>
          </a:p>
          <a:p>
            <a:r>
              <a:rPr lang="en-US" sz="3000" b="1" dirty="0" smtClean="0"/>
              <a:t>Bluetooth low energy is useful for conserving energy, although we have found that it is still buggy on various Android devices.  It may have been better to use a </a:t>
            </a:r>
            <a:r>
              <a:rPr lang="en-US" sz="3000" b="1" dirty="0"/>
              <a:t>B</a:t>
            </a:r>
            <a:r>
              <a:rPr lang="en-US" sz="3000" b="1" dirty="0" smtClean="0"/>
              <a:t>luetooth classic shield for the Arduino.</a:t>
            </a:r>
            <a:endParaRPr lang="en-US" sz="3000" b="1" dirty="0" smtClean="0"/>
          </a:p>
        </p:txBody>
      </p:sp>
      <p:sp>
        <p:nvSpPr>
          <p:cNvPr id="24" name="Rectangle 23"/>
          <p:cNvSpPr/>
          <p:nvPr/>
        </p:nvSpPr>
        <p:spPr>
          <a:xfrm>
            <a:off x="1449778" y="21380532"/>
            <a:ext cx="8550648" cy="838303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0" y="5019192"/>
            <a:ext cx="8550648" cy="16974534"/>
          </a:xfrm>
          <a:prstGeom prst="rect">
            <a:avLst/>
          </a:prstGeom>
          <a:noFill/>
        </p:spPr>
        <p:txBody>
          <a:bodyPr wrap="square" rtlCol="0" anchor="t" anchorCtr="0">
            <a:noAutofit/>
          </a:bodyPr>
          <a:lstStyle/>
          <a:p>
            <a:r>
              <a:rPr lang="en-US" sz="3000" b="1" dirty="0" smtClean="0">
                <a:ea typeface="Verdana" panose="020B0604030504040204" pitchFamily="34" charset="0"/>
                <a:cs typeface="Times New Roman" panose="02020603050405020304" pitchFamily="18" charset="0"/>
              </a:rPr>
              <a:t>We </a:t>
            </a:r>
            <a:r>
              <a:rPr lang="en-US" sz="3000" b="1" dirty="0">
                <a:ea typeface="Verdana" panose="020B0604030504040204" pitchFamily="34" charset="0"/>
                <a:cs typeface="Times New Roman" panose="02020603050405020304" pitchFamily="18" charset="0"/>
              </a:rPr>
              <a:t>learned about </a:t>
            </a:r>
            <a:r>
              <a:rPr lang="en-US" sz="3000" b="1" dirty="0" smtClean="0">
                <a:ea typeface="Verdana" panose="020B0604030504040204" pitchFamily="34" charset="0"/>
                <a:cs typeface="Times New Roman" panose="02020603050405020304" pitchFamily="18" charset="0"/>
              </a:rPr>
              <a:t>Bluetooth </a:t>
            </a:r>
            <a:r>
              <a:rPr lang="en-US" sz="3000" b="1" dirty="0">
                <a:ea typeface="Verdana" panose="020B0604030504040204" pitchFamily="34" charset="0"/>
                <a:cs typeface="Times New Roman" panose="02020603050405020304" pitchFamily="18" charset="0"/>
              </a:rPr>
              <a:t>low energy and different profiles</a:t>
            </a:r>
            <a:r>
              <a:rPr lang="en-US" sz="3000" b="1" dirty="0" smtClean="0">
                <a:ea typeface="Verdana" panose="020B0604030504040204" pitchFamily="34" charset="0"/>
                <a:cs typeface="Times New Roman" panose="02020603050405020304" pitchFamily="18" charset="0"/>
              </a:rPr>
              <a:t>. The keyboard and the gamepad both used Bluetooth classic. The Arduino used BLE (Bluetooth low energy). We decided to use BLE because it was the most energy efficient method of Bluetooth communication. </a:t>
            </a:r>
          </a:p>
          <a:p>
            <a:endParaRPr lang="en-US" sz="3000" b="1" dirty="0">
              <a:ea typeface="Verdana" panose="020B0604030504040204" pitchFamily="34" charset="0"/>
              <a:cs typeface="Times New Roman" panose="02020603050405020304" pitchFamily="18" charset="0"/>
            </a:endParaRPr>
          </a:p>
          <a:p>
            <a:r>
              <a:rPr lang="en-US" sz="3000" b="1" dirty="0" smtClean="0">
                <a:ea typeface="Verdana" panose="020B0604030504040204" pitchFamily="34" charset="0"/>
                <a:cs typeface="Times New Roman" panose="02020603050405020304" pitchFamily="18" charset="0"/>
              </a:rPr>
              <a:t>We also learned the process of publishing an app to the google play store. We learned the hard way that we shouldn’t have a real email address hooked up to the google play store unless you enjoy getting spam. </a:t>
            </a:r>
            <a:endParaRPr lang="en-US" sz="3000" b="1" dirty="0">
              <a:ea typeface="Verdana" panose="020B0604030504040204" pitchFamily="34" charset="0"/>
              <a:cs typeface="Times New Roman" panose="02020603050405020304" pitchFamily="18" charset="0"/>
            </a:endParaRPr>
          </a:p>
          <a:p>
            <a:endParaRPr lang="en-US" sz="3000" b="1" dirty="0">
              <a:ea typeface="Verdana" panose="020B0604030504040204" pitchFamily="34" charset="0"/>
              <a:cs typeface="Times New Roman" panose="02020603050405020304" pitchFamily="18" charset="0"/>
            </a:endParaRPr>
          </a:p>
          <a:p>
            <a:r>
              <a:rPr lang="en-US" sz="3000" b="1" dirty="0">
                <a:ea typeface="Verdana" panose="020B0604030504040204" pitchFamily="34" charset="0"/>
                <a:cs typeface="Times New Roman" panose="02020603050405020304" pitchFamily="18" charset="0"/>
              </a:rPr>
              <a:t>For the plugin framework, we made each plugin into an .</a:t>
            </a:r>
            <a:r>
              <a:rPr lang="en-US" sz="3000" b="1" dirty="0" err="1">
                <a:ea typeface="Verdana" panose="020B0604030504040204" pitchFamily="34" charset="0"/>
                <a:cs typeface="Times New Roman" panose="02020603050405020304" pitchFamily="18" charset="0"/>
              </a:rPr>
              <a:t>apk</a:t>
            </a:r>
            <a:r>
              <a:rPr lang="en-US" sz="3000" b="1" dirty="0">
                <a:ea typeface="Verdana" panose="020B0604030504040204" pitchFamily="34" charset="0"/>
                <a:cs typeface="Times New Roman" panose="02020603050405020304" pitchFamily="18" charset="0"/>
              </a:rPr>
              <a:t> file which can be downloaded from the website.  The main app can figure out which plugins are installed, and launch any of them</a:t>
            </a:r>
            <a:r>
              <a:rPr lang="en-US" sz="3000" b="1" dirty="0" smtClean="0">
                <a:ea typeface="Verdana" panose="020B0604030504040204" pitchFamily="34" charset="0"/>
                <a:cs typeface="Times New Roman" panose="02020603050405020304" pitchFamily="18" charset="0"/>
              </a:rPr>
              <a:t>.</a:t>
            </a:r>
          </a:p>
          <a:p>
            <a:endParaRPr lang="en-US" sz="3000" b="1" dirty="0" smtClean="0">
              <a:ea typeface="Verdana" panose="020B0604030504040204" pitchFamily="34" charset="0"/>
              <a:cs typeface="Times New Roman" panose="02020603050405020304" pitchFamily="18" charset="0"/>
            </a:endParaRPr>
          </a:p>
          <a:p>
            <a:endParaRPr lang="en-US" sz="3000" b="1" dirty="0" smtClean="0">
              <a:ea typeface="Verdana" panose="020B0604030504040204" pitchFamily="34" charset="0"/>
              <a:cs typeface="Times New Roman" panose="02020603050405020304" pitchFamily="18" charset="0"/>
            </a:endParaRPr>
          </a:p>
          <a:p>
            <a:endParaRPr lang="en-US" sz="1000" b="1" dirty="0" smtClean="0">
              <a:ea typeface="Verdana" panose="020B0604030504040204" pitchFamily="34" charset="0"/>
              <a:cs typeface="Times New Roman" panose="02020603050405020304" pitchFamily="18" charset="0"/>
            </a:endParaRPr>
          </a:p>
          <a:p>
            <a:pPr>
              <a:spcAft>
                <a:spcPts val="1800"/>
              </a:spcAft>
            </a:pPr>
            <a:r>
              <a:rPr lang="en-US" sz="6000" b="1" dirty="0" smtClean="0">
                <a:solidFill>
                  <a:schemeClr val="accent6">
                    <a:lumMod val="75000"/>
                  </a:schemeClr>
                </a:solidFill>
                <a:latin typeface="+mj-lt"/>
              </a:rPr>
              <a:t>Microcontroller</a:t>
            </a:r>
            <a:endParaRPr lang="en-US" sz="6000" b="1" dirty="0">
              <a:solidFill>
                <a:schemeClr val="accent6">
                  <a:lumMod val="75000"/>
                </a:schemeClr>
              </a:solidFill>
              <a:latin typeface="+mj-lt"/>
            </a:endParaRPr>
          </a:p>
          <a:p>
            <a:pPr>
              <a:spcAft>
                <a:spcPts val="1800"/>
              </a:spcAft>
            </a:pPr>
            <a:endParaRPr lang="en-US" sz="1000" b="1" dirty="0" smtClean="0"/>
          </a:p>
          <a:p>
            <a:pPr>
              <a:spcAft>
                <a:spcPts val="1800"/>
              </a:spcAft>
            </a:pPr>
            <a:r>
              <a:rPr lang="en-US" sz="3000" b="1" dirty="0" smtClean="0"/>
              <a:t>There </a:t>
            </a:r>
            <a:r>
              <a:rPr lang="en-US" sz="3000" b="1" dirty="0"/>
              <a:t>is also an Electrical engineering part of this project. They were tasked with designing hardware that interfaces directly with our app. People can then modify this hardware and add functionality, like adding LEDs </a:t>
            </a:r>
            <a:r>
              <a:rPr lang="en-US" sz="3000" b="1" dirty="0" smtClean="0"/>
              <a:t>or pumps for watering plants (or serving water).</a:t>
            </a:r>
            <a:endParaRPr lang="en-US" sz="3000" b="1" dirty="0">
              <a:ea typeface="Verdana" panose="020B0604030504040204" pitchFamily="34" charset="0"/>
              <a:cs typeface="Times New Roman" panose="02020603050405020304" pitchFamily="18" charset="0"/>
            </a:endParaRPr>
          </a:p>
          <a:p>
            <a:endParaRPr lang="en-US" sz="3000" b="1" dirty="0" smtClean="0">
              <a:ea typeface="Verdana" panose="020B0604030504040204" pitchFamily="34" charset="0"/>
              <a:cs typeface="Times New Roman" panose="02020603050405020304" pitchFamily="18" charset="0"/>
            </a:endParaRPr>
          </a:p>
          <a:p>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28" name="Subtitle 2"/>
          <p:cNvSpPr txBox="1">
            <a:spLocks/>
          </p:cNvSpPr>
          <p:nvPr/>
        </p:nvSpPr>
        <p:spPr>
          <a:xfrm>
            <a:off x="1406151" y="3621870"/>
            <a:ext cx="8550648" cy="115156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6000" b="1" dirty="0" smtClean="0">
                <a:solidFill>
                  <a:srgbClr val="F37321"/>
                </a:solidFill>
                <a:latin typeface="+mj-lt"/>
              </a:rPr>
              <a:t>Doing the project</a:t>
            </a:r>
            <a:endParaRPr lang="en-US" sz="6000" b="1" dirty="0">
              <a:solidFill>
                <a:srgbClr val="F37321"/>
              </a:solidFill>
              <a:latin typeface="+mj-lt"/>
            </a:endParaRPr>
          </a:p>
        </p:txBody>
      </p:sp>
      <p:sp>
        <p:nvSpPr>
          <p:cNvPr id="29" name="Rectangle 28"/>
          <p:cNvSpPr/>
          <p:nvPr/>
        </p:nvSpPr>
        <p:spPr>
          <a:xfrm>
            <a:off x="33353829" y="3195128"/>
            <a:ext cx="9636830" cy="650821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C:\Users\Paul\Downloads\11117879_735705309873929_2060666779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7504" y="1995386"/>
            <a:ext cx="3023806" cy="3023806"/>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9"/>
          <p:cNvSpPr txBox="1">
            <a:spLocks noChangeArrowheads="1"/>
          </p:cNvSpPr>
          <p:nvPr/>
        </p:nvSpPr>
        <p:spPr bwMode="auto">
          <a:xfrm>
            <a:off x="33533106" y="10079828"/>
            <a:ext cx="9292249" cy="12849671"/>
          </a:xfrm>
          <a:prstGeom prst="rect">
            <a:avLst/>
          </a:prstGeom>
          <a:noFill/>
          <a:ln w="28575">
            <a:noFill/>
            <a:miter lim="800000"/>
            <a:headEnd/>
            <a:tailEnd/>
          </a:ln>
        </p:spPr>
        <p:txBody>
          <a:bodyPr wrap="square">
            <a:spAutoFit/>
          </a:bodyPr>
          <a:lstStyle/>
          <a:p>
            <a:pPr>
              <a:spcBef>
                <a:spcPts val="0"/>
              </a:spcBef>
            </a:pPr>
            <a:endParaRPr lang="en-US" sz="3600" dirty="0" smtClean="0">
              <a:solidFill>
                <a:schemeClr val="accent6">
                  <a:lumMod val="75000"/>
                </a:schemeClr>
              </a:solidFill>
            </a:endParaRPr>
          </a:p>
          <a:p>
            <a:pPr>
              <a:spcBef>
                <a:spcPts val="0"/>
              </a:spcBef>
            </a:pPr>
            <a:r>
              <a:rPr lang="en-US" sz="3600" dirty="0" smtClean="0">
                <a:solidFill>
                  <a:schemeClr val="accent6">
                    <a:lumMod val="75000"/>
                  </a:schemeClr>
                </a:solidFill>
              </a:rPr>
              <a:t>Team </a:t>
            </a:r>
            <a:r>
              <a:rPr lang="en-US" sz="3600" dirty="0" smtClean="0">
                <a:solidFill>
                  <a:schemeClr val="accent6">
                    <a:lumMod val="75000"/>
                  </a:schemeClr>
                </a:solidFill>
              </a:rPr>
              <a:t>members:</a:t>
            </a:r>
          </a:p>
          <a:p>
            <a:pPr>
              <a:spcBef>
                <a:spcPts val="0"/>
              </a:spcBef>
            </a:pPr>
            <a:r>
              <a:rPr lang="en-US" sz="3000" b="1" dirty="0" smtClean="0">
                <a:solidFill>
                  <a:schemeClr val="bg1"/>
                </a:solidFill>
              </a:rPr>
              <a:t>Sean Penney: penneys@onid.oregonstate.edu </a:t>
            </a:r>
          </a:p>
          <a:p>
            <a:pPr>
              <a:spcBef>
                <a:spcPts val="0"/>
              </a:spcBef>
            </a:pPr>
            <a:r>
              <a:rPr lang="en-US" sz="3000" b="1" dirty="0" smtClean="0">
                <a:solidFill>
                  <a:schemeClr val="bg1"/>
                </a:solidFill>
              </a:rPr>
              <a:t>Aaron Egger: eggera@onid.oregonstate.edu</a:t>
            </a:r>
            <a:r>
              <a:rPr lang="en-US" sz="3000" b="1" dirty="0">
                <a:solidFill>
                  <a:schemeClr val="bg1"/>
                </a:solidFill>
              </a:rPr>
              <a:t/>
            </a:r>
            <a:br>
              <a:rPr lang="en-US" sz="3000" b="1" dirty="0">
                <a:solidFill>
                  <a:schemeClr val="bg1"/>
                </a:solidFill>
              </a:rPr>
            </a:br>
            <a:r>
              <a:rPr lang="en-US" sz="3000" b="1" dirty="0" smtClean="0">
                <a:solidFill>
                  <a:schemeClr val="bg1"/>
                </a:solidFill>
              </a:rPr>
              <a:t>Paul Atkinson: atkinspa@onid.oregonstate.edu</a:t>
            </a:r>
            <a:r>
              <a:rPr lang="en-US" sz="3000" b="1" dirty="0">
                <a:solidFill>
                  <a:schemeClr val="bg1"/>
                </a:solidFill>
              </a:rPr>
              <a:t/>
            </a:r>
            <a:br>
              <a:rPr lang="en-US" sz="3000" b="1" dirty="0">
                <a:solidFill>
                  <a:schemeClr val="bg1"/>
                </a:solidFill>
              </a:rPr>
            </a:br>
            <a:endParaRPr lang="en-US" sz="3000" b="1" dirty="0" smtClean="0">
              <a:solidFill>
                <a:schemeClr val="bg1"/>
              </a:solidFill>
            </a:endParaRPr>
          </a:p>
          <a:p>
            <a:pPr>
              <a:spcBef>
                <a:spcPts val="0"/>
              </a:spcBef>
            </a:pPr>
            <a:r>
              <a:rPr lang="en-US" sz="3600" dirty="0" smtClean="0">
                <a:solidFill>
                  <a:schemeClr val="accent6">
                    <a:lumMod val="75000"/>
                  </a:schemeClr>
                </a:solidFill>
              </a:rPr>
              <a:t>Client: </a:t>
            </a:r>
          </a:p>
          <a:p>
            <a:pPr>
              <a:spcBef>
                <a:spcPts val="0"/>
              </a:spcBef>
            </a:pPr>
            <a:r>
              <a:rPr lang="en-US" sz="3000" b="1" dirty="0" smtClean="0">
                <a:solidFill>
                  <a:schemeClr val="bg1"/>
                </a:solidFill>
                <a:ea typeface="Verdana" panose="020B0604030504040204" pitchFamily="34" charset="0"/>
                <a:cs typeface="Verdana" panose="020B0604030504040204" pitchFamily="34" charset="0"/>
              </a:rPr>
              <a:t>Don </a:t>
            </a:r>
            <a:r>
              <a:rPr lang="en-US" sz="3000" b="1" dirty="0" err="1" smtClean="0">
                <a:solidFill>
                  <a:schemeClr val="bg1"/>
                </a:solidFill>
                <a:ea typeface="Verdana" panose="020B0604030504040204" pitchFamily="34" charset="0"/>
                <a:cs typeface="Verdana" panose="020B0604030504040204" pitchFamily="34" charset="0"/>
              </a:rPr>
              <a:t>Heer</a:t>
            </a:r>
            <a:r>
              <a:rPr lang="en-US" sz="3000" b="1" dirty="0">
                <a:solidFill>
                  <a:schemeClr val="bg1"/>
                </a:solidFill>
                <a:ea typeface="Verdana" panose="020B0604030504040204" pitchFamily="34" charset="0"/>
                <a:cs typeface="Verdana" panose="020B0604030504040204" pitchFamily="34" charset="0"/>
              </a:rPr>
              <a:t>:</a:t>
            </a:r>
            <a:r>
              <a:rPr lang="en-US" sz="3000" b="1" dirty="0" smtClean="0">
                <a:solidFill>
                  <a:schemeClr val="bg1"/>
                </a:solidFill>
                <a:ea typeface="Verdana" panose="020B0604030504040204" pitchFamily="34" charset="0"/>
                <a:cs typeface="Verdana" panose="020B0604030504040204" pitchFamily="34" charset="0"/>
              </a:rPr>
              <a:t> </a:t>
            </a:r>
            <a:r>
              <a:rPr lang="en-US" sz="3000" b="1" dirty="0" smtClean="0">
                <a:solidFill>
                  <a:schemeClr val="bg1"/>
                </a:solidFill>
                <a:ea typeface="Verdana" panose="020B0604030504040204" pitchFamily="34" charset="0"/>
                <a:cs typeface="Verdana" panose="020B0604030504040204" pitchFamily="34" charset="0"/>
              </a:rPr>
              <a:t>heer@eecs.oregonstate.edu</a:t>
            </a:r>
          </a:p>
          <a:p>
            <a:pPr>
              <a:spcBef>
                <a:spcPts val="0"/>
              </a:spcBef>
            </a:pPr>
            <a:endParaRPr lang="en-US" sz="3000" b="1" dirty="0" smtClean="0">
              <a:solidFill>
                <a:schemeClr val="bg1"/>
              </a:solidFill>
              <a:ea typeface="Verdana" panose="020B0604030504040204" pitchFamily="34" charset="0"/>
              <a:cs typeface="Verdana" panose="020B0604030504040204" pitchFamily="34" charset="0"/>
            </a:endParaRPr>
          </a:p>
          <a:p>
            <a:pPr>
              <a:spcBef>
                <a:spcPts val="0"/>
              </a:spcBef>
            </a:pPr>
            <a:endParaRPr lang="en-US" sz="3000" b="1" dirty="0">
              <a:ea typeface="Verdana" panose="020B0604030504040204" pitchFamily="34" charset="0"/>
              <a:cs typeface="Verdana" panose="020B0604030504040204" pitchFamily="34" charset="0"/>
            </a:endParaRPr>
          </a:p>
          <a:p>
            <a:pPr>
              <a:spcAft>
                <a:spcPts val="1800"/>
              </a:spcAft>
            </a:pPr>
            <a:r>
              <a:rPr lang="en-US" sz="6000" b="1" dirty="0">
                <a:solidFill>
                  <a:srgbClr val="F37321"/>
                </a:solidFill>
              </a:rPr>
              <a:t>Target Users</a:t>
            </a:r>
          </a:p>
          <a:p>
            <a:pPr>
              <a:spcAft>
                <a:spcPts val="1800"/>
              </a:spcAft>
            </a:pPr>
            <a:endParaRPr lang="en-US" sz="1600" b="1" dirty="0" smtClean="0">
              <a:solidFill>
                <a:schemeClr val="bg1"/>
              </a:solidFill>
            </a:endParaRPr>
          </a:p>
          <a:p>
            <a:pPr>
              <a:spcAft>
                <a:spcPts val="1800"/>
              </a:spcAft>
            </a:pPr>
            <a:r>
              <a:rPr lang="en-US" sz="3000" b="1" dirty="0" smtClean="0">
                <a:solidFill>
                  <a:schemeClr val="bg1"/>
                </a:solidFill>
              </a:rPr>
              <a:t>The </a:t>
            </a:r>
            <a:r>
              <a:rPr lang="en-US" sz="3000" b="1" dirty="0">
                <a:solidFill>
                  <a:schemeClr val="bg1"/>
                </a:solidFill>
              </a:rPr>
              <a:t>main target users will be </a:t>
            </a:r>
            <a:r>
              <a:rPr lang="en-US" sz="3000" b="1" dirty="0" smtClean="0">
                <a:solidFill>
                  <a:schemeClr val="bg1"/>
                </a:solidFill>
              </a:rPr>
              <a:t>ECE </a:t>
            </a:r>
            <a:r>
              <a:rPr lang="en-US" sz="3000" b="1" dirty="0">
                <a:solidFill>
                  <a:schemeClr val="bg1"/>
                </a:solidFill>
              </a:rPr>
              <a:t>students </a:t>
            </a:r>
            <a:r>
              <a:rPr lang="en-US" sz="3000" b="1" dirty="0" smtClean="0">
                <a:solidFill>
                  <a:schemeClr val="bg1"/>
                </a:solidFill>
              </a:rPr>
              <a:t>(or people familiar with electrical engineering) with </a:t>
            </a:r>
            <a:r>
              <a:rPr lang="en-US" sz="3000" b="1" dirty="0">
                <a:solidFill>
                  <a:schemeClr val="bg1"/>
                </a:solidFill>
              </a:rPr>
              <a:t>limited programming and version control </a:t>
            </a:r>
            <a:r>
              <a:rPr lang="en-US" sz="3000" b="1" dirty="0" smtClean="0">
                <a:solidFill>
                  <a:schemeClr val="bg1"/>
                </a:solidFill>
              </a:rPr>
              <a:t>knowledge.  </a:t>
            </a:r>
            <a:r>
              <a:rPr lang="en-US" sz="3000" b="1" dirty="0">
                <a:solidFill>
                  <a:schemeClr val="bg1"/>
                </a:solidFill>
              </a:rPr>
              <a:t>The reason behind this is that the app will simplify the software part of controlling </a:t>
            </a:r>
            <a:r>
              <a:rPr lang="en-US" sz="3000" b="1" dirty="0" smtClean="0">
                <a:solidFill>
                  <a:schemeClr val="bg1"/>
                </a:solidFill>
              </a:rPr>
              <a:t>Bluetooth </a:t>
            </a:r>
            <a:r>
              <a:rPr lang="en-US" sz="3000" b="1" dirty="0">
                <a:solidFill>
                  <a:schemeClr val="bg1"/>
                </a:solidFill>
              </a:rPr>
              <a:t>hardware, so that they can focus on setting up the hardware.  Users will need an Android 4.3+ device that supports </a:t>
            </a:r>
            <a:r>
              <a:rPr lang="en-US" sz="3000" b="1" dirty="0" smtClean="0">
                <a:solidFill>
                  <a:schemeClr val="bg1"/>
                </a:solidFill>
              </a:rPr>
              <a:t>Bluetooth </a:t>
            </a:r>
            <a:r>
              <a:rPr lang="en-US" sz="3000" b="1" dirty="0">
                <a:solidFill>
                  <a:schemeClr val="bg1"/>
                </a:solidFill>
              </a:rPr>
              <a:t>low energy</a:t>
            </a:r>
            <a:r>
              <a:rPr lang="en-US" sz="3000" b="1" dirty="0" smtClean="0">
                <a:solidFill>
                  <a:schemeClr val="bg1"/>
                </a:solidFill>
              </a:rPr>
              <a:t>.</a:t>
            </a: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Bef>
                <a:spcPts val="0"/>
              </a:spcBef>
            </a:pPr>
            <a:endParaRPr lang="en-US" sz="3000" b="1" dirty="0">
              <a:ea typeface="Verdana" panose="020B0604030504040204" pitchFamily="34" charset="0"/>
              <a:cs typeface="Verdana" panose="020B0604030504040204" pitchFamily="34" charset="0"/>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473" y="22106952"/>
            <a:ext cx="7285257" cy="693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Subtitle 2"/>
          <p:cNvSpPr txBox="1">
            <a:spLocks/>
          </p:cNvSpPr>
          <p:nvPr/>
        </p:nvSpPr>
        <p:spPr>
          <a:xfrm>
            <a:off x="12356992" y="14728419"/>
            <a:ext cx="8550648" cy="1807786"/>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6000" b="1" dirty="0" smtClean="0">
                <a:solidFill>
                  <a:srgbClr val="F37321"/>
                </a:solidFill>
                <a:latin typeface="+mj-lt"/>
              </a:rPr>
              <a:t>Introduction and Background</a:t>
            </a:r>
            <a:endParaRPr lang="en-US" sz="6000" b="1" dirty="0">
              <a:solidFill>
                <a:srgbClr val="F37321"/>
              </a:solidFill>
              <a:latin typeface="+mj-lt"/>
            </a:endParaRPr>
          </a:p>
        </p:txBody>
      </p:sp>
      <p:sp>
        <p:nvSpPr>
          <p:cNvPr id="22" name="Subtitle 2"/>
          <p:cNvSpPr txBox="1">
            <a:spLocks/>
          </p:cNvSpPr>
          <p:nvPr/>
        </p:nvSpPr>
        <p:spPr>
          <a:xfrm>
            <a:off x="22198404" y="7008857"/>
            <a:ext cx="8550648" cy="130355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6000" b="1" dirty="0" smtClean="0">
                <a:solidFill>
                  <a:srgbClr val="F37321"/>
                </a:solidFill>
                <a:latin typeface="+mj-lt"/>
              </a:rPr>
              <a:t>Project Description</a:t>
            </a:r>
            <a:endParaRPr lang="en-US" sz="6000" b="1" dirty="0">
              <a:solidFill>
                <a:srgbClr val="F37321"/>
              </a:solidFill>
              <a:latin typeface="+mj-lt"/>
            </a:endParaRPr>
          </a:p>
        </p:txBody>
      </p:sp>
      <p:pic>
        <p:nvPicPr>
          <p:cNvPr id="4" name="Picture 2" descr="https://scontent-sea.xx.fbcdn.net/hphotos-xpa1/v/t35.0-12/11179927_10205076768933368_1350886908_o.jpg?oh=6d9fb35a07f0c2560903ce82e13d4d39&amp;oe=554144F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4768" y="7301480"/>
            <a:ext cx="9374182" cy="70306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content-sea.xx.fbcdn.net/hphotos-xpf1/v/t34.0-12/11099605_10205091003769230_1135669882_n.jpg?oh=bd0c42de1ecee70700351dd6b023f13a&amp;oe=55410C1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8405" y="23258742"/>
            <a:ext cx="9383649" cy="70475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theinquirer.net/IMG/331/193331/google-android-logo-green-black.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53829" y="21286361"/>
            <a:ext cx="9777723" cy="601706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sea.xx.fbcdn.net/hphotos-xta1/v/t34.0-12/11124054_10203070828252219_271677120_n.jpg?oh=c9f57f64415ead40277b28c8e4f2902b&amp;oe=55412A0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53829" y="3132566"/>
            <a:ext cx="9645170" cy="657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828</TotalTime>
  <Words>635</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Times New Roman</vt:lpstr>
      <vt:lpstr>Trebuchet MS</vt:lpstr>
      <vt:lpstr>Verdana</vt:lpstr>
      <vt:lpstr>Office Theme</vt:lpstr>
      <vt:lpstr>UBC (Universal Bluetooth Controller)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UBC (universal bluetooth controller)</dc:title>
  <dc:creator>Paul</dc:creator>
  <cp:lastModifiedBy>Paul</cp:lastModifiedBy>
  <cp:revision>28</cp:revision>
  <dcterms:created xsi:type="dcterms:W3CDTF">2015-04-20T21:17:19Z</dcterms:created>
  <dcterms:modified xsi:type="dcterms:W3CDTF">2015-04-27T22:05:44Z</dcterms:modified>
</cp:coreProperties>
</file>