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Pili" userId="ff1c1f5d3f4dd544" providerId="LiveId" clId="{F5047C39-0DC8-44D4-ACCF-FFE47D0BF542}"/>
    <pc:docChg chg="custSel addSld delSld modSld">
      <pc:chgData name="Sean Pili" userId="ff1c1f5d3f4dd544" providerId="LiveId" clId="{F5047C39-0DC8-44D4-ACCF-FFE47D0BF542}" dt="2018-10-16T19:56:22.201" v="1688" actId="20577"/>
      <pc:docMkLst>
        <pc:docMk/>
      </pc:docMkLst>
      <pc:sldChg chg="modSp">
        <pc:chgData name="Sean Pili" userId="ff1c1f5d3f4dd544" providerId="LiveId" clId="{F5047C39-0DC8-44D4-ACCF-FFE47D0BF542}" dt="2018-10-16T19:36:32.126" v="1659" actId="20577"/>
        <pc:sldMkLst>
          <pc:docMk/>
          <pc:sldMk cId="597740986" sldId="257"/>
        </pc:sldMkLst>
        <pc:spChg chg="mod">
          <ac:chgData name="Sean Pili" userId="ff1c1f5d3f4dd544" providerId="LiveId" clId="{F5047C39-0DC8-44D4-ACCF-FFE47D0BF542}" dt="2018-10-16T19:36:32.126" v="1659" actId="20577"/>
          <ac:spMkLst>
            <pc:docMk/>
            <pc:sldMk cId="597740986" sldId="257"/>
            <ac:spMk id="3" creationId="{C4C1B9BD-D481-41F3-AED8-B8DFAC1BE151}"/>
          </ac:spMkLst>
        </pc:spChg>
      </pc:sldChg>
      <pc:sldChg chg="modSp">
        <pc:chgData name="Sean Pili" userId="ff1c1f5d3f4dd544" providerId="LiveId" clId="{F5047C39-0DC8-44D4-ACCF-FFE47D0BF542}" dt="2018-10-16T19:41:45.914" v="1676" actId="20577"/>
        <pc:sldMkLst>
          <pc:docMk/>
          <pc:sldMk cId="1448533054" sldId="258"/>
        </pc:sldMkLst>
        <pc:spChg chg="mod">
          <ac:chgData name="Sean Pili" userId="ff1c1f5d3f4dd544" providerId="LiveId" clId="{F5047C39-0DC8-44D4-ACCF-FFE47D0BF542}" dt="2018-10-16T19:41:45.914" v="1676" actId="20577"/>
          <ac:spMkLst>
            <pc:docMk/>
            <pc:sldMk cId="1448533054" sldId="258"/>
            <ac:spMk id="3" creationId="{DF00708F-9690-43EE-897A-3908B9B52BB1}"/>
          </ac:spMkLst>
        </pc:spChg>
      </pc:sldChg>
      <pc:sldChg chg="del">
        <pc:chgData name="Sean Pili" userId="ff1c1f5d3f4dd544" providerId="LiveId" clId="{F5047C39-0DC8-44D4-ACCF-FFE47D0BF542}" dt="2018-10-16T19:39:48.751" v="1660" actId="2696"/>
        <pc:sldMkLst>
          <pc:docMk/>
          <pc:sldMk cId="1768592702" sldId="263"/>
        </pc:sldMkLst>
      </pc:sldChg>
      <pc:sldChg chg="addSp delSp modSp add">
        <pc:chgData name="Sean Pili" userId="ff1c1f5d3f4dd544" providerId="LiveId" clId="{F5047C39-0DC8-44D4-ACCF-FFE47D0BF542}" dt="2018-10-16T19:03:16.833" v="345" actId="20577"/>
        <pc:sldMkLst>
          <pc:docMk/>
          <pc:sldMk cId="1422073692" sldId="267"/>
        </pc:sldMkLst>
        <pc:spChg chg="mod">
          <ac:chgData name="Sean Pili" userId="ff1c1f5d3f4dd544" providerId="LiveId" clId="{F5047C39-0DC8-44D4-ACCF-FFE47D0BF542}" dt="2018-10-16T19:03:16.833" v="345" actId="20577"/>
          <ac:spMkLst>
            <pc:docMk/>
            <pc:sldMk cId="1422073692" sldId="267"/>
            <ac:spMk id="2" creationId="{AE853745-95FD-4D00-92A5-EB899FA419D8}"/>
          </ac:spMkLst>
        </pc:spChg>
        <pc:spChg chg="add del mod">
          <ac:chgData name="Sean Pili" userId="ff1c1f5d3f4dd544" providerId="LiveId" clId="{F5047C39-0DC8-44D4-ACCF-FFE47D0BF542}" dt="2018-10-16T19:00:59.695" v="69"/>
          <ac:spMkLst>
            <pc:docMk/>
            <pc:sldMk cId="1422073692" sldId="267"/>
            <ac:spMk id="5" creationId="{309D85CF-B2DA-4BCC-85BA-D9B307707936}"/>
          </ac:spMkLst>
        </pc:spChg>
        <pc:spChg chg="add mod">
          <ac:chgData name="Sean Pili" userId="ff1c1f5d3f4dd544" providerId="LiveId" clId="{F5047C39-0DC8-44D4-ACCF-FFE47D0BF542}" dt="2018-10-16T19:03:05.590" v="339" actId="20577"/>
          <ac:spMkLst>
            <pc:docMk/>
            <pc:sldMk cId="1422073692" sldId="267"/>
            <ac:spMk id="6" creationId="{80A130AB-6DB7-4E87-8179-786199C75C1F}"/>
          </ac:spMkLst>
        </pc:spChg>
        <pc:picChg chg="add mod">
          <ac:chgData name="Sean Pili" userId="ff1c1f5d3f4dd544" providerId="LiveId" clId="{F5047C39-0DC8-44D4-ACCF-FFE47D0BF542}" dt="2018-10-16T19:00:36.268" v="56" actId="1076"/>
          <ac:picMkLst>
            <pc:docMk/>
            <pc:sldMk cId="1422073692" sldId="267"/>
            <ac:picMk id="4" creationId="{3EA2883B-AD04-4393-B107-099F415A9397}"/>
          </ac:picMkLst>
        </pc:picChg>
      </pc:sldChg>
      <pc:sldChg chg="add del">
        <pc:chgData name="Sean Pili" userId="ff1c1f5d3f4dd544" providerId="LiveId" clId="{F5047C39-0DC8-44D4-ACCF-FFE47D0BF542}" dt="2018-10-16T18:59:20.163" v="1"/>
        <pc:sldMkLst>
          <pc:docMk/>
          <pc:sldMk cId="1643784004" sldId="267"/>
        </pc:sldMkLst>
      </pc:sldChg>
      <pc:sldChg chg="addSp modSp add">
        <pc:chgData name="Sean Pili" userId="ff1c1f5d3f4dd544" providerId="LiveId" clId="{F5047C39-0DC8-44D4-ACCF-FFE47D0BF542}" dt="2018-10-16T19:56:22.201" v="1688" actId="20577"/>
        <pc:sldMkLst>
          <pc:docMk/>
          <pc:sldMk cId="3917859884" sldId="268"/>
        </pc:sldMkLst>
        <pc:spChg chg="mod">
          <ac:chgData name="Sean Pili" userId="ff1c1f5d3f4dd544" providerId="LiveId" clId="{F5047C39-0DC8-44D4-ACCF-FFE47D0BF542}" dt="2018-10-16T19:56:22.201" v="1688" actId="20577"/>
          <ac:spMkLst>
            <pc:docMk/>
            <pc:sldMk cId="3917859884" sldId="268"/>
            <ac:spMk id="2" creationId="{DB5125FF-A564-42F2-8CD6-B5F249335E12}"/>
          </ac:spMkLst>
        </pc:spChg>
        <pc:spChg chg="add mod">
          <ac:chgData name="Sean Pili" userId="ff1c1f5d3f4dd544" providerId="LiveId" clId="{F5047C39-0DC8-44D4-ACCF-FFE47D0BF542}" dt="2018-10-16T19:23:58.679" v="1650" actId="20577"/>
          <ac:spMkLst>
            <pc:docMk/>
            <pc:sldMk cId="3917859884" sldId="268"/>
            <ac:spMk id="3" creationId="{FE731B0C-E477-45CA-982B-ED2391F3A6D3}"/>
          </ac:spMkLst>
        </pc:spChg>
        <pc:picChg chg="add mod">
          <ac:chgData name="Sean Pili" userId="ff1c1f5d3f4dd544" providerId="LiveId" clId="{F5047C39-0DC8-44D4-ACCF-FFE47D0BF542}" dt="2018-10-16T19:23:28.893" v="1623" actId="14100"/>
          <ac:picMkLst>
            <pc:docMk/>
            <pc:sldMk cId="3917859884" sldId="268"/>
            <ac:picMk id="4" creationId="{FA7D6E1E-E26C-453E-AA14-1456DEBECD5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C31E-0144-4F32-A8AC-D758D1919A7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F543-2423-435B-ABAF-36A4547A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5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C31E-0144-4F32-A8AC-D758D1919A7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F543-2423-435B-ABAF-36A4547A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8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C31E-0144-4F32-A8AC-D758D1919A7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F543-2423-435B-ABAF-36A4547A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C31E-0144-4F32-A8AC-D758D1919A7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F543-2423-435B-ABAF-36A4547A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8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C31E-0144-4F32-A8AC-D758D1919A7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F543-2423-435B-ABAF-36A4547A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5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C31E-0144-4F32-A8AC-D758D1919A7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F543-2423-435B-ABAF-36A4547A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6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C31E-0144-4F32-A8AC-D758D1919A7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F543-2423-435B-ABAF-36A4547A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6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C31E-0144-4F32-A8AC-D758D1919A7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F543-2423-435B-ABAF-36A4547A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6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C31E-0144-4F32-A8AC-D758D1919A7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F543-2423-435B-ABAF-36A4547A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8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C31E-0144-4F32-A8AC-D758D1919A7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F543-2423-435B-ABAF-36A4547A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8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C31E-0144-4F32-A8AC-D758D1919A7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F543-2423-435B-ABAF-36A4547A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6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5C31E-0144-4F32-A8AC-D758D1919A7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CF543-2423-435B-ABAF-36A4547A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87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indicator/SP.POP.TOTL" TargetMode="External"/><Relationship Id="rId2" Type="http://schemas.openxmlformats.org/officeDocument/2006/relationships/hyperlink" Target="https://data.worldbank.org/indicator/NY.GDP.MKTP.CD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A988-CD69-4E47-8F69-DF64BC055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10597"/>
          </a:xfrm>
        </p:spPr>
        <p:txBody>
          <a:bodyPr>
            <a:normAutofit/>
          </a:bodyPr>
          <a:lstStyle/>
          <a:p>
            <a:r>
              <a:rPr lang="en-US" dirty="0"/>
              <a:t>DATS 6103 </a:t>
            </a:r>
            <a:br>
              <a:rPr lang="en-US" dirty="0"/>
            </a:br>
            <a:r>
              <a:rPr lang="en-US" dirty="0"/>
              <a:t>Project 1 </a:t>
            </a:r>
            <a:br>
              <a:rPr lang="en-US" dirty="0"/>
            </a:br>
            <a:r>
              <a:rPr lang="en-US" dirty="0"/>
              <a:t>Sean Pili</a:t>
            </a:r>
          </a:p>
        </p:txBody>
      </p:sp>
    </p:spTree>
    <p:extLst>
      <p:ext uri="{BB962C8B-B14F-4D97-AF65-F5344CB8AC3E}">
        <p14:creationId xmlns:p14="http://schemas.microsoft.com/office/powerpoint/2010/main" val="3038396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3745-95FD-4D00-92A5-EB899FA4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6920"/>
          </a:xfrm>
        </p:spPr>
        <p:txBody>
          <a:bodyPr>
            <a:normAutofit fontScale="90000"/>
          </a:bodyPr>
          <a:lstStyle/>
          <a:p>
            <a:r>
              <a:rPr lang="en-US" dirty="0"/>
              <a:t>Associations: Population and Military Spending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A2883B-AD04-4393-B107-099F415A9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906" y="2523735"/>
            <a:ext cx="5852172" cy="4334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A130AB-6DB7-4E87-8179-786199C75C1F}"/>
              </a:ext>
            </a:extLst>
          </p:cNvPr>
          <p:cNvSpPr txBox="1"/>
          <p:nvPr/>
        </p:nvSpPr>
        <p:spPr>
          <a:xfrm>
            <a:off x="5912481" y="1800520"/>
            <a:ext cx="5852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below is of Military Spending (Y axis) v. Population (X axis.) </a:t>
            </a:r>
          </a:p>
          <a:p>
            <a:endParaRPr lang="en-US" dirty="0"/>
          </a:p>
          <a:p>
            <a:r>
              <a:rPr lang="en-US" dirty="0"/>
              <a:t>There doesn’t really appear to be a clear relationship between the two, at least not a simple polynomial one (linear, quadratic.)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7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25FF-A564-42F2-8CD6-B5F24933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28"/>
            <a:ext cx="10515600" cy="1325563"/>
          </a:xfrm>
        </p:spPr>
        <p:txBody>
          <a:bodyPr/>
          <a:lstStyle/>
          <a:p>
            <a:r>
              <a:rPr lang="en-US" b="1" dirty="0"/>
              <a:t>Conclusion: Predictions for each country’s military spending in 2018.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31B0C-E477-45CA-982B-ED2391F3A6D3}"/>
              </a:ext>
            </a:extLst>
          </p:cNvPr>
          <p:cNvSpPr txBox="1"/>
          <p:nvPr/>
        </p:nvSpPr>
        <p:spPr>
          <a:xfrm>
            <a:off x="1319753" y="1464363"/>
            <a:ext cx="10034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China: increase  </a:t>
            </a:r>
            <a:r>
              <a:rPr lang="en-US" sz="2400" dirty="0"/>
              <a:t>because it’s been doing so steadily over the years. </a:t>
            </a:r>
          </a:p>
          <a:p>
            <a:endParaRPr lang="en-US" sz="2400" dirty="0"/>
          </a:p>
          <a:p>
            <a:r>
              <a:rPr lang="en-US" sz="2400" dirty="0"/>
              <a:t>I expect </a:t>
            </a:r>
            <a:r>
              <a:rPr lang="en-US" sz="2400" b="1" dirty="0"/>
              <a:t>all other countries to stay relatively the same </a:t>
            </a:r>
            <a:r>
              <a:rPr lang="en-US" sz="2400" dirty="0"/>
              <a:t>because none of them increased seemingly every year, or by nearly as much overall.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A7D6E1E-E26C-453E-AA14-1456DEBECD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" t="6968" r="7466" b="2982"/>
          <a:stretch/>
        </p:blipFill>
        <p:spPr>
          <a:xfrm>
            <a:off x="0" y="3016251"/>
            <a:ext cx="12192000" cy="384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59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E37E-0981-471F-966D-8FED8C23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00708F-9690-43EE-897A-3908B9B52BB1}"/>
              </a:ext>
            </a:extLst>
          </p:cNvPr>
          <p:cNvSpPr txBox="1"/>
          <p:nvPr/>
        </p:nvSpPr>
        <p:spPr>
          <a:xfrm>
            <a:off x="1112363" y="1690688"/>
            <a:ext cx="44494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GDP Data: </a:t>
            </a:r>
            <a:r>
              <a:rPr lang="en-US" dirty="0">
                <a:hlinkClick r:id="rId2"/>
              </a:rPr>
              <a:t>https://data.worldbank.org/indicator/NY.GDP.MKTP.CD</a:t>
            </a:r>
            <a:r>
              <a:rPr lang="en-US" dirty="0"/>
              <a:t> </a:t>
            </a:r>
          </a:p>
          <a:p>
            <a:r>
              <a:rPr lang="en-US" dirty="0"/>
              <a:t>Military Spending Data: </a:t>
            </a:r>
            <a:r>
              <a:rPr lang="en-US" b="1" dirty="0"/>
              <a:t>https://data.worldbank.org/indicator/MS.MIL.XPND.CD?end=2017&amp;start=2017&amp;view=bar</a:t>
            </a:r>
            <a:endParaRPr lang="en-US" dirty="0"/>
          </a:p>
          <a:p>
            <a:r>
              <a:rPr lang="en-US" dirty="0"/>
              <a:t>Population Data: </a:t>
            </a:r>
            <a:r>
              <a:rPr lang="en-US" b="1" u="sng" dirty="0">
                <a:hlinkClick r:id="rId3"/>
              </a:rPr>
              <a:t>https://data.worldbank.org/indicator/SP.POP.TOTL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3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A8A4-8FC0-4B2F-AD16-6246AD48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Military Spending Analysis of 10 Countries</a:t>
            </a:r>
            <a:br>
              <a:rPr lang="en-US" dirty="0"/>
            </a:br>
            <a:r>
              <a:rPr lang="en-US" dirty="0"/>
              <a:t>				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1B9BD-D481-41F3-AED8-B8DFAC1BE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</a:t>
            </a:r>
            <a:r>
              <a:rPr lang="en-US" b="1" dirty="0"/>
              <a:t>Military Spending (2017 USD), GDP (2017 USD) and Population</a:t>
            </a:r>
            <a:r>
              <a:rPr lang="en-US" dirty="0"/>
              <a:t> Data for the following countries:</a:t>
            </a:r>
          </a:p>
          <a:p>
            <a:pPr lvl="1"/>
            <a:r>
              <a:rPr lang="en-US" b="1" dirty="0"/>
              <a:t>China, Russia, UK, France, Germany, Italy, Iran, Saudi Arabia, Israel, S. Korea</a:t>
            </a:r>
          </a:p>
          <a:p>
            <a:endParaRPr lang="en-US" b="1" dirty="0"/>
          </a:p>
          <a:p>
            <a:r>
              <a:rPr lang="en-US" dirty="0"/>
              <a:t>Data Source: </a:t>
            </a:r>
          </a:p>
          <a:p>
            <a:pPr lvl="1"/>
            <a:r>
              <a:rPr lang="en-US" b="1" dirty="0" err="1"/>
              <a:t>WorldBank</a:t>
            </a:r>
            <a:r>
              <a:rPr lang="en-US" b="1" dirty="0"/>
              <a:t> </a:t>
            </a:r>
          </a:p>
          <a:p>
            <a:pPr lvl="1"/>
            <a:endParaRPr lang="en-US" b="1" dirty="0"/>
          </a:p>
          <a:p>
            <a:r>
              <a:rPr lang="en-US" dirty="0"/>
              <a:t>Downloaded one dataset for each variable of interest, which contained information from 1960-2017.</a:t>
            </a:r>
          </a:p>
          <a:p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774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B03B-7620-4B49-A064-C9030988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4144"/>
          </a:xfrm>
        </p:spPr>
        <p:txBody>
          <a:bodyPr/>
          <a:lstStyle/>
          <a:p>
            <a:pPr algn="ctr"/>
            <a:r>
              <a:rPr lang="en-US" dirty="0"/>
              <a:t>Analysis: Comparison of Military Spending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DC652D-2DA6-46A8-968F-25D09F560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" t="6968" r="7466" b="2982"/>
          <a:stretch/>
        </p:blipFill>
        <p:spPr>
          <a:xfrm>
            <a:off x="1838227" y="2446254"/>
            <a:ext cx="8276734" cy="44117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EFF9BC-D09C-4280-A0B3-207E011D6914}"/>
              </a:ext>
            </a:extLst>
          </p:cNvPr>
          <p:cNvSpPr txBox="1"/>
          <p:nvPr/>
        </p:nvSpPr>
        <p:spPr>
          <a:xfrm>
            <a:off x="373930" y="754145"/>
            <a:ext cx="114441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China Dominates and is steadily rising, with Saudi Arabia and Russia swapping between second place</a:t>
            </a:r>
          </a:p>
          <a:p>
            <a:endParaRPr lang="en-US" sz="2000" dirty="0"/>
          </a:p>
          <a:p>
            <a:r>
              <a:rPr lang="en-US" sz="2000" dirty="0"/>
              <a:t>Middle of the pack typically spends between 30-70 Billion USD </a:t>
            </a:r>
          </a:p>
          <a:p>
            <a:endParaRPr lang="en-US" sz="2000" dirty="0"/>
          </a:p>
          <a:p>
            <a:r>
              <a:rPr lang="en-US" sz="2000" dirty="0"/>
              <a:t>Iran spends the least almost every year (Israel, 2012) and considerably less than the other countries. </a:t>
            </a:r>
          </a:p>
        </p:txBody>
      </p:sp>
    </p:spTree>
    <p:extLst>
      <p:ext uri="{BB962C8B-B14F-4D97-AF65-F5344CB8AC3E}">
        <p14:creationId xmlns:p14="http://schemas.microsoft.com/office/powerpoint/2010/main" val="263789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D81A-98D6-4F18-9460-C756DBFA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307" y="65988"/>
            <a:ext cx="6439293" cy="904973"/>
          </a:xfrm>
        </p:spPr>
        <p:txBody>
          <a:bodyPr/>
          <a:lstStyle/>
          <a:p>
            <a:pPr algn="ctr"/>
            <a:r>
              <a:rPr lang="en-US" dirty="0"/>
              <a:t>Military Spending V. GDP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2C731-87A9-4661-9A0D-E20FF4E0D7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7" t="4301" b="3459"/>
          <a:stretch/>
        </p:blipFill>
        <p:spPr>
          <a:xfrm>
            <a:off x="69025" y="1107649"/>
            <a:ext cx="11104880" cy="568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CA30-0266-4C5A-8D39-5F4CD6E03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561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Military spending </a:t>
            </a:r>
            <a:r>
              <a:rPr lang="en-US" dirty="0" err="1"/>
              <a:t>cont</a:t>
            </a:r>
            <a:r>
              <a:rPr lang="en-US" dirty="0"/>
              <a:t>: Military Spending / GDP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8B2B8-E8B5-4E59-870C-B2181ADBDA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7" t="8866" r="9536" b="3070"/>
          <a:stretch/>
        </p:blipFill>
        <p:spPr>
          <a:xfrm>
            <a:off x="6212264" y="2240899"/>
            <a:ext cx="5965596" cy="461710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EB1F97-0747-4E8F-87C7-23944DDFAB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" t="6968" r="7466" b="2982"/>
          <a:stretch/>
        </p:blipFill>
        <p:spPr>
          <a:xfrm>
            <a:off x="14140" y="2240899"/>
            <a:ext cx="5965596" cy="46171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1A0F1C-48C4-4D0A-9E71-D0DDB0085A9F}"/>
              </a:ext>
            </a:extLst>
          </p:cNvPr>
          <p:cNvSpPr txBox="1"/>
          <p:nvPr/>
        </p:nvSpPr>
        <p:spPr>
          <a:xfrm>
            <a:off x="-103695" y="556181"/>
            <a:ext cx="129304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China doesn’t dominate anymore, it spends more on military, but has a bigger economy overall </a:t>
            </a:r>
          </a:p>
          <a:p>
            <a:endParaRPr lang="en-US" dirty="0"/>
          </a:p>
          <a:p>
            <a:r>
              <a:rPr lang="en-US" dirty="0"/>
              <a:t>Israel spends less overall on its military than most countries but it spends more $ than most other countries proportional to its GDP</a:t>
            </a:r>
          </a:p>
          <a:p>
            <a:endParaRPr lang="en-US" dirty="0"/>
          </a:p>
          <a:p>
            <a:r>
              <a:rPr lang="en-US" dirty="0"/>
              <a:t>Saudi Arabia spends the most on its military proportional to its GDP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0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ABBA-0A86-4CC5-9114-2874D003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07" y="0"/>
            <a:ext cx="11155837" cy="4807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Per Person GDP v. Per Person Military Spending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07B092-6D83-4BBE-800D-5BE2E86E07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0" t="4414" r="9458" b="3306"/>
          <a:stretch/>
        </p:blipFill>
        <p:spPr>
          <a:xfrm>
            <a:off x="6165130" y="1932495"/>
            <a:ext cx="6026870" cy="49255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02EAAB-84E7-4733-9748-2A2E6618DCE3}"/>
              </a:ext>
            </a:extLst>
          </p:cNvPr>
          <p:cNvSpPr txBox="1"/>
          <p:nvPr/>
        </p:nvSpPr>
        <p:spPr>
          <a:xfrm>
            <a:off x="-102124" y="480767"/>
            <a:ext cx="12396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China is no longer visible on the graph on the right, because they have a very large population relative to the other countries</a:t>
            </a:r>
          </a:p>
          <a:p>
            <a:endParaRPr lang="en-US" dirty="0"/>
          </a:p>
          <a:p>
            <a:r>
              <a:rPr lang="en-US" dirty="0"/>
              <a:t>Israel and Saudi Arabia are outliers. They switched positions from the graph on the left because Israel has a smaller population than Saudi Arabia, i.e. Israel is spending more per person, proportional to its GDP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E88572-2678-48E0-93B8-856E2815EF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7" t="8866" r="9536" b="3070"/>
          <a:stretch/>
        </p:blipFill>
        <p:spPr>
          <a:xfrm>
            <a:off x="36529" y="2240899"/>
            <a:ext cx="5965596" cy="461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3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24EE4-8DE1-48E2-BBDE-A527F00B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816"/>
            <a:ext cx="10515600" cy="6906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Fastest Growing Countries </a:t>
            </a:r>
            <a:br>
              <a:rPr lang="en-US" dirty="0"/>
            </a:br>
            <a:r>
              <a:rPr lang="en-US" dirty="0"/>
              <a:t>Fixed Dollar Military Spending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604F8-27B1-4667-B9CD-892011A3A1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" t="8677" r="8299" b="5325"/>
          <a:stretch/>
        </p:blipFill>
        <p:spPr>
          <a:xfrm>
            <a:off x="0" y="1875935"/>
            <a:ext cx="6372520" cy="4982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8EFE2B-6F46-4E3F-BDEE-F412983ADEB7}"/>
              </a:ext>
            </a:extLst>
          </p:cNvPr>
          <p:cNvSpPr txBox="1"/>
          <p:nvPr/>
        </p:nvSpPr>
        <p:spPr>
          <a:xfrm>
            <a:off x="6617616" y="1875935"/>
            <a:ext cx="438346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terms of fixed dollar spending, China increased its spending the most from 2010-2017 by a total of 112.5 billion (2017) USD.</a:t>
            </a:r>
          </a:p>
          <a:p>
            <a:endParaRPr lang="en-US" sz="2400" dirty="0"/>
          </a:p>
          <a:p>
            <a:r>
              <a:rPr lang="en-US" sz="2400" dirty="0"/>
              <a:t>It spent over 4x as much as the next biggest spender, Saudi Arabia (24.2 billion 2017 USD.)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9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E591-38FB-4489-8F3D-122C305D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Fastest Growing Countries: </a:t>
            </a:r>
            <a:br>
              <a:rPr lang="en-US" dirty="0"/>
            </a:br>
            <a:r>
              <a:rPr lang="en-US" dirty="0"/>
              <a:t>Percentage Change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D8B36-C0F0-4A45-8543-F28F19D197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7" t="9003" r="9304"/>
          <a:stretch/>
        </p:blipFill>
        <p:spPr>
          <a:xfrm>
            <a:off x="0" y="1611329"/>
            <a:ext cx="5986021" cy="52466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82C606-4060-4751-BD67-28127F029E7B}"/>
              </a:ext>
            </a:extLst>
          </p:cNvPr>
          <p:cNvSpPr txBox="1"/>
          <p:nvPr/>
        </p:nvSpPr>
        <p:spPr>
          <a:xfrm>
            <a:off x="6096000" y="1923069"/>
            <a:ext cx="598602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Percentage Change is defined as:</a:t>
            </a:r>
          </a:p>
          <a:p>
            <a:endParaRPr lang="en-US" sz="2000" b="1" i="1" dirty="0"/>
          </a:p>
          <a:p>
            <a:r>
              <a:rPr lang="en-US" sz="2000" dirty="0"/>
              <a:t> </a:t>
            </a:r>
            <a:r>
              <a:rPr lang="en-US" sz="2000" b="1" dirty="0"/>
              <a:t>([2017 Military Spending – 2010 Military Spending ] / </a:t>
            </a:r>
          </a:p>
          <a:p>
            <a:r>
              <a:rPr lang="en-US" sz="2000" b="1" dirty="0"/>
              <a:t>2010 Military Spending)</a:t>
            </a:r>
          </a:p>
          <a:p>
            <a:endParaRPr lang="en-US" sz="2000" dirty="0"/>
          </a:p>
          <a:p>
            <a:r>
              <a:rPr lang="en-US" sz="2000" dirty="0"/>
              <a:t>China increased it’s 2010 military spending by almost 100%! (97.2%) </a:t>
            </a:r>
          </a:p>
          <a:p>
            <a:endParaRPr lang="en-US" sz="2000" dirty="0"/>
          </a:p>
          <a:p>
            <a:r>
              <a:rPr lang="en-US" sz="2000" dirty="0"/>
              <a:t>Saudi Arabia has the second greatest rate of change in its military spending at 53.4% followed by South Korea at 40%</a:t>
            </a:r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893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3A39-D210-4C92-81EE-48ED27763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424"/>
            <a:ext cx="10515600" cy="3693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Associations: Military Spending v. GDP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D820AF-27EA-4D1B-9F22-40CE82ED8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515"/>
            <a:ext cx="5852172" cy="35114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A94021-6F45-4A5B-80A2-214145EA2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3346515"/>
            <a:ext cx="5852172" cy="34279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234826-1D3F-4FC9-B491-4C9EFEF2C45C}"/>
              </a:ext>
            </a:extLst>
          </p:cNvPr>
          <p:cNvSpPr txBox="1"/>
          <p:nvPr/>
        </p:nvSpPr>
        <p:spPr>
          <a:xfrm>
            <a:off x="0" y="670353"/>
            <a:ext cx="112973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Figures below are scatterplots of Military Spending (Y axis) v. GDP (X axis), the figure on the right includes all countries </a:t>
            </a:r>
          </a:p>
          <a:p>
            <a:endParaRPr lang="en-US" dirty="0"/>
          </a:p>
          <a:p>
            <a:r>
              <a:rPr lang="en-US" dirty="0"/>
              <a:t>Potentially a positive relationship, but there’s a lot of spread. Those 8 points that form a line look like China. </a:t>
            </a:r>
          </a:p>
          <a:p>
            <a:endParaRPr lang="en-US" dirty="0"/>
          </a:p>
          <a:p>
            <a:r>
              <a:rPr lang="en-US" dirty="0"/>
              <a:t>After re-plotting the data without China, there isn’t a very strong relationship, at least to the naked eye.</a:t>
            </a:r>
          </a:p>
          <a:p>
            <a:endParaRPr lang="en-US" dirty="0"/>
          </a:p>
          <a:p>
            <a:r>
              <a:rPr lang="en-US" dirty="0"/>
              <a:t>Clusters present in the scatterplot on the right might all belong to separate countries.</a:t>
            </a:r>
          </a:p>
        </p:txBody>
      </p:sp>
    </p:spTree>
    <p:extLst>
      <p:ext uri="{BB962C8B-B14F-4D97-AF65-F5344CB8AC3E}">
        <p14:creationId xmlns:p14="http://schemas.microsoft.com/office/powerpoint/2010/main" val="144520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633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DATS 6103  Project 1  Sean Pili</vt:lpstr>
      <vt:lpstr>Military Spending Analysis of 10 Countries     Background </vt:lpstr>
      <vt:lpstr>Analysis: Comparison of Military Spending</vt:lpstr>
      <vt:lpstr>Military Spending V. GDP</vt:lpstr>
      <vt:lpstr>Military spending cont: Military Spending / GDP</vt:lpstr>
      <vt:lpstr>Per Person GDP v. Per Person Military Spending</vt:lpstr>
      <vt:lpstr>Fastest Growing Countries  Fixed Dollar Military Spending</vt:lpstr>
      <vt:lpstr>Fastest Growing Countries:  Percentage Change</vt:lpstr>
      <vt:lpstr>Associations: Military Spending v. GDP</vt:lpstr>
      <vt:lpstr>Associations: Population and Military Spending</vt:lpstr>
      <vt:lpstr>Conclusion: Predictions for each country’s military spending in 2018.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DATS 6103  Project 1  Sean Pili</dc:title>
  <dc:creator>Sean Pili</dc:creator>
  <cp:lastModifiedBy>Sean Pili</cp:lastModifiedBy>
  <cp:revision>20</cp:revision>
  <dcterms:created xsi:type="dcterms:W3CDTF">2018-10-16T16:37:04Z</dcterms:created>
  <dcterms:modified xsi:type="dcterms:W3CDTF">2018-10-16T20:26:10Z</dcterms:modified>
</cp:coreProperties>
</file>