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5"/>
  </p:sldMasterIdLst>
  <p:notesMasterIdLst>
    <p:notesMasterId r:id="rId18"/>
  </p:notesMasterIdLst>
  <p:sldIdLst>
    <p:sldId id="264" r:id="rId6"/>
    <p:sldId id="347" r:id="rId7"/>
    <p:sldId id="348" r:id="rId8"/>
    <p:sldId id="349" r:id="rId9"/>
    <p:sldId id="350" r:id="rId10"/>
    <p:sldId id="357" r:id="rId11"/>
    <p:sldId id="351" r:id="rId12"/>
    <p:sldId id="356" r:id="rId13"/>
    <p:sldId id="352" r:id="rId14"/>
    <p:sldId id="353" r:id="rId15"/>
    <p:sldId id="358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2F2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1" autoAdjust="0"/>
    <p:restoredTop sz="83813"/>
  </p:normalViewPr>
  <p:slideViewPr>
    <p:cSldViewPr snapToGrid="0" snapToObjects="1" showGuides="1">
      <p:cViewPr>
        <p:scale>
          <a:sx n="105" d="100"/>
          <a:sy n="105" d="100"/>
        </p:scale>
        <p:origin x="1872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A-share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shares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mainland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companies that trade on the two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 stock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exchanges, the Shanghai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Exchange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(SSE) and the Shenzhen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Exchange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(SZSE).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 is simple, to outperform a buy/hold investment approach by listening to buy/sell/hold recommendations generated by a Fuzzy Inference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author proposes trending the Short Term Price, Exchange Volume, and Long Term Price of a stock.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term history price data is used to determine whether the market is bullish, bearish or neutral.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D_max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days from local max/min (200 day window)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- 10 day moving average (MA10) of stock price is used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used as inputs to the fuzzy inference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plots provided for Long Term Price or Output Membership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there are 3 inputs and 1 output. Each of these have five linguistic values they can take 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ON rules, determine ON rule weights, determine weighted rule conclusions using sum min inference then apply Center of Gravity defuzzification.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2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date varied but all stocks had the same end date of May 15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also perform favorably compared to other trading strategies,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(Rate of Change) MACD (Moving Average Convergence Divergence), RSI (Relative Strength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guarantee that how I responded to the fuzzy system output was the same as the authors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A-share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shares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mainland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companies that trade on the two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 stock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exchanges, the Shanghai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Exchange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(SSE) and the Shenzhen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Exchange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(SZSE).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 is simple, to outperform a buy/hold investment approach by listening to buy/sell/hold recommendations generated by a Fuzzy Inference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AE6764-091D-4B77-8756-B5D91EEABF5A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124C0E-DA41-468A-ABB3-2DB9ABAF6F00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lang="en-US" sz="1000" smtClean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54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9555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25" pos="69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4699-75BE-494C-BD9A-E994FCCCDC34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0F1980-BB30-462A-8444-E0A13D5FE3AD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F91DCA-BF81-465E-9F1A-7A79772C474D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C59A10-D951-4511-B360-AF4768E60CC8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A16586A-7AB4-4A0F-AFE9-2AAF56529E8A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4301"/>
            <a:ext cx="2988364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6195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3924301"/>
            <a:ext cx="2979692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6195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3924301"/>
            <a:ext cx="2983450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6195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98840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1811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1811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684D9DB-6B4E-4EE6-AB27-6327E77927F7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9101"/>
            <a:ext cx="2988364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9243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4229101"/>
            <a:ext cx="2979692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9243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4229101"/>
            <a:ext cx="2983450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9243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899"/>
            <a:ext cx="2988409" cy="223113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4859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4859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4"/>
            <a:ext cx="10286999" cy="661986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C256D03-65E9-47C3-AA90-60A52F309A0A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38459"/>
            <a:ext cx="2301354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3938459"/>
            <a:ext cx="233224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633658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3938459"/>
            <a:ext cx="2302372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18555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3938459"/>
            <a:ext cx="233869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633658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18555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439DF4C-82F3-4A48-944C-5946FED69E88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43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16231"/>
            <a:ext cx="2301354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4216231"/>
            <a:ext cx="233224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911430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4216231"/>
            <a:ext cx="2302372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48590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4216231"/>
            <a:ext cx="233869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911430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48590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B08519-6315-41FB-B0E1-A3F114F5BC8D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28299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1837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5433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2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80C1BFE-65F8-42BA-AEC6-E1CDCD1D9510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1347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885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8481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8D55A71-4362-4593-87CB-E41823C064DC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81100"/>
            <a:ext cx="9144000" cy="1143000"/>
          </a:xfrm>
        </p:spPr>
        <p:txBody>
          <a:bodyPr anchor="b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2437483"/>
            <a:ext cx="9145706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6B74-4D7C-41B8-8716-243FC10350F8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43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25129"/>
            <a:ext cx="9144000" cy="59436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415475"/>
            <a:ext cx="9144000" cy="4992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9053"/>
            <a:ext cx="12192000" cy="34417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AF675D3-EE53-4DF3-9873-AA023D326548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C55A886-F9A0-437D-B093-E2576B00778B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229100" y="1"/>
            <a:ext cx="0" cy="6500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CEBF907-8E11-4E61-ACAA-D5A7842D1285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1"/>
            <a:ext cx="12192000" cy="650047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89900" y="5462403"/>
            <a:ext cx="3644900" cy="747897"/>
          </a:xfrm>
          <a:solidFill>
            <a:schemeClr val="bg1"/>
          </a:solidFill>
        </p:spPr>
        <p:txBody>
          <a:bodyPr lIns="365760" tIns="274320" rIns="365760" bIns="274320" anchor="t" anchorCtr="0">
            <a:sp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4093419-78AC-4927-BF95-8261133CCBF6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999DA4-C7B3-416B-B64C-11D36F7936CF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E2D5CE-0F96-472A-9978-FE830B70B0C0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66530"/>
            <a:ext cx="5334000" cy="573488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00488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28508" y="6604000"/>
            <a:ext cx="0" cy="15514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7BC06-E3AA-42D2-AF66-ED3A66270159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Media Placeholder 10"/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E29-81CB-4D34-A965-504F330C5D59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>
          <a:xfrm>
            <a:off x="457200" y="419100"/>
            <a:ext cx="11277600" cy="389709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096000" y="887620"/>
            <a:ext cx="0" cy="5612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6959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0" y="88442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144787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200" y="1154384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4295396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1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57200" y="4001905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42617" y="1444158"/>
            <a:ext cx="5292183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Placeholder 1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442616" y="1150667"/>
            <a:ext cx="5292183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438900" y="4291679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Text Placeholder 16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438900" y="3998188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D9FF2945-7E72-42AF-B32A-46DF8F0E0A43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499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5508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7200" y="419100"/>
            <a:ext cx="529682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1" y="3880422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3586931"/>
            <a:ext cx="529590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89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8901" y="419100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38900" y="387670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6438901" y="3583214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61FF344C-A647-423B-8258-92E40F29087E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BCFE-D255-4C4B-BA1D-51B94D9D938B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7E96-2091-49F8-A755-222D3531A5BA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1E8-463D-49FA-B721-BED6248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E0F3FA-8CD8-43D9-A075-B2FCCA17907D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70368"/>
            <a:ext cx="5334000" cy="572179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F0E5F8-7748-4ACC-8C37-B57E090ABD2F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5172D4-EDD0-482A-9D59-5376F3068746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CED436F-B354-4514-8219-71B6E1462638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-2370" y="0"/>
            <a:ext cx="4063997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1628" y="0"/>
            <a:ext cx="406399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39929EE-879A-4574-B146-9BED48A4C5B4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4063999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4000" y="0"/>
            <a:ext cx="406162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2E7C0A-B003-47BB-897B-0979338FF81B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2245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0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0102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0533-0019-439F-9033-E5FD503D101E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66791"/>
            <a:ext cx="210893" cy="2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721" r:id="rId3"/>
    <p:sldLayoutId id="2147483693" r:id="rId4"/>
    <p:sldLayoutId id="2147483722" r:id="rId5"/>
    <p:sldLayoutId id="2147483694" r:id="rId6"/>
    <p:sldLayoutId id="2147483723" r:id="rId7"/>
    <p:sldLayoutId id="2147483695" r:id="rId8"/>
    <p:sldLayoutId id="2147483724" r:id="rId9"/>
    <p:sldLayoutId id="2147483717" r:id="rId10"/>
    <p:sldLayoutId id="2147483697" r:id="rId11"/>
    <p:sldLayoutId id="2147483731" r:id="rId12"/>
    <p:sldLayoutId id="2147483701" r:id="rId13"/>
    <p:sldLayoutId id="2147483732" r:id="rId14"/>
    <p:sldLayoutId id="2147483703" r:id="rId15"/>
    <p:sldLayoutId id="2147483733" r:id="rId16"/>
    <p:sldLayoutId id="2147483704" r:id="rId17"/>
    <p:sldLayoutId id="2147483734" r:id="rId18"/>
    <p:sldLayoutId id="2147483730" r:id="rId19"/>
    <p:sldLayoutId id="2147483736" r:id="rId20"/>
    <p:sldLayoutId id="2147483705" r:id="rId21"/>
    <p:sldLayoutId id="2147483735" r:id="rId22"/>
    <p:sldLayoutId id="2147483707" r:id="rId23"/>
    <p:sldLayoutId id="2147483708" r:id="rId24"/>
    <p:sldLayoutId id="2147483709" r:id="rId25"/>
    <p:sldLayoutId id="2147483725" r:id="rId26"/>
    <p:sldLayoutId id="2147483710" r:id="rId27"/>
    <p:sldLayoutId id="2147483711" r:id="rId28"/>
    <p:sldLayoutId id="2147483737" r:id="rId29"/>
    <p:sldLayoutId id="2147483712" r:id="rId30"/>
    <p:sldLayoutId id="2147483713" r:id="rId31"/>
    <p:sldLayoutId id="2147483727" r:id="rId32"/>
    <p:sldLayoutId id="2147483726" r:id="rId33"/>
    <p:sldLayoutId id="2147483720" r:id="rId34"/>
    <p:sldLayoutId id="2147483715" r:id="rId35"/>
    <p:sldLayoutId id="2147483738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64" userDrawn="1">
          <p15:clr>
            <a:srgbClr val="F26B43"/>
          </p15:clr>
        </p15:guide>
        <p15:guide id="11" pos="288" userDrawn="1">
          <p15:clr>
            <a:srgbClr val="F26B43"/>
          </p15:clr>
        </p15:guide>
        <p15:guide id="12" pos="7392" userDrawn="1">
          <p15:clr>
            <a:srgbClr val="F26B43"/>
          </p15:clr>
        </p15:guide>
        <p15:guide id="13" orient="horz" pos="3912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6" orient="horz" pos="936" userDrawn="1">
          <p15:clr>
            <a:srgbClr val="F26B43"/>
          </p15:clr>
        </p15:guide>
        <p15:guide id="17" pos="600" userDrawn="1">
          <p15:clr>
            <a:srgbClr val="F26B43"/>
          </p15:clr>
        </p15:guide>
        <p15:guide id="18" pos="7080" userDrawn="1">
          <p15:clr>
            <a:srgbClr val="F26B43"/>
          </p15:clr>
        </p15:guide>
        <p15:guide id="19" pos="4056" userDrawn="1">
          <p15:clr>
            <a:srgbClr val="F26B43"/>
          </p15:clr>
        </p15:guide>
        <p15:guide id="20" pos="3624" userDrawn="1">
          <p15:clr>
            <a:srgbClr val="F26B43"/>
          </p15:clr>
        </p15:guide>
        <p15:guide id="22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397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martin/fuzzy_stock_trad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Fuzzy Approach to Stock Market Timing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525.770: Intelligent Algorithms Final Project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Sean P. Martin</a:t>
            </a:r>
          </a:p>
        </p:txBody>
      </p:sp>
    </p:spTree>
    <p:extLst>
      <p:ext uri="{BB962C8B-B14F-4D97-AF65-F5344CB8AC3E}">
        <p14:creationId xmlns:p14="http://schemas.microsoft.com/office/powerpoint/2010/main" val="31170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author provides little details on how to act on the Fuzzy System’s output Buy/Sell/Hold signal.</a:t>
            </a:r>
          </a:p>
          <a:p>
            <a:r>
              <a:rPr lang="en-US" dirty="0"/>
              <a:t>It is unlikely this is due to improper operation of the Fuzzy Engine</a:t>
            </a:r>
          </a:p>
          <a:p>
            <a:r>
              <a:rPr lang="en-US" dirty="0"/>
              <a:t>Likely Causes	</a:t>
            </a:r>
          </a:p>
          <a:p>
            <a:pPr lvl="1"/>
            <a:r>
              <a:rPr lang="en-US" dirty="0"/>
              <a:t>Yen vs Dollar</a:t>
            </a:r>
          </a:p>
          <a:p>
            <a:pPr lvl="1"/>
            <a:r>
              <a:rPr lang="en-US" dirty="0"/>
              <a:t>Limited detail on how the financial simulation was implemented in the paper. That is, how to act on the fuzzy system’s 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08D3E0-4503-D54C-A5D4-A7FA3B9F8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1935"/>
              </p:ext>
            </p:extLst>
          </p:nvPr>
        </p:nvGraphicFramePr>
        <p:xfrm>
          <a:off x="1414272" y="3990340"/>
          <a:ext cx="936345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570077482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3587395987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2092070004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409987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8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VANKE (000002)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751.52%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8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000651)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449.81%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PUDONG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7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XINJI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601918)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GOLDWIND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Fuzzy Inference System was developed that can outperform the Buy &amp; Hold investor for certain stocks</a:t>
            </a:r>
          </a:p>
          <a:p>
            <a:pPr lvl="1"/>
            <a:r>
              <a:rPr lang="en-US" dirty="0"/>
              <a:t>Sum Min Inference with Triangular Membership Functions</a:t>
            </a:r>
          </a:p>
          <a:p>
            <a:r>
              <a:rPr lang="en-US" dirty="0"/>
              <a:t>Author’s Results were difficult to replicate</a:t>
            </a:r>
          </a:p>
          <a:p>
            <a:pPr lvl="1"/>
            <a:r>
              <a:rPr lang="en-US" dirty="0"/>
              <a:t>Overall returns and fuzzy system returns do not match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EC7AD-5C8C-D944-B349-F91C7FA1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68" y="2714013"/>
            <a:ext cx="4449982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Motivation &amp; Problem Setup</a:t>
            </a:r>
          </a:p>
          <a:p>
            <a:r>
              <a:rPr lang="en-US" dirty="0"/>
              <a:t>Author’s Approach</a:t>
            </a:r>
          </a:p>
          <a:p>
            <a:r>
              <a:rPr lang="en-US" dirty="0"/>
              <a:t>Author’s Results</a:t>
            </a:r>
          </a:p>
          <a:p>
            <a:r>
              <a:rPr lang="en-US" dirty="0"/>
              <a:t>My Approach</a:t>
            </a:r>
          </a:p>
          <a:p>
            <a:r>
              <a:rPr lang="en-US" dirty="0"/>
              <a:t>Results Comparison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3"/>
              </a:rPr>
              <a:t>A Fuzzy Approach to Stock Market Timing</a:t>
            </a:r>
            <a:r>
              <a:rPr lang="en-US" dirty="0"/>
              <a:t>, Dong and Wan demonstrate a Fuzzy System to trade securities</a:t>
            </a:r>
          </a:p>
          <a:p>
            <a:r>
              <a:rPr lang="en-US" dirty="0"/>
              <a:t>China’s A-Share market companies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EC7AD-5C8C-D944-B349-F91C7FA1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68" y="2714013"/>
            <a:ext cx="4449982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D8C3C-1191-C34D-A55F-4FECB8B5AB6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Short Term Price:</a:t>
                </a:r>
              </a:p>
              <a:p>
                <a:pPr lvl="1"/>
                <a:r>
                  <a:rPr lang="en-US" dirty="0"/>
                  <a:t>Oscillation Interval is the prices in the range: </a:t>
                </a:r>
                <a:r>
                  <a:rPr lang="en-US" b="1" i="1" dirty="0"/>
                  <a:t>(i-18)</a:t>
                </a:r>
                <a:r>
                  <a:rPr lang="en-US" b="1" i="1" baseline="30000" dirty="0" err="1"/>
                  <a:t>th</a:t>
                </a:r>
                <a:r>
                  <a:rPr lang="en-US" b="1" i="1" baseline="30000" dirty="0"/>
                  <a:t> </a:t>
                </a:r>
                <a:r>
                  <a:rPr lang="en-US" b="1" i="1" dirty="0"/>
                  <a:t> to (i-3)</a:t>
                </a:r>
                <a:r>
                  <a:rPr lang="en-US" b="1" i="1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days</a:t>
                </a:r>
              </a:p>
              <a:p>
                <a:pPr lvl="1"/>
                <a:r>
                  <a:rPr lang="en-US" dirty="0"/>
                  <a:t>% above/below the high and low points in this range define the trend.</a:t>
                </a:r>
              </a:p>
              <a:p>
                <a:r>
                  <a:rPr lang="en-US" dirty="0"/>
                  <a:t>Exchange Volume:</a:t>
                </a:r>
              </a:p>
              <a:p>
                <a:pPr lvl="1"/>
                <a:r>
                  <a:rPr lang="en-US" dirty="0"/>
                  <a:t>Difference between Exchange Volume at current day and 15 Day Moving Average of Exchange Volume</a:t>
                </a:r>
              </a:p>
              <a:p>
                <a:r>
                  <a:rPr lang="en-US" dirty="0"/>
                  <a:t>Long Term Price: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𝒃𝒐𝒃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𝟗𝟖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𝑴𝒂𝒙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𝑮𝒍𝒐𝒃𝒂𝒍𝑴𝒂𝒙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𝑮𝒍𝒐𝒃𝒂𝒍𝑴𝒂𝒙</m:t>
                        </m:r>
                      </m:den>
                    </m:f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𝟗𝟖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𝑴𝒊𝒏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𝑮𝒍𝒐𝒃𝒂𝒍𝑴𝒊𝒏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𝑮𝒍𝒐𝒃𝒂𝒍𝑴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</a:p>
              <a:p>
                <a:pPr lvl="1"/>
                <a:r>
                  <a:rPr lang="en-US" sz="2000" dirty="0"/>
                  <a:t>A bob threshold value is set such that if </a:t>
                </a:r>
                <a:r>
                  <a:rPr lang="en-US" sz="2000" i="1" dirty="0"/>
                  <a:t>bob(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) &gt; 0.15</a:t>
                </a:r>
                <a:r>
                  <a:rPr lang="en-US" sz="2000" dirty="0"/>
                  <a:t> the market is Bullish, if </a:t>
                </a:r>
                <a:r>
                  <a:rPr lang="en-US" sz="2000" i="1" dirty="0"/>
                  <a:t>bob(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) &lt; -0.15</a:t>
                </a:r>
                <a:r>
                  <a:rPr lang="en-US" sz="2000" dirty="0"/>
                  <a:t> the market is </a:t>
                </a:r>
                <a:r>
                  <a:rPr lang="en-US" sz="2000" i="1" dirty="0"/>
                  <a:t>bearish</a:t>
                </a:r>
                <a:r>
                  <a:rPr lang="en-US" sz="2000" dirty="0"/>
                  <a:t>, otherwise, the market is </a:t>
                </a:r>
                <a:r>
                  <a:rPr lang="en-US" sz="2000" i="1" dirty="0"/>
                  <a:t>neutral</a:t>
                </a:r>
                <a:r>
                  <a:rPr lang="en-US" sz="2000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D8C3C-1191-C34D-A55F-4FECB8B5A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55" t="-1508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8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Fuzzy Inference System uses the below Input Membership Functions</a:t>
            </a:r>
          </a:p>
          <a:p>
            <a:pPr lvl="1"/>
            <a:r>
              <a:rPr lang="en-US" dirty="0"/>
              <a:t>All MFs are triangular (including the Long Term Price MF and Output MF)</a:t>
            </a:r>
          </a:p>
          <a:p>
            <a:r>
              <a:rPr lang="en-US" dirty="0"/>
              <a:t>Output MF Linguistic Variables</a:t>
            </a:r>
          </a:p>
          <a:p>
            <a:pPr lvl="1"/>
            <a:r>
              <a:rPr lang="en-US" dirty="0"/>
              <a:t>Strong Sell (-2), Sell (-1), Hold (0), Buy (1), Strong Buy (2)</a:t>
            </a:r>
          </a:p>
          <a:p>
            <a:r>
              <a:rPr lang="en-US" dirty="0"/>
              <a:t>Sum Min Inference and </a:t>
            </a:r>
            <a:r>
              <a:rPr lang="en-US" dirty="0" err="1"/>
              <a:t>CoG</a:t>
            </a:r>
            <a:r>
              <a:rPr lang="en-US" dirty="0"/>
              <a:t> Defuzzification are used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5ED4B-1164-3545-9294-1DBC00B5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4" y="3477344"/>
            <a:ext cx="5404827" cy="2878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CCE697-CCC2-2044-971F-4142EA06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41" y="3758698"/>
            <a:ext cx="5725302" cy="26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Rule Base used is below.</a:t>
            </a:r>
          </a:p>
          <a:p>
            <a:pPr lvl="1"/>
            <a:r>
              <a:rPr lang="en-US" dirty="0"/>
              <a:t>Strong Sell (-2), Sell (-1), Hold (0), Buy (1), Strong Buy (2)</a:t>
            </a:r>
          </a:p>
          <a:p>
            <a:pPr lvl="1"/>
            <a:r>
              <a:rPr lang="en-US" dirty="0"/>
              <a:t>IF the market is bullish THEN strong buy (2)</a:t>
            </a:r>
          </a:p>
          <a:p>
            <a:pPr lvl="1"/>
            <a:r>
              <a:rPr lang="en-US" dirty="0"/>
              <a:t>IF the market is bearish THEN strong sell (-2)</a:t>
            </a:r>
          </a:p>
          <a:p>
            <a:r>
              <a:rPr lang="en-US" dirty="0"/>
              <a:t>Sum Min Inference and </a:t>
            </a:r>
            <a:r>
              <a:rPr lang="en-US" dirty="0" err="1"/>
              <a:t>CoG</a:t>
            </a:r>
            <a:r>
              <a:rPr lang="en-US" dirty="0"/>
              <a:t> Defuzzification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7F1D1-234F-F449-BF09-24C35C98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45" y="2920052"/>
            <a:ext cx="5406510" cy="35188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8B16BC-C972-FF4B-81F4-30E7ACCBC069}"/>
              </a:ext>
            </a:extLst>
          </p:cNvPr>
          <p:cNvSpPr/>
          <p:nvPr/>
        </p:nvSpPr>
        <p:spPr>
          <a:xfrm>
            <a:off x="6205728" y="4523232"/>
            <a:ext cx="573024" cy="40233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15872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Fuzzy System Outperforms the Buy and Hold Investor in 4/5 scenarios.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694179-CE98-814F-95CF-D1857220229A}"/>
              </a:ext>
            </a:extLst>
          </p:cNvPr>
          <p:cNvGrpSpPr/>
          <p:nvPr/>
        </p:nvGrpSpPr>
        <p:grpSpPr>
          <a:xfrm>
            <a:off x="457200" y="1980273"/>
            <a:ext cx="11734800" cy="3094302"/>
            <a:chOff x="457200" y="3382353"/>
            <a:chExt cx="11734800" cy="30943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EF99F-970D-1D4A-83D9-6CBE49875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2502" y="3382353"/>
              <a:ext cx="5638800" cy="29663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CDDA8F-6A9D-6141-9EC7-B976ECD9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3429000"/>
              <a:ext cx="5596128" cy="28730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A30851-D201-084E-BD10-22556A19DA27}"/>
                </a:ext>
              </a:extLst>
            </p:cNvPr>
            <p:cNvSpPr txBox="1"/>
            <p:nvPr/>
          </p:nvSpPr>
          <p:spPr>
            <a:xfrm>
              <a:off x="9412224" y="6168878"/>
              <a:ext cx="277977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*End Date: 2009-05-15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2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Three MATLAB functions written and available </a:t>
            </a:r>
            <a:r>
              <a:rPr lang="en-US" dirty="0">
                <a:hlinkClick r:id="rId3"/>
              </a:rPr>
              <a:t>on GitHub</a:t>
            </a:r>
            <a:r>
              <a:rPr lang="en-US" dirty="0"/>
              <a:t> </a:t>
            </a:r>
          </a:p>
          <a:p>
            <a:pPr lvl="1"/>
            <a:r>
              <a:rPr lang="en-US" i="1" dirty="0" err="1"/>
              <a:t>create_stock_trends.m</a:t>
            </a:r>
            <a:endParaRPr lang="en-US" i="1" dirty="0"/>
          </a:p>
          <a:p>
            <a:pPr lvl="1"/>
            <a:r>
              <a:rPr lang="en-US" i="1" dirty="0" err="1"/>
              <a:t>fuzzy_stock_engine.m</a:t>
            </a:r>
            <a:endParaRPr lang="en-US" i="1" dirty="0"/>
          </a:p>
          <a:p>
            <a:pPr lvl="1"/>
            <a:r>
              <a:rPr lang="en-US" i="1" dirty="0" err="1"/>
              <a:t>fuzzy_stock_trader_main.m</a:t>
            </a:r>
            <a:endParaRPr lang="en-US" i="1" dirty="0"/>
          </a:p>
          <a:p>
            <a:r>
              <a:rPr lang="en-US" dirty="0"/>
              <a:t>If the fuzzy system gives a strong buy/sell then buy/sell all shares. Otherwise buy/sell 500</a:t>
            </a:r>
          </a:p>
          <a:p>
            <a:r>
              <a:rPr lang="en-US" dirty="0"/>
              <a:t>Starting capital: $10,000</a:t>
            </a:r>
          </a:p>
          <a:p>
            <a:pPr marL="447675" lvl="1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E36D1-DDD2-1D42-8740-18C42ACE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2" y="3268292"/>
            <a:ext cx="3890792" cy="3128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FF2C20-D3EC-394C-B1D5-F9B920537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118" y="3301713"/>
            <a:ext cx="3804610" cy="3094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B74B8-C2A8-0840-B073-C62CA3BFF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271" y="3288662"/>
            <a:ext cx="3804610" cy="31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94E0-B66B-9047-A478-5A8E39B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C3C-1191-C34D-A55F-4FECB8B5A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Depending on Fuzzy System Output either buy/sell all shares or a chunk of shares</a:t>
            </a:r>
          </a:p>
          <a:p>
            <a:r>
              <a:rPr lang="en-US" dirty="0"/>
              <a:t>My Fuzzy System was able to outperform a buy/hold investor in 4/5 scenarios </a:t>
            </a:r>
          </a:p>
          <a:p>
            <a:r>
              <a:rPr lang="en-US" dirty="0"/>
              <a:t>However, they are not the same 4/5 scenarios as the author.</a:t>
            </a:r>
          </a:p>
          <a:p>
            <a:r>
              <a:rPr lang="en-US" dirty="0"/>
              <a:t>Fuzzy Operation on example day below: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173-2BC3-794C-82AE-9C688614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25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A885-256F-DD4B-AB9C-8495C7506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6AB-764F-5746-A039-45E1F9BAFD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22DFF-A788-2A49-82CA-CC0D8E33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65" y="2404039"/>
            <a:ext cx="5073837" cy="403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7D8F3-DC85-6B4F-9BF6-126D444A1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436" y="3063240"/>
            <a:ext cx="4089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05282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xtended-Template_Light-Theme_16x9 [Read-Only]" id="{B557504F-E63B-452A-B93D-0F6DE4AF3296}" vid="{DCFC1028-7138-4B21-8431-E965BD1583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01A86F73C1C4D92BE0F255886BB71" ma:contentTypeVersion="4" ma:contentTypeDescription="Create a new document." ma:contentTypeScope="" ma:versionID="95454d59e0ed8538f33cc55ac07ac730">
  <xsd:schema xmlns:xsd="http://www.w3.org/2001/XMLSchema" xmlns:xs="http://www.w3.org/2001/XMLSchema" xmlns:p="http://schemas.microsoft.com/office/2006/metadata/properties" xmlns:ns2="dd8c6057-6f8a-40b1-80ac-f95af25d83d2" xmlns:ns3="bd3ece45-6abd-42ad-bb17-b3cd2634962e" targetNamespace="http://schemas.microsoft.com/office/2006/metadata/properties" ma:root="true" ma:fieldsID="acb99886633832aa6028de256b2baac3" ns2:_="" ns3:_="">
    <xsd:import namespace="dd8c6057-6f8a-40b1-80ac-f95af25d83d2"/>
    <xsd:import namespace="bd3ece45-6abd-42ad-bb17-b3cd26349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6057-6f8a-40b1-80ac-f95af25d83d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ece45-6abd-42ad-bb17-b3cd26349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010C00-8333-4099-A9C3-5DED101A4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6057-6f8a-40b1-80ac-f95af25d83d2"/>
    <ds:schemaRef ds:uri="bd3ece45-6abd-42ad-bb17-b3cd26349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7E9159-B4E5-458F-AE2E-4A186E1ACA1C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bd3ece45-6abd-42ad-bb17-b3cd2634962e"/>
    <ds:schemaRef ds:uri="http://schemas.microsoft.com/office/infopath/2007/PartnerControls"/>
    <ds:schemaRef ds:uri="http://schemas.openxmlformats.org/package/2006/metadata/core-properties"/>
    <ds:schemaRef ds:uri="dd8c6057-6f8a-40b1-80ac-f95af25d83d2"/>
  </ds:schemaRefs>
</ds:datastoreItem>
</file>

<file path=customXml/itemProps3.xml><?xml version="1.0" encoding="utf-8"?>
<ds:datastoreItem xmlns:ds="http://schemas.openxmlformats.org/officeDocument/2006/customXml" ds:itemID="{FEAB1A91-591A-4CAB-8017-883CA9387B4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705E72-33D2-49FE-82C1-AC4E719A7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11192</TotalTime>
  <Words>953</Words>
  <Application>Microsoft Macintosh PowerPoint</Application>
  <PresentationFormat>Widescreen</PresentationFormat>
  <Paragraphs>137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.AppleSystemUIFont</vt:lpstr>
      <vt:lpstr>Arial</vt:lpstr>
      <vt:lpstr>Calibri</vt:lpstr>
      <vt:lpstr>Cambria Math</vt:lpstr>
      <vt:lpstr>Courier New</vt:lpstr>
      <vt:lpstr>Helvetica</vt:lpstr>
      <vt:lpstr>Wingdings</vt:lpstr>
      <vt:lpstr>APL-PowerPoint-Theme_light</vt:lpstr>
      <vt:lpstr>A Fuzzy Approach to Stock Market Timing</vt:lpstr>
      <vt:lpstr>Overview</vt:lpstr>
      <vt:lpstr>Motivation</vt:lpstr>
      <vt:lpstr>Author’s Approach</vt:lpstr>
      <vt:lpstr>Author’s Approach (Cont.)</vt:lpstr>
      <vt:lpstr>Author’s Approach (Cont.)</vt:lpstr>
      <vt:lpstr>Author’s Results</vt:lpstr>
      <vt:lpstr>My Approach</vt:lpstr>
      <vt:lpstr>My Results</vt:lpstr>
      <vt:lpstr>Results Comparison</vt:lpstr>
      <vt:lpstr>Conclusions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dc:description>Version 1.0</dc:description>
  <cp:lastModifiedBy>Sean Martin</cp:lastModifiedBy>
  <cp:revision>108</cp:revision>
  <cp:lastPrinted>2017-08-24T18:44:08Z</cp:lastPrinted>
  <dcterms:created xsi:type="dcterms:W3CDTF">2017-11-15T21:48:49Z</dcterms:created>
  <dcterms:modified xsi:type="dcterms:W3CDTF">2021-04-26T02:09:36Z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0x0101006CB01A86F73C1C4D92BE0F255886BB71</vt:lpwstr>
  </property>
</Properties>
</file>