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7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6ED92-1306-8DB5-EF63-E6C12FB29ADA}" v="187" dt="2021-06-21T18:25:51.794"/>
    <p1510:client id="{6324C6E3-AAA5-3917-6427-4D343DA06822}" v="1357" dt="2021-06-22T17:43:22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B2BE2-3DC1-4237-B43A-6A8E881386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064FEB-C7CB-4094-9EEF-96237CAD938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Franklin Gothic Demi Cond"/>
            </a:rPr>
            <a:t>Periodicity</a:t>
          </a:r>
          <a:endParaRPr lang="en-US"/>
        </a:p>
      </dgm:t>
    </dgm:pt>
    <dgm:pt modelId="{FBFE1D3B-8459-43EA-BB88-6087560D939B}" type="parTrans" cxnId="{5AE292B9-6DEE-4FAC-A03A-3AA947C7439A}">
      <dgm:prSet/>
      <dgm:spPr/>
      <dgm:t>
        <a:bodyPr/>
        <a:lstStyle/>
        <a:p>
          <a:endParaRPr lang="en-US"/>
        </a:p>
      </dgm:t>
    </dgm:pt>
    <dgm:pt modelId="{47724A55-9E3E-4ED7-A4D6-A00038013643}" type="sibTrans" cxnId="{5AE292B9-6DEE-4FAC-A03A-3AA947C7439A}">
      <dgm:prSet/>
      <dgm:spPr/>
      <dgm:t>
        <a:bodyPr/>
        <a:lstStyle/>
        <a:p>
          <a:endParaRPr lang="en-US"/>
        </a:p>
      </dgm:t>
    </dgm:pt>
    <dgm:pt modelId="{CD83D4A2-670E-4481-8E90-250A0FC57A4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Franklin Gothic Demi Cond"/>
            </a:rPr>
            <a:t>History</a:t>
          </a:r>
          <a:endParaRPr lang="en-US"/>
        </a:p>
      </dgm:t>
    </dgm:pt>
    <dgm:pt modelId="{2A792576-C374-4093-9A73-4521A2ED5242}" type="parTrans" cxnId="{731DD4CC-3FF9-428D-A0E3-3B8D2FDAC04C}">
      <dgm:prSet/>
      <dgm:spPr/>
      <dgm:t>
        <a:bodyPr/>
        <a:lstStyle/>
        <a:p>
          <a:endParaRPr lang="en-US"/>
        </a:p>
      </dgm:t>
    </dgm:pt>
    <dgm:pt modelId="{06FA2224-2893-4E7A-A92B-181FB8D00134}" type="sibTrans" cxnId="{731DD4CC-3FF9-428D-A0E3-3B8D2FDAC04C}">
      <dgm:prSet/>
      <dgm:spPr/>
      <dgm:t>
        <a:bodyPr/>
        <a:lstStyle/>
        <a:p>
          <a:endParaRPr lang="en-US"/>
        </a:p>
      </dgm:t>
    </dgm:pt>
    <dgm:pt modelId="{44542870-000E-4914-88F1-68DCE972CF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Lab</a:t>
          </a:r>
          <a:endParaRPr lang="en-US"/>
        </a:p>
      </dgm:t>
    </dgm:pt>
    <dgm:pt modelId="{96AB135D-0F80-4C2E-B098-E691CF911558}" type="parTrans" cxnId="{C8A0B282-2E68-4768-A086-12E8CDC749D1}">
      <dgm:prSet/>
      <dgm:spPr/>
      <dgm:t>
        <a:bodyPr/>
        <a:lstStyle/>
        <a:p>
          <a:endParaRPr lang="en-US"/>
        </a:p>
      </dgm:t>
    </dgm:pt>
    <dgm:pt modelId="{671E82A4-AFFD-497D-AD0A-9C8E587FFD65}" type="sibTrans" cxnId="{C8A0B282-2E68-4768-A086-12E8CDC749D1}">
      <dgm:prSet/>
      <dgm:spPr/>
      <dgm:t>
        <a:bodyPr/>
        <a:lstStyle/>
        <a:p>
          <a:endParaRPr lang="en-US"/>
        </a:p>
      </dgm:t>
    </dgm:pt>
    <dgm:pt modelId="{7F59941A-6A3A-46B9-ADE1-22EA16523AD4}" type="pres">
      <dgm:prSet presAssocID="{641B2BE2-3DC1-4237-B43A-6A8E88138665}" presName="root" presStyleCnt="0">
        <dgm:presLayoutVars>
          <dgm:dir/>
          <dgm:resizeHandles val="exact"/>
        </dgm:presLayoutVars>
      </dgm:prSet>
      <dgm:spPr/>
    </dgm:pt>
    <dgm:pt modelId="{F4EC559B-EDC8-40A5-BE5B-855288D2D18D}" type="pres">
      <dgm:prSet presAssocID="{7C064FEB-C7CB-4094-9EEF-96237CAD938C}" presName="compNode" presStyleCnt="0"/>
      <dgm:spPr/>
    </dgm:pt>
    <dgm:pt modelId="{7C7C7B52-7AAC-449C-A7A5-99000CC58E8F}" type="pres">
      <dgm:prSet presAssocID="{7C064FEB-C7CB-4094-9EEF-96237CAD938C}" presName="bgRect" presStyleLbl="bgShp" presStyleIdx="0" presStyleCnt="3"/>
      <dgm:spPr/>
    </dgm:pt>
    <dgm:pt modelId="{5683ECE6-8D28-4174-A7BE-34FCE4270442}" type="pres">
      <dgm:prSet presAssocID="{7C064FEB-C7CB-4094-9EEF-96237CAD93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F01EDD2-1D6F-40A8-9C3F-256B135F7A00}" type="pres">
      <dgm:prSet presAssocID="{7C064FEB-C7CB-4094-9EEF-96237CAD938C}" presName="spaceRect" presStyleCnt="0"/>
      <dgm:spPr/>
    </dgm:pt>
    <dgm:pt modelId="{910C43C8-BC5F-4B05-947C-963D688BDAE1}" type="pres">
      <dgm:prSet presAssocID="{7C064FEB-C7CB-4094-9EEF-96237CAD938C}" presName="parTx" presStyleLbl="revTx" presStyleIdx="0" presStyleCnt="3">
        <dgm:presLayoutVars>
          <dgm:chMax val="0"/>
          <dgm:chPref val="0"/>
        </dgm:presLayoutVars>
      </dgm:prSet>
      <dgm:spPr/>
    </dgm:pt>
    <dgm:pt modelId="{805B0915-8E6A-48D0-93D7-3A034EC846D2}" type="pres">
      <dgm:prSet presAssocID="{47724A55-9E3E-4ED7-A4D6-A00038013643}" presName="sibTrans" presStyleCnt="0"/>
      <dgm:spPr/>
    </dgm:pt>
    <dgm:pt modelId="{79D20C00-D05C-4686-8B40-FB1DC5262DD5}" type="pres">
      <dgm:prSet presAssocID="{CD83D4A2-670E-4481-8E90-250A0FC57A49}" presName="compNode" presStyleCnt="0"/>
      <dgm:spPr/>
    </dgm:pt>
    <dgm:pt modelId="{0E3B06AF-2CFD-4F60-877F-ADF7DB393F28}" type="pres">
      <dgm:prSet presAssocID="{CD83D4A2-670E-4481-8E90-250A0FC57A49}" presName="bgRect" presStyleLbl="bgShp" presStyleIdx="1" presStyleCnt="3"/>
      <dgm:spPr/>
    </dgm:pt>
    <dgm:pt modelId="{CD55C43A-2625-4E11-B5D6-46CDE66EFE60}" type="pres">
      <dgm:prSet presAssocID="{CD83D4A2-670E-4481-8E90-250A0FC57A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3D79B7D-5619-4803-88B5-7C01B9B21C3F}" type="pres">
      <dgm:prSet presAssocID="{CD83D4A2-670E-4481-8E90-250A0FC57A49}" presName="spaceRect" presStyleCnt="0"/>
      <dgm:spPr/>
    </dgm:pt>
    <dgm:pt modelId="{E422EC37-75DF-4275-8104-EFB1C102DCC3}" type="pres">
      <dgm:prSet presAssocID="{CD83D4A2-670E-4481-8E90-250A0FC57A49}" presName="parTx" presStyleLbl="revTx" presStyleIdx="1" presStyleCnt="3">
        <dgm:presLayoutVars>
          <dgm:chMax val="0"/>
          <dgm:chPref val="0"/>
        </dgm:presLayoutVars>
      </dgm:prSet>
      <dgm:spPr/>
    </dgm:pt>
    <dgm:pt modelId="{9E040F74-E5ED-45CC-B780-2F4404063878}" type="pres">
      <dgm:prSet presAssocID="{06FA2224-2893-4E7A-A92B-181FB8D00134}" presName="sibTrans" presStyleCnt="0"/>
      <dgm:spPr/>
    </dgm:pt>
    <dgm:pt modelId="{E41B928C-5730-4B01-9BAB-2A9FC304A6E2}" type="pres">
      <dgm:prSet presAssocID="{44542870-000E-4914-88F1-68DCE972CF55}" presName="compNode" presStyleCnt="0"/>
      <dgm:spPr/>
    </dgm:pt>
    <dgm:pt modelId="{CAA1DE0E-26A2-4B77-BBF3-ED8F43E957A7}" type="pres">
      <dgm:prSet presAssocID="{44542870-000E-4914-88F1-68DCE972CF55}" presName="bgRect" presStyleLbl="bgShp" presStyleIdx="2" presStyleCnt="3"/>
      <dgm:spPr/>
    </dgm:pt>
    <dgm:pt modelId="{BCC35659-6DBC-4C2F-B691-88C840CD5792}" type="pres">
      <dgm:prSet presAssocID="{44542870-000E-4914-88F1-68DCE972CF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7F190D9E-D3F4-470D-9A0C-EB2F9987E156}" type="pres">
      <dgm:prSet presAssocID="{44542870-000E-4914-88F1-68DCE972CF55}" presName="spaceRect" presStyleCnt="0"/>
      <dgm:spPr/>
    </dgm:pt>
    <dgm:pt modelId="{CABA96ED-C598-4928-AAAA-2A9A0EB2341A}" type="pres">
      <dgm:prSet presAssocID="{44542870-000E-4914-88F1-68DCE972CF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B4071F-BB39-4E04-B663-DEA8159D8D16}" type="presOf" srcId="{7C064FEB-C7CB-4094-9EEF-96237CAD938C}" destId="{910C43C8-BC5F-4B05-947C-963D688BDAE1}" srcOrd="0" destOrd="0" presId="urn:microsoft.com/office/officeart/2018/2/layout/IconVerticalSolidList"/>
    <dgm:cxn modelId="{C8A0B282-2E68-4768-A086-12E8CDC749D1}" srcId="{641B2BE2-3DC1-4237-B43A-6A8E88138665}" destId="{44542870-000E-4914-88F1-68DCE972CF55}" srcOrd="2" destOrd="0" parTransId="{96AB135D-0F80-4C2E-B098-E691CF911558}" sibTransId="{671E82A4-AFFD-497D-AD0A-9C8E587FFD65}"/>
    <dgm:cxn modelId="{B7C941AD-88A2-47BB-84A7-846564AEA8C9}" type="presOf" srcId="{641B2BE2-3DC1-4237-B43A-6A8E88138665}" destId="{7F59941A-6A3A-46B9-ADE1-22EA16523AD4}" srcOrd="0" destOrd="0" presId="urn:microsoft.com/office/officeart/2018/2/layout/IconVerticalSolidList"/>
    <dgm:cxn modelId="{5AE292B9-6DEE-4FAC-A03A-3AA947C7439A}" srcId="{641B2BE2-3DC1-4237-B43A-6A8E88138665}" destId="{7C064FEB-C7CB-4094-9EEF-96237CAD938C}" srcOrd="0" destOrd="0" parTransId="{FBFE1D3B-8459-43EA-BB88-6087560D939B}" sibTransId="{47724A55-9E3E-4ED7-A4D6-A00038013643}"/>
    <dgm:cxn modelId="{731DD4CC-3FF9-428D-A0E3-3B8D2FDAC04C}" srcId="{641B2BE2-3DC1-4237-B43A-6A8E88138665}" destId="{CD83D4A2-670E-4481-8E90-250A0FC57A49}" srcOrd="1" destOrd="0" parTransId="{2A792576-C374-4093-9A73-4521A2ED5242}" sibTransId="{06FA2224-2893-4E7A-A92B-181FB8D00134}"/>
    <dgm:cxn modelId="{CD7A46E1-51F2-4E1C-BB9B-D9D6509415DE}" type="presOf" srcId="{CD83D4A2-670E-4481-8E90-250A0FC57A49}" destId="{E422EC37-75DF-4275-8104-EFB1C102DCC3}" srcOrd="0" destOrd="0" presId="urn:microsoft.com/office/officeart/2018/2/layout/IconVerticalSolidList"/>
    <dgm:cxn modelId="{41D156E7-3514-471B-AD39-09B53679DBD3}" type="presOf" srcId="{44542870-000E-4914-88F1-68DCE972CF55}" destId="{CABA96ED-C598-4928-AAAA-2A9A0EB2341A}" srcOrd="0" destOrd="0" presId="urn:microsoft.com/office/officeart/2018/2/layout/IconVerticalSolidList"/>
    <dgm:cxn modelId="{85CFA0C8-A25E-4795-8586-10226A8F4ED9}" type="presParOf" srcId="{7F59941A-6A3A-46B9-ADE1-22EA16523AD4}" destId="{F4EC559B-EDC8-40A5-BE5B-855288D2D18D}" srcOrd="0" destOrd="0" presId="urn:microsoft.com/office/officeart/2018/2/layout/IconVerticalSolidList"/>
    <dgm:cxn modelId="{C1BE3005-4B26-4A4F-820C-3F5C887B826C}" type="presParOf" srcId="{F4EC559B-EDC8-40A5-BE5B-855288D2D18D}" destId="{7C7C7B52-7AAC-449C-A7A5-99000CC58E8F}" srcOrd="0" destOrd="0" presId="urn:microsoft.com/office/officeart/2018/2/layout/IconVerticalSolidList"/>
    <dgm:cxn modelId="{43CA049E-AD42-4950-998D-4CAF95AEC270}" type="presParOf" srcId="{F4EC559B-EDC8-40A5-BE5B-855288D2D18D}" destId="{5683ECE6-8D28-4174-A7BE-34FCE4270442}" srcOrd="1" destOrd="0" presId="urn:microsoft.com/office/officeart/2018/2/layout/IconVerticalSolidList"/>
    <dgm:cxn modelId="{5DBD3359-1C67-4611-8FDF-8EA0BF4EE139}" type="presParOf" srcId="{F4EC559B-EDC8-40A5-BE5B-855288D2D18D}" destId="{BF01EDD2-1D6F-40A8-9C3F-256B135F7A00}" srcOrd="2" destOrd="0" presId="urn:microsoft.com/office/officeart/2018/2/layout/IconVerticalSolidList"/>
    <dgm:cxn modelId="{77355E69-FF5D-4628-AABA-82BB4DA32974}" type="presParOf" srcId="{F4EC559B-EDC8-40A5-BE5B-855288D2D18D}" destId="{910C43C8-BC5F-4B05-947C-963D688BDAE1}" srcOrd="3" destOrd="0" presId="urn:microsoft.com/office/officeart/2018/2/layout/IconVerticalSolidList"/>
    <dgm:cxn modelId="{30731E85-7CCE-4F78-AF89-AFE5210BD691}" type="presParOf" srcId="{7F59941A-6A3A-46B9-ADE1-22EA16523AD4}" destId="{805B0915-8E6A-48D0-93D7-3A034EC846D2}" srcOrd="1" destOrd="0" presId="urn:microsoft.com/office/officeart/2018/2/layout/IconVerticalSolidList"/>
    <dgm:cxn modelId="{6446554E-8390-4F20-BDD0-F8B2AE47528D}" type="presParOf" srcId="{7F59941A-6A3A-46B9-ADE1-22EA16523AD4}" destId="{79D20C00-D05C-4686-8B40-FB1DC5262DD5}" srcOrd="2" destOrd="0" presId="urn:microsoft.com/office/officeart/2018/2/layout/IconVerticalSolidList"/>
    <dgm:cxn modelId="{42E9D7DE-7CC5-4D43-BB66-223818F400EA}" type="presParOf" srcId="{79D20C00-D05C-4686-8B40-FB1DC5262DD5}" destId="{0E3B06AF-2CFD-4F60-877F-ADF7DB393F28}" srcOrd="0" destOrd="0" presId="urn:microsoft.com/office/officeart/2018/2/layout/IconVerticalSolidList"/>
    <dgm:cxn modelId="{3956BB34-C444-44F2-8AA2-FE58C3FE0189}" type="presParOf" srcId="{79D20C00-D05C-4686-8B40-FB1DC5262DD5}" destId="{CD55C43A-2625-4E11-B5D6-46CDE66EFE60}" srcOrd="1" destOrd="0" presId="urn:microsoft.com/office/officeart/2018/2/layout/IconVerticalSolidList"/>
    <dgm:cxn modelId="{6B59351A-E30E-43E2-8C5C-6B4A1E950DE1}" type="presParOf" srcId="{79D20C00-D05C-4686-8B40-FB1DC5262DD5}" destId="{F3D79B7D-5619-4803-88B5-7C01B9B21C3F}" srcOrd="2" destOrd="0" presId="urn:microsoft.com/office/officeart/2018/2/layout/IconVerticalSolidList"/>
    <dgm:cxn modelId="{201A3C18-BFF7-4DE7-B2DE-7E44645A60DC}" type="presParOf" srcId="{79D20C00-D05C-4686-8B40-FB1DC5262DD5}" destId="{E422EC37-75DF-4275-8104-EFB1C102DCC3}" srcOrd="3" destOrd="0" presId="urn:microsoft.com/office/officeart/2018/2/layout/IconVerticalSolidList"/>
    <dgm:cxn modelId="{F479E023-16F2-4828-9D47-5FADBFD0CFE9}" type="presParOf" srcId="{7F59941A-6A3A-46B9-ADE1-22EA16523AD4}" destId="{9E040F74-E5ED-45CC-B780-2F4404063878}" srcOrd="3" destOrd="0" presId="urn:microsoft.com/office/officeart/2018/2/layout/IconVerticalSolidList"/>
    <dgm:cxn modelId="{15D1DB16-EDAF-4993-AB41-F73589B7B5E6}" type="presParOf" srcId="{7F59941A-6A3A-46B9-ADE1-22EA16523AD4}" destId="{E41B928C-5730-4B01-9BAB-2A9FC304A6E2}" srcOrd="4" destOrd="0" presId="urn:microsoft.com/office/officeart/2018/2/layout/IconVerticalSolidList"/>
    <dgm:cxn modelId="{F3593042-79E6-4A72-BC2C-91A0C99334A6}" type="presParOf" srcId="{E41B928C-5730-4B01-9BAB-2A9FC304A6E2}" destId="{CAA1DE0E-26A2-4B77-BBF3-ED8F43E957A7}" srcOrd="0" destOrd="0" presId="urn:microsoft.com/office/officeart/2018/2/layout/IconVerticalSolidList"/>
    <dgm:cxn modelId="{F15D5CDE-80DA-4E7F-BAE8-EDCB365D1E2B}" type="presParOf" srcId="{E41B928C-5730-4B01-9BAB-2A9FC304A6E2}" destId="{BCC35659-6DBC-4C2F-B691-88C840CD5792}" srcOrd="1" destOrd="0" presId="urn:microsoft.com/office/officeart/2018/2/layout/IconVerticalSolidList"/>
    <dgm:cxn modelId="{A99BF586-B9D4-4351-9250-1B8A0856303F}" type="presParOf" srcId="{E41B928C-5730-4B01-9BAB-2A9FC304A6E2}" destId="{7F190D9E-D3F4-470D-9A0C-EB2F9987E156}" srcOrd="2" destOrd="0" presId="urn:microsoft.com/office/officeart/2018/2/layout/IconVerticalSolidList"/>
    <dgm:cxn modelId="{81B2048E-357A-4542-893F-749E3DA34D94}" type="presParOf" srcId="{E41B928C-5730-4B01-9BAB-2A9FC304A6E2}" destId="{CABA96ED-C598-4928-AAAA-2A9A0EB234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C7B52-7AAC-449C-A7A5-99000CC58E8F}">
      <dsp:nvSpPr>
        <dsp:cNvPr id="0" name=""/>
        <dsp:cNvSpPr/>
      </dsp:nvSpPr>
      <dsp:spPr>
        <a:xfrm>
          <a:off x="0" y="677"/>
          <a:ext cx="5927575" cy="158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3ECE6-8D28-4174-A7BE-34FCE4270442}">
      <dsp:nvSpPr>
        <dsp:cNvPr id="0" name=""/>
        <dsp:cNvSpPr/>
      </dsp:nvSpPr>
      <dsp:spPr>
        <a:xfrm>
          <a:off x="479918" y="357642"/>
          <a:ext cx="872579" cy="8725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C43C8-BC5F-4B05-947C-963D688BDAE1}">
      <dsp:nvSpPr>
        <dsp:cNvPr id="0" name=""/>
        <dsp:cNvSpPr/>
      </dsp:nvSpPr>
      <dsp:spPr>
        <a:xfrm>
          <a:off x="1832416" y="677"/>
          <a:ext cx="4095158" cy="1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5" tIns="167905" rIns="167905" bIns="1679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Franklin Gothic Demi Cond"/>
            </a:rPr>
            <a:t>Periodicity</a:t>
          </a:r>
          <a:endParaRPr lang="en-US" sz="2500" kern="1200"/>
        </a:p>
      </dsp:txBody>
      <dsp:txXfrm>
        <a:off x="1832416" y="677"/>
        <a:ext cx="4095158" cy="1586507"/>
      </dsp:txXfrm>
    </dsp:sp>
    <dsp:sp modelId="{0E3B06AF-2CFD-4F60-877F-ADF7DB393F28}">
      <dsp:nvSpPr>
        <dsp:cNvPr id="0" name=""/>
        <dsp:cNvSpPr/>
      </dsp:nvSpPr>
      <dsp:spPr>
        <a:xfrm>
          <a:off x="0" y="1983812"/>
          <a:ext cx="5927575" cy="158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5C43A-2625-4E11-B5D6-46CDE66EFE60}">
      <dsp:nvSpPr>
        <dsp:cNvPr id="0" name=""/>
        <dsp:cNvSpPr/>
      </dsp:nvSpPr>
      <dsp:spPr>
        <a:xfrm>
          <a:off x="479918" y="2340776"/>
          <a:ext cx="872579" cy="8725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2EC37-75DF-4275-8104-EFB1C102DCC3}">
      <dsp:nvSpPr>
        <dsp:cNvPr id="0" name=""/>
        <dsp:cNvSpPr/>
      </dsp:nvSpPr>
      <dsp:spPr>
        <a:xfrm>
          <a:off x="1832416" y="1983812"/>
          <a:ext cx="4095158" cy="1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5" tIns="167905" rIns="167905" bIns="1679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Franklin Gothic Demi Cond"/>
            </a:rPr>
            <a:t>History</a:t>
          </a:r>
          <a:endParaRPr lang="en-US" sz="2500" kern="1200"/>
        </a:p>
      </dsp:txBody>
      <dsp:txXfrm>
        <a:off x="1832416" y="1983812"/>
        <a:ext cx="4095158" cy="1586507"/>
      </dsp:txXfrm>
    </dsp:sp>
    <dsp:sp modelId="{CAA1DE0E-26A2-4B77-BBF3-ED8F43E957A7}">
      <dsp:nvSpPr>
        <dsp:cNvPr id="0" name=""/>
        <dsp:cNvSpPr/>
      </dsp:nvSpPr>
      <dsp:spPr>
        <a:xfrm>
          <a:off x="0" y="3966947"/>
          <a:ext cx="5927575" cy="158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35659-6DBC-4C2F-B691-88C840CD5792}">
      <dsp:nvSpPr>
        <dsp:cNvPr id="0" name=""/>
        <dsp:cNvSpPr/>
      </dsp:nvSpPr>
      <dsp:spPr>
        <a:xfrm>
          <a:off x="479918" y="4323911"/>
          <a:ext cx="872579" cy="8725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A96ED-C598-4928-AAAA-2A9A0EB2341A}">
      <dsp:nvSpPr>
        <dsp:cNvPr id="0" name=""/>
        <dsp:cNvSpPr/>
      </dsp:nvSpPr>
      <dsp:spPr>
        <a:xfrm>
          <a:off x="1832416" y="3966947"/>
          <a:ext cx="4095158" cy="1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5" tIns="167905" rIns="167905" bIns="1679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Lab</a:t>
          </a:r>
          <a:endParaRPr lang="en-US" sz="2500" kern="1200"/>
        </a:p>
      </dsp:txBody>
      <dsp:txXfrm>
        <a:off x="1832416" y="3966947"/>
        <a:ext cx="4095158" cy="158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5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0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1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6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8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915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5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4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19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50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6/22/2021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9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chart-of-periodic-table-trends-608792" TargetMode="External"/><Relationship Id="rId2" Type="http://schemas.openxmlformats.org/officeDocument/2006/relationships/hyperlink" Target="https://www.merriam-webster.com/dictionary/periodic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341B4F26-0F7D-4ABD-B844-9A34C1522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dirty="0"/>
              <a:t>Periodicity and the periodic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 report by Sean Poston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467B5-D074-4358-AA4D-D8E382AD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 sz="6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72B7-D9BE-46F2-8A80-54BA3B1D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Char char="•"/>
            </a:pPr>
            <a:r>
              <a:rPr lang="en-US"/>
              <a:t>The periodic table is a constant work in progress.</a:t>
            </a:r>
          </a:p>
          <a:p>
            <a:pPr marL="457200" indent="-457200">
              <a:buChar char="•"/>
            </a:pPr>
            <a:r>
              <a:rPr lang="en-US"/>
              <a:t>Those who aren't well recognized helped pave the way for modern chemistry.</a:t>
            </a:r>
          </a:p>
          <a:p>
            <a:pPr marL="457200" indent="-457200">
              <a:buChar char="•"/>
            </a:pPr>
            <a:r>
              <a:rPr lang="en-US"/>
              <a:t>Performing the lab helped me appreciate prior work.</a:t>
            </a:r>
            <a:endParaRPr lang="en-US" dirty="0"/>
          </a:p>
          <a:p>
            <a:pPr marL="457200" indent="-457200"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241F24-99EE-4C36-8ABF-2E0638553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1" r="18047" b="-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467B5-D074-4358-AA4D-D8E382AD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600"/>
              <a:t>Sources</a:t>
            </a:r>
            <a:endParaRPr lang="en-US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72B7-D9BE-46F2-8A80-54BA3B1D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sz="1400">
                <a:ea typeface="+mn-lt"/>
                <a:cs typeface="+mn-lt"/>
              </a:rPr>
              <a:t>Periodicity. Merrian-Webster. </a:t>
            </a:r>
            <a:r>
              <a:rPr lang="en-US" sz="1400" dirty="0">
                <a:ea typeface="+mn-lt"/>
                <a:cs typeface="+mn-lt"/>
                <a:hlinkClick r:id="rId2"/>
              </a:rPr>
              <a:t>https://www.merriam-webster.com/dictionary/periodicity.</a:t>
            </a:r>
            <a:endParaRPr lang="en-US" sz="1400" dirty="0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1400">
                <a:ea typeface="+mn-lt"/>
                <a:cs typeface="+mn-lt"/>
              </a:rPr>
              <a:t>Helmenstine, Anne Marie, Ph.D. "Periodicity Definition in Chemistry." ThoughtCo, Aug. 26, 2020, thoughtco.com/definition-of-periodicity-604600.</a:t>
            </a:r>
          </a:p>
          <a:p>
            <a:pPr marL="457200" indent="-457200">
              <a:buChar char="•"/>
            </a:pPr>
            <a:r>
              <a:rPr lang="en-US" sz="1400"/>
              <a:t>Chart of Periodic Table Trends. ThoughtCo</a:t>
            </a:r>
            <a:r>
              <a:rPr lang="en-US" sz="1400">
                <a:ea typeface="+mn-lt"/>
                <a:cs typeface="+mn-lt"/>
              </a:rPr>
              <a:t>. </a:t>
            </a:r>
            <a:r>
              <a:rPr lang="en-US" sz="1400" dirty="0">
                <a:ea typeface="+mn-lt"/>
                <a:cs typeface="+mn-lt"/>
                <a:hlinkClick r:id="rId3"/>
              </a:rPr>
              <a:t>https://www.thoughtco.com/chart-of-periodic-table-trends-608792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marL="457200" indent="-457200">
              <a:buChar char="•"/>
            </a:pPr>
            <a:r>
              <a:rPr lang="en-US" sz="1400" dirty="0">
                <a:ea typeface="+mn-lt"/>
                <a:cs typeface="+mn-lt"/>
              </a:rPr>
              <a:t>https://en.wikipedia.org/wiki/Periodic_table#History</a:t>
            </a:r>
          </a:p>
          <a:p>
            <a:pPr marL="457200" indent="-457200">
              <a:buChar char="•"/>
            </a:pPr>
            <a:endParaRPr lang="en-US" sz="1400" dirty="0"/>
          </a:p>
          <a:p>
            <a:pPr marL="457200" indent="-457200">
              <a:buChar char="•"/>
            </a:pPr>
            <a:endParaRPr lang="en-US" sz="1400" dirty="0"/>
          </a:p>
          <a:p>
            <a:pPr marL="457200" indent="-457200"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526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471C-D9BC-4BFF-B712-687D74C2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677" y="0"/>
            <a:ext cx="463632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6F607-20B0-4A78-A541-9C0EC9A1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0820F86-D0D4-4010-9A89-6767D0753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121874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50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FC050-339C-4E45-ADA3-1F056F99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100"/>
              <a:t>periodicity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D3B5-F41D-4CAF-BCB2-56270C9F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anchor="ctr">
            <a:normAutofit/>
          </a:bodyPr>
          <a:lstStyle/>
          <a:p>
            <a:pPr marL="457200" indent="-457200">
              <a:buChar char="•"/>
            </a:pPr>
            <a:r>
              <a:rPr lang="en-US" sz="2400"/>
              <a:t>"The quality, state, or fact of being regularly recurrent or having periods" (Merriam-Webster).</a:t>
            </a:r>
          </a:p>
          <a:p>
            <a:pPr marL="457200" indent="-457200">
              <a:buChar char="•"/>
            </a:pPr>
            <a:r>
              <a:rPr lang="en-US" sz="2400"/>
              <a:t>"Regular and predictable variations in element atomic structure" (Helmenstine).</a:t>
            </a:r>
          </a:p>
          <a:p>
            <a:pPr marL="457200" indent="-457200">
              <a:buChar char="•"/>
            </a:pPr>
            <a:r>
              <a:rPr lang="en-US" sz="2400"/>
              <a:t>The modern table has many forms of periodicity.</a:t>
            </a:r>
            <a:endParaRPr lang="en-US" sz="2400" dirty="0"/>
          </a:p>
          <a:p>
            <a:pPr marL="457200" indent="-457200">
              <a:buChar char="•"/>
            </a:pPr>
            <a:endParaRPr lang="en-US" sz="2400" dirty="0"/>
          </a:p>
          <a:p>
            <a:pPr marL="457200" indent="-457200"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03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6ECBDC5-C735-4E69-B426-A50D1F2F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8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467B5-D074-4358-AA4D-D8E382AD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600"/>
              <a:t>Before mendeleev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72B7-D9BE-46F2-8A80-54BA3B1D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/>
              <a:t>Antoine Lavosier's list of 33 chemical elements (1789).</a:t>
            </a:r>
          </a:p>
          <a:p>
            <a:pPr marL="457200" indent="-457200">
              <a:buChar char="•"/>
            </a:pPr>
            <a:r>
              <a:rPr lang="en-US"/>
              <a:t>Johann Döbereiner's triads (1829).</a:t>
            </a:r>
          </a:p>
          <a:p>
            <a:pPr marL="457200" indent="-457200">
              <a:buChar char="•"/>
            </a:pPr>
            <a:r>
              <a:rPr lang="en-US"/>
              <a:t>Alexandre-Émile Béguyer de Chancourtois was the first to discover periodicity (1862).</a:t>
            </a:r>
          </a:p>
          <a:p>
            <a:pPr marL="457200" indent="-457200">
              <a:buChar char="•"/>
            </a:pPr>
            <a:r>
              <a:rPr lang="en-US"/>
              <a:t>Gustavus Hinrichs's spiral periodic system (1867).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A608B-F058-47CC-B30E-84095178D3D0}"/>
              </a:ext>
            </a:extLst>
          </p:cNvPr>
          <p:cNvSpPr txBox="1"/>
          <p:nvPr/>
        </p:nvSpPr>
        <p:spPr>
          <a:xfrm>
            <a:off x="9871494" y="6205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221627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467B5-D074-4358-AA4D-D8E382AD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600" dirty="0"/>
              <a:t> </a:t>
            </a:r>
            <a:r>
              <a:rPr lang="en-US" sz="4600"/>
              <a:t>mendeleev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72B7-D9BE-46F2-8A80-54BA3B1D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/>
              <a:t>First published periodic table in 1869. </a:t>
            </a:r>
          </a:p>
          <a:p>
            <a:pPr marL="457200" indent="-457200">
              <a:buChar char="•"/>
            </a:pPr>
            <a:r>
              <a:rPr lang="en-US"/>
              <a:t>Left gaps in table where it seemed elements could be discovered.</a:t>
            </a:r>
          </a:p>
          <a:p>
            <a:pPr marL="457200" indent="-457200">
              <a:buChar char="•"/>
            </a:pPr>
            <a:r>
              <a:rPr lang="en-US"/>
              <a:t>Ignored the ordering by atomic weights.</a:t>
            </a:r>
          </a:p>
          <a:p>
            <a:pPr marL="457200" indent="-457200">
              <a:buChar char="•"/>
            </a:pPr>
            <a:r>
              <a:rPr lang="en-US"/>
              <a:t>Updated his table to group similar elements by columns and not rows.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5FBC8-CD17-482E-90A5-BF13ABEC8BC5}"/>
              </a:ext>
            </a:extLst>
          </p:cNvPr>
          <p:cNvSpPr txBox="1"/>
          <p:nvPr/>
        </p:nvSpPr>
        <p:spPr>
          <a:xfrm>
            <a:off x="9871494" y="6205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4074973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467B5-D074-4358-AA4D-D8E382AD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600"/>
              <a:t>The modern Periodic Table</a:t>
            </a:r>
            <a:endParaRPr lang="en-US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72B7-D9BE-46F2-8A80-54BA3B1D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/>
              <a:t>Standard form is attributed to Horace Groves Deming (1923).</a:t>
            </a:r>
            <a:endParaRPr lang="en-US" dirty="0"/>
          </a:p>
          <a:p>
            <a:pPr marL="457200" indent="-457200">
              <a:buChar char="•"/>
            </a:pPr>
            <a:r>
              <a:rPr lang="en-US"/>
              <a:t>Rows were attributed to filling quantum shells of electrons.</a:t>
            </a:r>
          </a:p>
          <a:p>
            <a:pPr marL="457200" indent="-457200">
              <a:buChar char="•"/>
            </a:pPr>
            <a:r>
              <a:rPr lang="en-US"/>
              <a:t>Most recent elements were officially added in November 2016.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B1070-0C2E-40AA-A174-3043BCA45666}"/>
              </a:ext>
            </a:extLst>
          </p:cNvPr>
          <p:cNvSpPr txBox="1"/>
          <p:nvPr/>
        </p:nvSpPr>
        <p:spPr>
          <a:xfrm>
            <a:off x="9871494" y="6205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237797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Shape, polygon&#10;&#10;Description automatically generated">
            <a:extLst>
              <a:ext uri="{FF2B5EF4-FFF2-40B4-BE49-F238E27FC236}">
                <a16:creationId xmlns:a16="http://schemas.microsoft.com/office/drawing/2014/main" id="{85774B75-BBC3-49E7-BFE2-E4F26DA0D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 r="3924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F467B5-D074-4358-AA4D-D8E382AD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39763"/>
            <a:ext cx="6021207" cy="3227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solidFill>
                  <a:schemeClr val="tx1"/>
                </a:solidFill>
              </a:rPr>
              <a:t>Lab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72B7-D9BE-46F2-8A80-54BA3B1D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4525963"/>
            <a:ext cx="6021207" cy="1509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Organizing cards by color, symbol, or number. </a:t>
            </a:r>
          </a:p>
        </p:txBody>
      </p:sp>
    </p:spTree>
    <p:extLst>
      <p:ext uri="{BB962C8B-B14F-4D97-AF65-F5344CB8AC3E}">
        <p14:creationId xmlns:p14="http://schemas.microsoft.com/office/powerpoint/2010/main" val="154366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467B5-D074-4358-AA4D-D8E382AD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72B7-D9BE-46F2-8A80-54BA3B1D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745015"/>
            <a:ext cx="10268712" cy="5173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Organizing cards by atomic mass. </a:t>
            </a:r>
          </a:p>
        </p:txBody>
      </p:sp>
      <p:pic>
        <p:nvPicPr>
          <p:cNvPr id="6" name="Picture 7" descr="Calendar&#10;&#10;Description automatically generated">
            <a:extLst>
              <a:ext uri="{FF2B5EF4-FFF2-40B4-BE49-F238E27FC236}">
                <a16:creationId xmlns:a16="http://schemas.microsoft.com/office/drawing/2014/main" id="{AC2BFB7E-2970-4D5D-A148-DE52FF0E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5377"/>
            <a:ext cx="3131312" cy="2231059"/>
          </a:xfrm>
          <a:prstGeom prst="rect">
            <a:avLst/>
          </a:prstGeom>
        </p:spPr>
      </p:pic>
      <p:pic>
        <p:nvPicPr>
          <p:cNvPr id="4" name="Picture 4" descr="A picture containing text, indoor, several&#10;&#10;Description automatically generated">
            <a:extLst>
              <a:ext uri="{FF2B5EF4-FFF2-40B4-BE49-F238E27FC236}">
                <a16:creationId xmlns:a16="http://schemas.microsoft.com/office/drawing/2014/main" id="{68DE9994-5B85-4F70-B804-AD4A3D91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45" y="1065377"/>
            <a:ext cx="3131312" cy="2231059"/>
          </a:xfrm>
          <a:prstGeom prst="rect">
            <a:avLst/>
          </a:prstGeom>
        </p:spPr>
      </p:pic>
      <p:pic>
        <p:nvPicPr>
          <p:cNvPr id="5" name="Picture 5" descr="Calendar&#10;&#10;Description automatically generated">
            <a:extLst>
              <a:ext uri="{FF2B5EF4-FFF2-40B4-BE49-F238E27FC236}">
                <a16:creationId xmlns:a16="http://schemas.microsoft.com/office/drawing/2014/main" id="{C7DC7B99-9E12-44AD-AEC3-B9334D901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288" y="1065377"/>
            <a:ext cx="3131312" cy="22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7233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JuxtaposeVTI</vt:lpstr>
      <vt:lpstr>Periodicity and the periodic table</vt:lpstr>
      <vt:lpstr>Outline</vt:lpstr>
      <vt:lpstr>periodicity</vt:lpstr>
      <vt:lpstr>PowerPoint Presentation</vt:lpstr>
      <vt:lpstr>Before mendeleev</vt:lpstr>
      <vt:lpstr> mendeleev</vt:lpstr>
      <vt:lpstr>The modern Periodic Table</vt:lpstr>
      <vt:lpstr>Lab</vt:lpstr>
      <vt:lpstr>Lab</vt:lpstr>
      <vt:lpstr>conclusion</vt:lpstr>
      <vt:lpstr>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2021-06-18T20:13:31Z</dcterms:created>
  <dcterms:modified xsi:type="dcterms:W3CDTF">2021-06-22T18:08:15Z</dcterms:modified>
</cp:coreProperties>
</file>