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4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03644" y="1997845"/>
            <a:ext cx="9264100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0708" y="-641833"/>
            <a:ext cx="985797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3" y="2961459"/>
            <a:ext cx="75516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704801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144" y="2476500"/>
            <a:ext cx="9125712" cy="4368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9144" y="2476500"/>
            <a:ext cx="9125712" cy="158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9BA1-A780-DF40-B4BB-8582F9E8C86A}" type="datetimeFigureOut">
              <a:rPr lang="en-US" smtClean="0"/>
              <a:t>11/15/13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F47E-0A61-344E-A672-42B6CE6A218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870" y="990600"/>
            <a:ext cx="3951755" cy="1431832"/>
          </a:xfrm>
        </p:spPr>
        <p:txBody>
          <a:bodyPr anchor="b"/>
          <a:lstStyle>
            <a:lvl1pPr algn="l">
              <a:lnSpc>
                <a:spcPct val="10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414291" y="1321671"/>
            <a:ext cx="3703911" cy="520297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3951755" cy="3700462"/>
          </a:xfrm>
        </p:spPr>
        <p:txBody>
          <a:bodyPr>
            <a:normAutofit/>
          </a:bodyPr>
          <a:lstStyle>
            <a:lvl1pPr marL="0" indent="0">
              <a:spcAft>
                <a:spcPts val="10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9BA1-A780-DF40-B4BB-8582F9E8C86A}" type="datetimeFigureOut">
              <a:rPr lang="en-US" smtClean="0"/>
              <a:t>11/15/13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2407361" y="921379"/>
            <a:ext cx="4329278" cy="334071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9BA1-A780-DF40-B4BB-8582F9E8C86A}" type="datetimeFigureOut">
              <a:rPr lang="en-US" smtClean="0"/>
              <a:t>11/15/13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F47E-0A61-344E-A672-42B6CE6A218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4305320" y="997812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451737" y="946831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9BA1-A780-DF40-B4BB-8582F9E8C86A}" type="datetimeFigureOut">
              <a:rPr lang="en-US" smtClean="0"/>
              <a:t>11/15/13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F47E-0A61-344E-A672-42B6CE6A21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7299292" y="443753"/>
            <a:ext cx="1535425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8248" y="914400"/>
            <a:ext cx="144475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7" y="1183341"/>
            <a:ext cx="6104871" cy="521745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9BA1-A780-DF40-B4BB-8582F9E8C86A}" type="datetimeFigureOut">
              <a:rPr lang="en-US" smtClean="0"/>
              <a:t>11/15/13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F47E-0A61-344E-A672-42B6CE6A21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9BA1-A780-DF40-B4BB-8582F9E8C86A}" type="datetimeFigureOut">
              <a:rPr lang="en-US" smtClean="0"/>
              <a:t>11/15/13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F47E-0A61-344E-A672-42B6CE6A21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5179560" y="1837493"/>
            <a:ext cx="1040884" cy="7134813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2786" y="67657"/>
            <a:ext cx="967012" cy="60303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4038986" y="-17105"/>
            <a:ext cx="1788669" cy="8821162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6127955" y="621077"/>
            <a:ext cx="932370" cy="529661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5624128" y="78644"/>
            <a:ext cx="962833" cy="632018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6395227" y="411412"/>
            <a:ext cx="552099" cy="5104822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7468982" y="1865445"/>
            <a:ext cx="528237" cy="2948568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248863" y="3564661"/>
            <a:ext cx="7324068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914505" y="836686"/>
            <a:ext cx="3923711" cy="280465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990824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3408662" y="1817251"/>
            <a:ext cx="1100209" cy="8104720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3393402" y="-445315"/>
            <a:ext cx="2008191" cy="9264100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887172" y="5303003"/>
            <a:ext cx="6904501" cy="9779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86799" y="-981635"/>
            <a:ext cx="4391155" cy="2734235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1458981" y="2141099"/>
            <a:ext cx="809714" cy="2607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814850" y="2202342"/>
            <a:ext cx="699135" cy="2512599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390772" y="3357641"/>
            <a:ext cx="379174" cy="1207375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600152" y="3389654"/>
            <a:ext cx="7622161" cy="167959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294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9BA1-A780-DF40-B4BB-8582F9E8C86A}" type="datetimeFigureOut">
              <a:rPr lang="en-US" smtClean="0"/>
              <a:t>11/15/13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F47E-0A61-344E-A672-42B6CE6A21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88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706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706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9BA1-A780-DF40-B4BB-8582F9E8C86A}" type="datetimeFigureOut">
              <a:rPr lang="en-US" smtClean="0"/>
              <a:t>11/15/13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F47E-0A61-344E-A672-42B6CE6A21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9BA1-A780-DF40-B4BB-8582F9E8C86A}" type="datetimeFigureOut">
              <a:rPr lang="en-US" smtClean="0"/>
              <a:t>11/15/13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F47E-0A61-344E-A672-42B6CE6A21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9BA1-A780-DF40-B4BB-8582F9E8C86A}" type="datetimeFigureOut">
              <a:rPr lang="en-US" smtClean="0"/>
              <a:t>11/15/13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F47E-0A61-344E-A672-42B6CE6A21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66713" y="1447800"/>
            <a:ext cx="3748087" cy="48006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676400"/>
            <a:ext cx="3429000" cy="1066800"/>
          </a:xfrm>
        </p:spPr>
        <p:txBody>
          <a:bodyPr anchor="b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766" y="990600"/>
            <a:ext cx="4258234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850775"/>
            <a:ext cx="3429000" cy="3169025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9BA1-A780-DF40-B4BB-8582F9E8C86A}" type="datetimeFigureOut">
              <a:rPr lang="en-US" smtClean="0"/>
              <a:t>11/15/13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573169" y="-607194"/>
            <a:ext cx="7563453" cy="1983277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40" y="300690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fld id="{11709BA1-A780-DF40-B4BB-8582F9E8C86A}" type="datetimeFigureOut">
              <a:rPr lang="en-US" smtClean="0"/>
              <a:t>11/15/13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116541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05491"/>
            <a:ext cx="1385887" cy="232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9690F47E-0A61-344E-A672-42B6CE6A218D}" type="slidenum">
              <a:rPr lang="en-US" smtClean="0"/>
              <a:t>‹#›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</p:sldLayoutIdLst>
  <p:txStyles>
    <p:titleStyle>
      <a:lvl1pPr algn="l" defTabSz="914400" rtl="0" eaLnBrk="1" latinLnBrk="0" hangingPunct="1">
        <a:lnSpc>
          <a:spcPts val="56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7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748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055813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2344738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26257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Twitter Music Recommendation Engine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GA Data Science course Fall 2013</a:t>
            </a:r>
            <a:endParaRPr lang="en-US" dirty="0"/>
          </a:p>
        </p:txBody>
      </p:sp>
      <p:pic>
        <p:nvPicPr>
          <p:cNvPr id="4" name="Picture 3" descr="twitter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5" y="1810754"/>
            <a:ext cx="2925054" cy="110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69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Could Identify Artists that collaborated together.</a:t>
            </a:r>
            <a:endParaRPr lang="en-US" dirty="0"/>
          </a:p>
        </p:txBody>
      </p:sp>
      <p:pic>
        <p:nvPicPr>
          <p:cNvPr id="4" name="Picture 3" descr="britney will i 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05" y="3748089"/>
            <a:ext cx="3109911" cy="2073274"/>
          </a:xfrm>
          <a:prstGeom prst="rect">
            <a:avLst/>
          </a:prstGeom>
        </p:spPr>
      </p:pic>
      <p:pic>
        <p:nvPicPr>
          <p:cNvPr id="5" name="Picture 4" descr="lmfa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594" y="534659"/>
            <a:ext cx="3161057" cy="2016754"/>
          </a:xfrm>
          <a:prstGeom prst="rect">
            <a:avLst/>
          </a:prstGeom>
        </p:spPr>
      </p:pic>
      <p:pic>
        <p:nvPicPr>
          <p:cNvPr id="6" name="Picture 5" descr="ch and alsess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323" y="3568501"/>
            <a:ext cx="3109910" cy="310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891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Good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Effectively grouped foreign languages together.</a:t>
            </a:r>
            <a:endParaRPr lang="en-US" dirty="0"/>
          </a:p>
        </p:txBody>
      </p:sp>
      <p:pic>
        <p:nvPicPr>
          <p:cNvPr id="8" name="Picture 7" descr="spansih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020" y="3684304"/>
            <a:ext cx="28448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40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few artists consistently showed up in recommendations.</a:t>
            </a:r>
          </a:p>
          <a:p>
            <a:r>
              <a:rPr lang="en-US" dirty="0" smtClean="0"/>
              <a:t>Generic well-formed sentences</a:t>
            </a:r>
          </a:p>
          <a:p>
            <a:r>
              <a:rPr lang="en-US" dirty="0" smtClean="0"/>
              <a:t>Location mentions</a:t>
            </a:r>
          </a:p>
          <a:p>
            <a:r>
              <a:rPr lang="en-US" dirty="0" smtClean="0"/>
              <a:t>Selena Gomez is a pain in the ass.</a:t>
            </a:r>
          </a:p>
        </p:txBody>
      </p:sp>
      <p:pic>
        <p:nvPicPr>
          <p:cNvPr id="4" name="Picture 3" descr="selena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496" y="3760750"/>
            <a:ext cx="27051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996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88" y="2819400"/>
            <a:ext cx="7716838" cy="386382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Define a systematic approach for evaluating effectiveness of predictions.</a:t>
            </a:r>
          </a:p>
          <a:p>
            <a:r>
              <a:rPr lang="en-US" dirty="0" smtClean="0"/>
              <a:t>Clustering?</a:t>
            </a:r>
          </a:p>
          <a:p>
            <a:r>
              <a:rPr lang="en-US" dirty="0" smtClean="0"/>
              <a:t>More feature extraction.</a:t>
            </a:r>
          </a:p>
          <a:p>
            <a:pPr lvl="1"/>
            <a:r>
              <a:rPr lang="en-US" dirty="0" smtClean="0"/>
              <a:t>NLTK</a:t>
            </a:r>
          </a:p>
          <a:p>
            <a:pPr lvl="1"/>
            <a:r>
              <a:rPr lang="en-US" dirty="0" err="1" smtClean="0"/>
              <a:t>Lemmatisation</a:t>
            </a:r>
            <a:r>
              <a:rPr lang="en-US" dirty="0" smtClean="0"/>
              <a:t>, n-grams, PCA</a:t>
            </a:r>
          </a:p>
          <a:p>
            <a:pPr lvl="1"/>
            <a:r>
              <a:rPr lang="en-US" dirty="0" smtClean="0"/>
              <a:t>Really explore the vector space</a:t>
            </a:r>
          </a:p>
          <a:p>
            <a:pPr lvl="1"/>
            <a:r>
              <a:rPr lang="en-US" dirty="0" smtClean="0"/>
              <a:t>Prioritize mentions and </a:t>
            </a:r>
            <a:r>
              <a:rPr lang="en-US" dirty="0" err="1" smtClean="0"/>
              <a:t>hashtags</a:t>
            </a:r>
            <a:r>
              <a:rPr lang="en-US" dirty="0" smtClean="0"/>
              <a:t>?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995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245247"/>
          </a:xfrm>
        </p:spPr>
        <p:txBody>
          <a:bodyPr/>
          <a:lstStyle/>
          <a:p>
            <a:r>
              <a:rPr lang="en-US" dirty="0" smtClean="0"/>
              <a:t>What I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data is hard!</a:t>
            </a:r>
          </a:p>
          <a:p>
            <a:r>
              <a:rPr lang="en-US" dirty="0" smtClean="0"/>
              <a:t>High dimensional vector spaces are hard!</a:t>
            </a:r>
          </a:p>
          <a:p>
            <a:r>
              <a:rPr lang="en-US" dirty="0" smtClean="0"/>
              <a:t>JSON and API’s are nifty!</a:t>
            </a:r>
          </a:p>
          <a:p>
            <a:r>
              <a:rPr lang="en-US" dirty="0" smtClean="0"/>
              <a:t>Maybe this approach is better at identifying direct links between artists, rather than general recommendations.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09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8011056" cy="1447800"/>
          </a:xfrm>
        </p:spPr>
        <p:txBody>
          <a:bodyPr/>
          <a:lstStyle/>
          <a:p>
            <a:r>
              <a:rPr lang="en-US" dirty="0" smtClean="0"/>
              <a:t>Thanks </a:t>
            </a:r>
            <a:r>
              <a:rPr lang="en-US" dirty="0" err="1" smtClean="0"/>
              <a:t>Jamar</a:t>
            </a:r>
            <a:r>
              <a:rPr lang="en-US" dirty="0" smtClean="0"/>
              <a:t> for the help!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474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206764"/>
          </a:xfrm>
        </p:spPr>
        <p:txBody>
          <a:bodyPr/>
          <a:lstStyle/>
          <a:p>
            <a:r>
              <a:rPr lang="en-US" dirty="0" smtClean="0"/>
              <a:t>Premise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88" y="2809263"/>
            <a:ext cx="7716838" cy="2834918"/>
          </a:xfrm>
        </p:spPr>
        <p:txBody>
          <a:bodyPr/>
          <a:lstStyle/>
          <a:p>
            <a:r>
              <a:rPr lang="en-US" dirty="0" smtClean="0"/>
              <a:t>Create a tool that can give you artist recommendations.</a:t>
            </a:r>
          </a:p>
          <a:p>
            <a:r>
              <a:rPr lang="en-US" dirty="0" smtClean="0"/>
              <a:t>You enter your twitter handle, it spits back a list of artists whose twitter feeds are most similar to yours.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800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9" y="1371600"/>
            <a:ext cx="6574187" cy="1142625"/>
          </a:xfrm>
        </p:spPr>
        <p:txBody>
          <a:bodyPr/>
          <a:lstStyle/>
          <a:p>
            <a:r>
              <a:rPr lang="en-US" dirty="0" smtClean="0"/>
              <a:t>Overview or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88" y="2834918"/>
            <a:ext cx="7716838" cy="3565882"/>
          </a:xfrm>
        </p:spPr>
        <p:txBody>
          <a:bodyPr/>
          <a:lstStyle/>
          <a:p>
            <a:r>
              <a:rPr lang="en-US" dirty="0" smtClean="0"/>
              <a:t>Build library of artist twitter data.</a:t>
            </a:r>
          </a:p>
          <a:p>
            <a:r>
              <a:rPr lang="en-US" dirty="0" smtClean="0"/>
              <a:t>Extract features.</a:t>
            </a:r>
          </a:p>
          <a:p>
            <a:r>
              <a:rPr lang="en-US" dirty="0" smtClean="0"/>
              <a:t>Build recommender.</a:t>
            </a:r>
          </a:p>
          <a:p>
            <a:r>
              <a:rPr lang="en-US" dirty="0" smtClean="0"/>
              <a:t>Interpret Results.</a:t>
            </a:r>
          </a:p>
          <a:p>
            <a:r>
              <a:rPr lang="en-US" dirty="0" smtClean="0"/>
              <a:t>Tweak features and recommender based on results.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270903"/>
          </a:xfrm>
        </p:spPr>
        <p:txBody>
          <a:bodyPr/>
          <a:lstStyle/>
          <a:p>
            <a:r>
              <a:rPr lang="en-US" dirty="0" smtClean="0"/>
              <a:t>Building my Tweet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88" y="2819400"/>
            <a:ext cx="7716838" cy="3581400"/>
          </a:xfrm>
        </p:spPr>
        <p:txBody>
          <a:bodyPr/>
          <a:lstStyle/>
          <a:p>
            <a:r>
              <a:rPr lang="en-US" dirty="0" smtClean="0"/>
              <a:t>Used the </a:t>
            </a:r>
            <a:r>
              <a:rPr lang="en-US" dirty="0" err="1" smtClean="0"/>
              <a:t>Echonest</a:t>
            </a:r>
            <a:r>
              <a:rPr lang="en-US" dirty="0" smtClean="0"/>
              <a:t> API to retrieve the top 1000 artists based on their “</a:t>
            </a:r>
            <a:r>
              <a:rPr lang="en-US" dirty="0" err="1" smtClean="0"/>
              <a:t>hotttnesss</a:t>
            </a:r>
            <a:r>
              <a:rPr lang="en-US" dirty="0" smtClean="0"/>
              <a:t>” metric.</a:t>
            </a:r>
          </a:p>
          <a:p>
            <a:r>
              <a:rPr lang="en-US" dirty="0" smtClean="0"/>
              <a:t>Then queried the Twitter API to get the 200 most recent tweets for each artist.</a:t>
            </a:r>
          </a:p>
          <a:p>
            <a:r>
              <a:rPr lang="en-US" dirty="0" smtClean="0"/>
              <a:t>Slightly over 518 artists had Twitter handles and enough </a:t>
            </a:r>
            <a:r>
              <a:rPr lang="en-US" dirty="0" smtClean="0"/>
              <a:t>data </a:t>
            </a:r>
            <a:r>
              <a:rPr lang="en-US" dirty="0" smtClean="0"/>
              <a:t>to be included in the library.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326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</a:t>
            </a:r>
            <a:r>
              <a:rPr lang="en-US" dirty="0" err="1" smtClean="0"/>
              <a:t>sci</a:t>
            </a:r>
            <a:r>
              <a:rPr lang="en-US" dirty="0" smtClean="0"/>
              <a:t>-kit’s provided stop words list.  These stop words improved results.</a:t>
            </a:r>
          </a:p>
          <a:p>
            <a:r>
              <a:rPr lang="en-US" dirty="0" err="1" smtClean="0"/>
              <a:t>Sci</a:t>
            </a:r>
            <a:r>
              <a:rPr lang="en-US" dirty="0" smtClean="0"/>
              <a:t>-kit automatically converts words to lower-case and does some regex processing for you.</a:t>
            </a:r>
          </a:p>
          <a:p>
            <a:r>
              <a:rPr lang="en-US" dirty="0" smtClean="0"/>
              <a:t>This is an area that needs more focus as I try to further optimize the recommender.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806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270903"/>
          </a:xfrm>
        </p:spPr>
        <p:txBody>
          <a:bodyPr/>
          <a:lstStyle/>
          <a:p>
            <a:r>
              <a:rPr lang="en-US" dirty="0" err="1" smtClean="0"/>
              <a:t>Tf-idf</a:t>
            </a:r>
            <a:r>
              <a:rPr lang="en-US" dirty="0" smtClean="0"/>
              <a:t> token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88" y="2886229"/>
            <a:ext cx="7716838" cy="3514571"/>
          </a:xfrm>
        </p:spPr>
        <p:txBody>
          <a:bodyPr/>
          <a:lstStyle/>
          <a:p>
            <a:r>
              <a:rPr lang="en-US" dirty="0" smtClean="0"/>
              <a:t>Converted text data to matrix of token counts</a:t>
            </a:r>
          </a:p>
          <a:p>
            <a:endParaRPr lang="en-US" dirty="0"/>
          </a:p>
          <a:p>
            <a:r>
              <a:rPr lang="en-US" dirty="0" smtClean="0"/>
              <a:t>Weights a term based on its frequency in a single document and it’s inverse frequency in the whole corpus.</a:t>
            </a:r>
          </a:p>
          <a:p>
            <a:r>
              <a:rPr lang="en-US" dirty="0" smtClean="0"/>
              <a:t>My matrix had 160,897 unique tokens.</a:t>
            </a:r>
            <a:endParaRPr lang="en-US" dirty="0"/>
          </a:p>
        </p:txBody>
      </p:sp>
      <p:pic>
        <p:nvPicPr>
          <p:cNvPr id="4" name="Picture 3" descr="tfid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88" y="3419917"/>
            <a:ext cx="7061697" cy="52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555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972569" cy="1129798"/>
          </a:xfrm>
        </p:spPr>
        <p:txBody>
          <a:bodyPr/>
          <a:lstStyle/>
          <a:p>
            <a:r>
              <a:rPr lang="en-US" dirty="0" smtClean="0"/>
              <a:t>Building the Recommender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</a:t>
            </a:r>
            <a:r>
              <a:rPr lang="en-US" dirty="0" err="1" smtClean="0"/>
              <a:t>NearestNeighbors</a:t>
            </a:r>
            <a:r>
              <a:rPr lang="en-US" dirty="0" smtClean="0"/>
              <a:t> from </a:t>
            </a:r>
            <a:r>
              <a:rPr lang="en-US" dirty="0" err="1" smtClean="0"/>
              <a:t>sci</a:t>
            </a:r>
            <a:r>
              <a:rPr lang="en-US" dirty="0" smtClean="0"/>
              <a:t>-kit learn.</a:t>
            </a:r>
          </a:p>
          <a:p>
            <a:r>
              <a:rPr lang="en-US" dirty="0" smtClean="0"/>
              <a:t>Like KNN, but without the voting process.</a:t>
            </a:r>
          </a:p>
          <a:p>
            <a:r>
              <a:rPr lang="en-US" dirty="0" smtClean="0"/>
              <a:t>Simply recommends the artists whose vectors are most similar to that of the input handle.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888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155454"/>
          </a:xfrm>
        </p:spPr>
        <p:txBody>
          <a:bodyPr/>
          <a:lstStyle/>
          <a:p>
            <a:r>
              <a:rPr lang="en-US" dirty="0" smtClean="0"/>
              <a:t>My distance 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Intended to use </a:t>
            </a:r>
            <a:r>
              <a:rPr lang="en-US" dirty="0"/>
              <a:t>c</a:t>
            </a:r>
            <a:r>
              <a:rPr lang="en-US" dirty="0" smtClean="0"/>
              <a:t>osine similarity.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Ended up using Euclidean distance, as it was faster and gave identical recommendations.</a:t>
            </a:r>
            <a:endParaRPr lang="en-US" dirty="0"/>
          </a:p>
        </p:txBody>
      </p:sp>
      <p:pic>
        <p:nvPicPr>
          <p:cNvPr id="4" name="Picture 3" descr="cos_similarit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88" y="2788106"/>
            <a:ext cx="7754112" cy="201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128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88" y="2819400"/>
            <a:ext cx="7716838" cy="3581400"/>
          </a:xfrm>
        </p:spPr>
        <p:txBody>
          <a:bodyPr/>
          <a:lstStyle/>
          <a:p>
            <a:r>
              <a:rPr lang="en-US" dirty="0" smtClean="0"/>
              <a:t>This was hard due to unsupervised nature.</a:t>
            </a:r>
          </a:p>
          <a:p>
            <a:r>
              <a:rPr lang="en-US" dirty="0" smtClean="0"/>
              <a:t>Decided that trying to recommend similar artists could be a good way to qualitatively determine if it was working.</a:t>
            </a:r>
          </a:p>
        </p:txBody>
      </p:sp>
    </p:spTree>
    <p:extLst>
      <p:ext uri="{BB962C8B-B14F-4D97-AF65-F5344CB8AC3E}">
        <p14:creationId xmlns:p14="http://schemas.microsoft.com/office/powerpoint/2010/main" val="448005863"/>
      </p:ext>
    </p:extLst>
  </p:cSld>
  <p:clrMapOvr>
    <a:masterClrMapping/>
  </p:clrMapOvr>
</p:sld>
</file>

<file path=ppt/theme/theme1.xml><?xml version="1.0" encoding="utf-8"?>
<a:theme xmlns:a="http://schemas.openxmlformats.org/drawingml/2006/main" name="Sky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Sky">
      <a:maj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Sky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Sky.thmx</Template>
  <TotalTime>297</TotalTime>
  <Words>431</Words>
  <Application>Microsoft Macintosh PowerPoint</Application>
  <PresentationFormat>On-screen Show (4:3)</PresentationFormat>
  <Paragraphs>59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Sky</vt:lpstr>
      <vt:lpstr>Twitter Music Recommendation Engine</vt:lpstr>
      <vt:lpstr>Premise</vt:lpstr>
      <vt:lpstr>Overview or Process</vt:lpstr>
      <vt:lpstr>Building my Tweet library</vt:lpstr>
      <vt:lpstr>Text processing</vt:lpstr>
      <vt:lpstr>Tf-idf token matrix</vt:lpstr>
      <vt:lpstr>Building the Recommender</vt:lpstr>
      <vt:lpstr>My distance metric</vt:lpstr>
      <vt:lpstr>Interpret Results</vt:lpstr>
      <vt:lpstr>The Good</vt:lpstr>
      <vt:lpstr>More Good </vt:lpstr>
      <vt:lpstr>The Bad</vt:lpstr>
      <vt:lpstr>Next Steps</vt:lpstr>
      <vt:lpstr>What I learned</vt:lpstr>
      <vt:lpstr>Thanks Jamar for the help!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Music Recommendation Engine</dc:title>
  <dc:creator>Sean Quigley</dc:creator>
  <cp:lastModifiedBy>Sean Quigley</cp:lastModifiedBy>
  <cp:revision>15</cp:revision>
  <dcterms:created xsi:type="dcterms:W3CDTF">2013-11-14T20:05:08Z</dcterms:created>
  <dcterms:modified xsi:type="dcterms:W3CDTF">2013-11-15T07:41:51Z</dcterms:modified>
</cp:coreProperties>
</file>