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91"/>
    <p:restoredTop sz="92623"/>
  </p:normalViewPr>
  <p:slideViewPr>
    <p:cSldViewPr snapToGrid="0">
      <p:cViewPr varScale="1">
        <p:scale>
          <a:sx n="134" d="100"/>
          <a:sy n="134" d="100"/>
        </p:scale>
        <p:origin x="184" y="3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332912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072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extLst>
      <p:ext uri="{BB962C8B-B14F-4D97-AF65-F5344CB8AC3E}">
        <p14:creationId xmlns:p14="http://schemas.microsoft.com/office/powerpoint/2010/main" val="319084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extLst>
      <p:ext uri="{BB962C8B-B14F-4D97-AF65-F5344CB8AC3E}">
        <p14:creationId xmlns:p14="http://schemas.microsoft.com/office/powerpoint/2010/main" val="2429737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7485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extLst>
      <p:ext uri="{BB962C8B-B14F-4D97-AF65-F5344CB8AC3E}">
        <p14:creationId xmlns:p14="http://schemas.microsoft.com/office/powerpoint/2010/main" val="173343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extLst>
      <p:ext uri="{BB962C8B-B14F-4D97-AF65-F5344CB8AC3E}">
        <p14:creationId xmlns:p14="http://schemas.microsoft.com/office/powerpoint/2010/main" val="146038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dirty="0"/>
          </a:p>
        </p:txBody>
      </p:sp>
    </p:spTree>
    <p:extLst>
      <p:ext uri="{BB962C8B-B14F-4D97-AF65-F5344CB8AC3E}">
        <p14:creationId xmlns:p14="http://schemas.microsoft.com/office/powerpoint/2010/main" val="2228436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extLst>
      <p:ext uri="{BB962C8B-B14F-4D97-AF65-F5344CB8AC3E}">
        <p14:creationId xmlns:p14="http://schemas.microsoft.com/office/powerpoint/2010/main" val="1038166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extLst>
      <p:ext uri="{BB962C8B-B14F-4D97-AF65-F5344CB8AC3E}">
        <p14:creationId xmlns:p14="http://schemas.microsoft.com/office/powerpoint/2010/main" val="18936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extLst>
      <p:ext uri="{BB962C8B-B14F-4D97-AF65-F5344CB8AC3E}">
        <p14:creationId xmlns:p14="http://schemas.microsoft.com/office/powerpoint/2010/main" val="223648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endParaRPr/>
          </a:p>
        </p:txBody>
      </p:sp>
    </p:spTree>
    <p:extLst>
      <p:ext uri="{BB962C8B-B14F-4D97-AF65-F5344CB8AC3E}">
        <p14:creationId xmlns:p14="http://schemas.microsoft.com/office/powerpoint/2010/main" val="329421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599"/>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799"/>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599"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7999" cy="9533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298300" y="1855525"/>
            <a:ext cx="8753400" cy="933600"/>
          </a:xfrm>
          <a:prstGeom prst="rect">
            <a:avLst/>
          </a:prstGeom>
        </p:spPr>
        <p:txBody>
          <a:bodyPr lIns="91425" tIns="91425" rIns="91425" bIns="91425" anchor="b" anchorCtr="0">
            <a:noAutofit/>
          </a:bodyPr>
          <a:lstStyle/>
          <a:p>
            <a:pPr lvl="0">
              <a:spcBef>
                <a:spcPts val="0"/>
              </a:spcBef>
              <a:buNone/>
            </a:pPr>
            <a:r>
              <a:rPr lang="en" dirty="0"/>
              <a:t>Lab </a:t>
            </a:r>
            <a:r>
              <a:rPr lang="en-US" dirty="0"/>
              <a:t>3</a:t>
            </a:r>
            <a:r>
              <a:rPr lang="en" dirty="0"/>
              <a:t>: Digital Signal Processing</a:t>
            </a:r>
          </a:p>
        </p:txBody>
      </p:sp>
      <p:sp>
        <p:nvSpPr>
          <p:cNvPr id="68" name="Shape 68"/>
          <p:cNvSpPr txBox="1">
            <a:spLocks noGrp="1"/>
          </p:cNvSpPr>
          <p:nvPr>
            <p:ph type="subTitle" idx="1"/>
          </p:nvPr>
        </p:nvSpPr>
        <p:spPr>
          <a:xfrm>
            <a:off x="390525" y="2789130"/>
            <a:ext cx="8222100" cy="432899"/>
          </a:xfrm>
          <a:prstGeom prst="rect">
            <a:avLst/>
          </a:prstGeom>
        </p:spPr>
        <p:txBody>
          <a:bodyPr lIns="91425" tIns="91425" rIns="91425" bIns="91425" anchor="t" anchorCtr="0">
            <a:noAutofit/>
          </a:bodyPr>
          <a:lstStyle/>
          <a:p>
            <a:pPr lvl="0">
              <a:spcBef>
                <a:spcPts val="0"/>
              </a:spcBef>
              <a:buNone/>
            </a:pPr>
            <a:r>
              <a:rPr lang="en" dirty="0"/>
              <a:t>Sean Prokop</a:t>
            </a:r>
          </a:p>
          <a:p>
            <a:pPr lvl="0">
              <a:spcBef>
                <a:spcPts val="0"/>
              </a:spcBef>
              <a:buNone/>
            </a:pPr>
            <a:r>
              <a:rPr lang="en-US" dirty="0"/>
              <a:t>Winter 2019</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a:t>
            </a:r>
            <a:r>
              <a:rPr lang="en-US" sz="2200" b="1" dirty="0"/>
              <a:t>4A</a:t>
            </a:r>
            <a:r>
              <a:rPr lang="en" sz="2200" b="1" dirty="0"/>
              <a:t> – </a:t>
            </a:r>
            <a:r>
              <a:rPr lang="en-US" sz="2200" b="1" dirty="0"/>
              <a:t>Time vs. Frequency Representations</a:t>
            </a:r>
            <a:endParaRPr lang="en" sz="2200" b="1" dirty="0"/>
          </a:p>
        </p:txBody>
      </p:sp>
      <p:sp>
        <p:nvSpPr>
          <p:cNvPr id="80" name="Shape 80"/>
          <p:cNvSpPr txBox="1">
            <a:spLocks noGrp="1"/>
          </p:cNvSpPr>
          <p:nvPr>
            <p:ph type="body" idx="4294967295"/>
          </p:nvPr>
        </p:nvSpPr>
        <p:spPr>
          <a:xfrm>
            <a:off x="5454031" y="731396"/>
            <a:ext cx="3603550" cy="2108908"/>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r>
              <a:rPr lang="en-US" sz="1400" dirty="0"/>
              <a:t>The power spectrum plots show the frequency components of the signal, the spike means there is a frequency component at that point. For the first three there is only one because it is a single frequency sine wave, but the third has all three together.</a:t>
            </a:r>
          </a:p>
          <a:p>
            <a:pPr lvl="0"/>
            <a:endParaRPr lang="en" dirty="0"/>
          </a:p>
          <a:p>
            <a:pPr lvl="0"/>
            <a:endParaRPr lang="en" dirty="0"/>
          </a:p>
          <a:p>
            <a:pPr lvl="0"/>
            <a:endParaRPr lang="en" sz="1400" dirty="0">
              <a:solidFill>
                <a:srgbClr val="666666"/>
              </a:solidFill>
            </a:endParaRPr>
          </a:p>
        </p:txBody>
      </p:sp>
      <p:sp>
        <p:nvSpPr>
          <p:cNvPr id="86" name="Shape 86"/>
          <p:cNvSpPr txBox="1">
            <a:spLocks noGrp="1"/>
          </p:cNvSpPr>
          <p:nvPr>
            <p:ph type="body" idx="4294967295"/>
          </p:nvPr>
        </p:nvSpPr>
        <p:spPr>
          <a:xfrm>
            <a:off x="98250" y="731396"/>
            <a:ext cx="5266769" cy="4326126"/>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endParaRPr lang="en" dirty="0"/>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sp>
        <p:nvSpPr>
          <p:cNvPr id="6" name="Shape 80">
            <a:extLst>
              <a:ext uri="{FF2B5EF4-FFF2-40B4-BE49-F238E27FC236}">
                <a16:creationId xmlns:a16="http://schemas.microsoft.com/office/drawing/2014/main" id="{A7783C5D-B043-1F4C-A558-A2F8E70FE84B}"/>
              </a:ext>
            </a:extLst>
          </p:cNvPr>
          <p:cNvSpPr txBox="1">
            <a:spLocks/>
          </p:cNvSpPr>
          <p:nvPr/>
        </p:nvSpPr>
        <p:spPr>
          <a:xfrm>
            <a:off x="5454031" y="2961685"/>
            <a:ext cx="3603550" cy="2095837"/>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r>
              <a:rPr lang="en-US" sz="1400" dirty="0"/>
              <a:t>The frequency domain allows us to see what frequencies are present in our signal which is useful for filtering because we can see what components are there that we may not want.</a:t>
            </a:r>
          </a:p>
        </p:txBody>
      </p:sp>
      <p:pic>
        <p:nvPicPr>
          <p:cNvPr id="5" name="Picture 4">
            <a:extLst>
              <a:ext uri="{FF2B5EF4-FFF2-40B4-BE49-F238E27FC236}">
                <a16:creationId xmlns:a16="http://schemas.microsoft.com/office/drawing/2014/main" id="{7816BF5F-0B97-3443-951B-1BB5C072DE37}"/>
              </a:ext>
            </a:extLst>
          </p:cNvPr>
          <p:cNvPicPr>
            <a:picLocks noChangeAspect="1"/>
          </p:cNvPicPr>
          <p:nvPr/>
        </p:nvPicPr>
        <p:blipFill>
          <a:blip r:embed="rId3"/>
          <a:stretch>
            <a:fillRect/>
          </a:stretch>
        </p:blipFill>
        <p:spPr>
          <a:xfrm>
            <a:off x="98250" y="731396"/>
            <a:ext cx="5291526" cy="3307204"/>
          </a:xfrm>
          <a:prstGeom prst="rect">
            <a:avLst/>
          </a:prstGeom>
        </p:spPr>
      </p:pic>
    </p:spTree>
    <p:extLst>
      <p:ext uri="{BB962C8B-B14F-4D97-AF65-F5344CB8AC3E}">
        <p14:creationId xmlns:p14="http://schemas.microsoft.com/office/powerpoint/2010/main" val="397277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a:t>
            </a:r>
            <a:r>
              <a:rPr lang="en-US" sz="2200" b="1" dirty="0"/>
              <a:t>4B</a:t>
            </a:r>
            <a:r>
              <a:rPr lang="en" sz="2200" b="1" dirty="0"/>
              <a:t> – </a:t>
            </a:r>
            <a:r>
              <a:rPr lang="en-US" sz="2200" b="1" dirty="0"/>
              <a:t>Time vs. Frequency Representations</a:t>
            </a:r>
            <a:endParaRPr lang="en" sz="2200" b="1" dirty="0"/>
          </a:p>
        </p:txBody>
      </p:sp>
      <p:sp>
        <p:nvSpPr>
          <p:cNvPr id="86" name="Shape 86"/>
          <p:cNvSpPr txBox="1">
            <a:spLocks noGrp="1"/>
          </p:cNvSpPr>
          <p:nvPr>
            <p:ph type="body" idx="4294967295"/>
          </p:nvPr>
        </p:nvSpPr>
        <p:spPr>
          <a:xfrm>
            <a:off x="149482" y="1052504"/>
            <a:ext cx="4357782" cy="3093708"/>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lang="en" dirty="0"/>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sp>
        <p:nvSpPr>
          <p:cNvPr id="9" name="Shape 86"/>
          <p:cNvSpPr txBox="1">
            <a:spLocks/>
          </p:cNvSpPr>
          <p:nvPr/>
        </p:nvSpPr>
        <p:spPr>
          <a:xfrm>
            <a:off x="4507264" y="1083915"/>
            <a:ext cx="4352850" cy="3093708"/>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lvl="0"/>
            <a:endParaRPr lang="en" dirty="0"/>
          </a:p>
        </p:txBody>
      </p:sp>
      <p:pic>
        <p:nvPicPr>
          <p:cNvPr id="3" name="Picture 2">
            <a:extLst>
              <a:ext uri="{FF2B5EF4-FFF2-40B4-BE49-F238E27FC236}">
                <a16:creationId xmlns:a16="http://schemas.microsoft.com/office/drawing/2014/main" id="{8A666871-427F-5348-9A0D-54EE619A90ED}"/>
              </a:ext>
            </a:extLst>
          </p:cNvPr>
          <p:cNvPicPr>
            <a:picLocks noChangeAspect="1"/>
          </p:cNvPicPr>
          <p:nvPr/>
        </p:nvPicPr>
        <p:blipFill>
          <a:blip r:embed="rId3"/>
          <a:stretch>
            <a:fillRect/>
          </a:stretch>
        </p:blipFill>
        <p:spPr>
          <a:xfrm>
            <a:off x="-309785" y="1083915"/>
            <a:ext cx="4849417" cy="3030885"/>
          </a:xfrm>
          <a:prstGeom prst="rect">
            <a:avLst/>
          </a:prstGeom>
        </p:spPr>
      </p:pic>
      <p:pic>
        <p:nvPicPr>
          <p:cNvPr id="5" name="Picture 4">
            <a:extLst>
              <a:ext uri="{FF2B5EF4-FFF2-40B4-BE49-F238E27FC236}">
                <a16:creationId xmlns:a16="http://schemas.microsoft.com/office/drawing/2014/main" id="{840712B4-AAC2-0A46-BDF1-305FBE0317BA}"/>
              </a:ext>
            </a:extLst>
          </p:cNvPr>
          <p:cNvPicPr>
            <a:picLocks noChangeAspect="1"/>
          </p:cNvPicPr>
          <p:nvPr/>
        </p:nvPicPr>
        <p:blipFill>
          <a:blip r:embed="rId4"/>
          <a:stretch>
            <a:fillRect/>
          </a:stretch>
        </p:blipFill>
        <p:spPr>
          <a:xfrm>
            <a:off x="4240355" y="1067290"/>
            <a:ext cx="4951405" cy="3094628"/>
          </a:xfrm>
          <a:prstGeom prst="rect">
            <a:avLst/>
          </a:prstGeom>
        </p:spPr>
      </p:pic>
    </p:spTree>
    <p:extLst>
      <p:ext uri="{BB962C8B-B14F-4D97-AF65-F5344CB8AC3E}">
        <p14:creationId xmlns:p14="http://schemas.microsoft.com/office/powerpoint/2010/main" val="163989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a:t>
            </a:r>
            <a:r>
              <a:rPr lang="en-US" sz="2200" b="1" dirty="0"/>
              <a:t>4B</a:t>
            </a:r>
            <a:r>
              <a:rPr lang="en" sz="2200" b="1" dirty="0"/>
              <a:t> – </a:t>
            </a:r>
            <a:r>
              <a:rPr lang="en-US" sz="2200" b="1" dirty="0"/>
              <a:t>Time vs. Frequency Representations</a:t>
            </a:r>
            <a:endParaRPr lang="en" sz="2200" b="1" dirty="0"/>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sp>
        <p:nvSpPr>
          <p:cNvPr id="9" name="Shape 86"/>
          <p:cNvSpPr txBox="1">
            <a:spLocks/>
          </p:cNvSpPr>
          <p:nvPr/>
        </p:nvSpPr>
        <p:spPr>
          <a:xfrm>
            <a:off x="186117" y="890124"/>
            <a:ext cx="8738733" cy="4118846"/>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lvl="0"/>
            <a:r>
              <a:rPr lang="en-US" sz="1600" dirty="0"/>
              <a:t>The power spectrum was showing a spike at 0Hz and small spikes at ~1Hz for the 1Hz sine wave and ~2Hz for the 2Hz sine wave. The 0Hz is from the time between running the script and actually starting the wave. The other spikes show the frequency of the sine wave I was generating.</a:t>
            </a:r>
          </a:p>
          <a:p>
            <a:pPr lvl="0"/>
            <a:r>
              <a:rPr lang="en-US" sz="1600" dirty="0"/>
              <a:t>The spectrogram shows bright spots at 0Hz and either 1Hz or 2Hz depending on which wave it is. This is related to my hand moving frequencies because it is actually plotting the frequency of my hand.</a:t>
            </a:r>
          </a:p>
          <a:p>
            <a:pPr lvl="0"/>
            <a:r>
              <a:rPr lang="en-US" sz="1600" dirty="0"/>
              <a:t>It produces a choppier FFT because the FFT_PLOT_DURATION is multiplied by the sampling frequency to set the number of points for the FFT.</a:t>
            </a:r>
          </a:p>
        </p:txBody>
      </p:sp>
    </p:spTree>
    <p:extLst>
      <p:ext uri="{BB962C8B-B14F-4D97-AF65-F5344CB8AC3E}">
        <p14:creationId xmlns:p14="http://schemas.microsoft.com/office/powerpoint/2010/main" val="36388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a:spcBef>
                <a:spcPts val="0"/>
              </a:spcBef>
              <a:buNone/>
            </a:pPr>
            <a:r>
              <a:rPr lang="en"/>
              <a:t>Objective</a:t>
            </a:r>
          </a:p>
        </p:txBody>
      </p:sp>
      <p:sp>
        <p:nvSpPr>
          <p:cNvPr id="74" name="Shape 7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 dirty="0"/>
              <a:t>The objective of this lab is to learn about the time domain and frequency domain and how to use both of them in </a:t>
            </a:r>
            <a:r>
              <a:rPr lang="en" dirty="0" err="1"/>
              <a:t>Matlab</a:t>
            </a:r>
            <a:r>
              <a:rPr lang="en" dirty="0"/>
              <a:t>. We learn how an FFT displays the frequency components of a signal and how different sampling rates affect signals.</a:t>
            </a:r>
          </a:p>
        </p:txBody>
      </p:sp>
    </p:spTree>
    <p:extLst>
      <p:ext uri="{BB962C8B-B14F-4D97-AF65-F5344CB8AC3E}">
        <p14:creationId xmlns:p14="http://schemas.microsoft.com/office/powerpoint/2010/main" val="298724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505" y="2020194"/>
            <a:ext cx="8222100" cy="1012799"/>
          </a:xfrm>
        </p:spPr>
        <p:txBody>
          <a:bodyPr/>
          <a:lstStyle/>
          <a:p>
            <a:pPr algn="ctr"/>
            <a:r>
              <a:rPr lang="en-US" dirty="0"/>
              <a:t>Part 1: Signal Processing with MATLAB and Arduino</a:t>
            </a:r>
          </a:p>
        </p:txBody>
      </p:sp>
    </p:spTree>
    <p:extLst>
      <p:ext uri="{BB962C8B-B14F-4D97-AF65-F5344CB8AC3E}">
        <p14:creationId xmlns:p14="http://schemas.microsoft.com/office/powerpoint/2010/main" val="6013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b="1" dirty="0"/>
              <a:t>Challenge #1 - Onramp Tutorial</a:t>
            </a:r>
            <a:endParaRPr lang="en" sz="2200" b="1" dirty="0"/>
          </a:p>
        </p:txBody>
      </p:sp>
      <p:sp>
        <p:nvSpPr>
          <p:cNvPr id="81" name="Shape 81"/>
          <p:cNvSpPr txBox="1">
            <a:spLocks noGrp="1"/>
          </p:cNvSpPr>
          <p:nvPr>
            <p:ph type="body" idx="4294967295"/>
          </p:nvPr>
        </p:nvSpPr>
        <p:spPr>
          <a:xfrm>
            <a:off x="400756" y="928395"/>
            <a:ext cx="5063066" cy="3967219"/>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lang="en" dirty="0"/>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sp>
        <p:nvSpPr>
          <p:cNvPr id="5" name="Shape 81">
            <a:extLst>
              <a:ext uri="{FF2B5EF4-FFF2-40B4-BE49-F238E27FC236}">
                <a16:creationId xmlns:a16="http://schemas.microsoft.com/office/drawing/2014/main" id="{7627BF2E-5087-4E04-85A3-D8218C04FAA5}"/>
              </a:ext>
            </a:extLst>
          </p:cNvPr>
          <p:cNvSpPr txBox="1">
            <a:spLocks/>
          </p:cNvSpPr>
          <p:nvPr/>
        </p:nvSpPr>
        <p:spPr>
          <a:xfrm>
            <a:off x="5723466" y="928394"/>
            <a:ext cx="3201383" cy="3967219"/>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algn="ctr"/>
            <a:r>
              <a:rPr lang="en-US" dirty="0"/>
              <a:t>There was nothing really new from what I already knew about </a:t>
            </a:r>
            <a:r>
              <a:rPr lang="en-US" dirty="0" err="1"/>
              <a:t>Matlab</a:t>
            </a:r>
            <a:r>
              <a:rPr lang="en-US" dirty="0"/>
              <a:t> prior to this.</a:t>
            </a:r>
            <a:endParaRPr lang="en" dirty="0"/>
          </a:p>
        </p:txBody>
      </p:sp>
      <p:pic>
        <p:nvPicPr>
          <p:cNvPr id="3" name="Picture 2">
            <a:extLst>
              <a:ext uri="{FF2B5EF4-FFF2-40B4-BE49-F238E27FC236}">
                <a16:creationId xmlns:a16="http://schemas.microsoft.com/office/drawing/2014/main" id="{716B5626-3477-FB49-96ED-FDA575963F66}"/>
              </a:ext>
            </a:extLst>
          </p:cNvPr>
          <p:cNvPicPr>
            <a:picLocks noChangeAspect="1"/>
          </p:cNvPicPr>
          <p:nvPr/>
        </p:nvPicPr>
        <p:blipFill>
          <a:blip r:embed="rId3"/>
          <a:stretch>
            <a:fillRect/>
          </a:stretch>
        </p:blipFill>
        <p:spPr>
          <a:xfrm>
            <a:off x="240319" y="928394"/>
            <a:ext cx="5223503" cy="3601571"/>
          </a:xfrm>
          <a:prstGeom prst="rect">
            <a:avLst/>
          </a:prstGeom>
        </p:spPr>
      </p:pic>
    </p:spTree>
    <p:extLst>
      <p:ext uri="{BB962C8B-B14F-4D97-AF65-F5344CB8AC3E}">
        <p14:creationId xmlns:p14="http://schemas.microsoft.com/office/powerpoint/2010/main" val="148364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a:t>
            </a:r>
            <a:r>
              <a:rPr lang="en-US" sz="2200" b="1" dirty="0"/>
              <a:t>2A</a:t>
            </a:r>
            <a:r>
              <a:rPr lang="en" sz="2200" b="1" dirty="0"/>
              <a:t> - Creating </a:t>
            </a:r>
            <a:r>
              <a:rPr lang="en-US" sz="2200" b="1" dirty="0"/>
              <a:t>a signal in MATLAB</a:t>
            </a:r>
            <a:endParaRPr lang="en" sz="2200" b="1" dirty="0"/>
          </a:p>
        </p:txBody>
      </p:sp>
      <p:sp>
        <p:nvSpPr>
          <p:cNvPr id="86" name="Shape 86"/>
          <p:cNvSpPr txBox="1">
            <a:spLocks noGrp="1"/>
          </p:cNvSpPr>
          <p:nvPr>
            <p:ph type="body" idx="4294967295"/>
          </p:nvPr>
        </p:nvSpPr>
        <p:spPr>
          <a:xfrm>
            <a:off x="154893" y="1513210"/>
            <a:ext cx="2839160" cy="2605635"/>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lang="en" dirty="0"/>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sp>
        <p:nvSpPr>
          <p:cNvPr id="11" name="Shape 86">
            <a:extLst>
              <a:ext uri="{FF2B5EF4-FFF2-40B4-BE49-F238E27FC236}">
                <a16:creationId xmlns:a16="http://schemas.microsoft.com/office/drawing/2014/main" id="{5FE0AE7E-71A0-EF49-BE88-85DB796AF2AE}"/>
              </a:ext>
            </a:extLst>
          </p:cNvPr>
          <p:cNvSpPr txBox="1">
            <a:spLocks/>
          </p:cNvSpPr>
          <p:nvPr/>
        </p:nvSpPr>
        <p:spPr>
          <a:xfrm>
            <a:off x="3148614" y="1513209"/>
            <a:ext cx="2839160" cy="2605635"/>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lang="en" dirty="0"/>
          </a:p>
        </p:txBody>
      </p:sp>
      <p:sp>
        <p:nvSpPr>
          <p:cNvPr id="12" name="Shape 86">
            <a:extLst>
              <a:ext uri="{FF2B5EF4-FFF2-40B4-BE49-F238E27FC236}">
                <a16:creationId xmlns:a16="http://schemas.microsoft.com/office/drawing/2014/main" id="{3A682BCC-F73B-9346-86CE-198A9D4187AF}"/>
              </a:ext>
            </a:extLst>
          </p:cNvPr>
          <p:cNvSpPr txBox="1">
            <a:spLocks/>
          </p:cNvSpPr>
          <p:nvPr/>
        </p:nvSpPr>
        <p:spPr>
          <a:xfrm>
            <a:off x="6142334" y="1513209"/>
            <a:ext cx="2839160" cy="2605635"/>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lang="en" dirty="0"/>
          </a:p>
        </p:txBody>
      </p:sp>
      <p:pic>
        <p:nvPicPr>
          <p:cNvPr id="3" name="Picture 2">
            <a:extLst>
              <a:ext uri="{FF2B5EF4-FFF2-40B4-BE49-F238E27FC236}">
                <a16:creationId xmlns:a16="http://schemas.microsoft.com/office/drawing/2014/main" id="{8815D967-A84C-0B44-B4A6-691CB519CD45}"/>
              </a:ext>
            </a:extLst>
          </p:cNvPr>
          <p:cNvPicPr>
            <a:picLocks noChangeAspect="1"/>
          </p:cNvPicPr>
          <p:nvPr/>
        </p:nvPicPr>
        <p:blipFill>
          <a:blip r:embed="rId3"/>
          <a:stretch>
            <a:fillRect/>
          </a:stretch>
        </p:blipFill>
        <p:spPr>
          <a:xfrm>
            <a:off x="0" y="1513209"/>
            <a:ext cx="3038483" cy="2278862"/>
          </a:xfrm>
          <a:prstGeom prst="rect">
            <a:avLst/>
          </a:prstGeom>
        </p:spPr>
      </p:pic>
      <p:pic>
        <p:nvPicPr>
          <p:cNvPr id="5" name="Picture 4">
            <a:extLst>
              <a:ext uri="{FF2B5EF4-FFF2-40B4-BE49-F238E27FC236}">
                <a16:creationId xmlns:a16="http://schemas.microsoft.com/office/drawing/2014/main" id="{1182C2B5-A05E-2A46-BADA-DB72B1A34574}"/>
              </a:ext>
            </a:extLst>
          </p:cNvPr>
          <p:cNvPicPr>
            <a:picLocks noChangeAspect="1"/>
          </p:cNvPicPr>
          <p:nvPr/>
        </p:nvPicPr>
        <p:blipFill>
          <a:blip r:embed="rId4"/>
          <a:stretch>
            <a:fillRect/>
          </a:stretch>
        </p:blipFill>
        <p:spPr>
          <a:xfrm>
            <a:off x="3146894" y="1593477"/>
            <a:ext cx="2931459" cy="2198594"/>
          </a:xfrm>
          <a:prstGeom prst="rect">
            <a:avLst/>
          </a:prstGeom>
        </p:spPr>
      </p:pic>
      <p:pic>
        <p:nvPicPr>
          <p:cNvPr id="7" name="Picture 6">
            <a:extLst>
              <a:ext uri="{FF2B5EF4-FFF2-40B4-BE49-F238E27FC236}">
                <a16:creationId xmlns:a16="http://schemas.microsoft.com/office/drawing/2014/main" id="{F8FEE203-EA18-044F-A836-69AD946BE018}"/>
              </a:ext>
            </a:extLst>
          </p:cNvPr>
          <p:cNvPicPr>
            <a:picLocks noChangeAspect="1"/>
          </p:cNvPicPr>
          <p:nvPr/>
        </p:nvPicPr>
        <p:blipFill>
          <a:blip r:embed="rId5"/>
          <a:stretch>
            <a:fillRect/>
          </a:stretch>
        </p:blipFill>
        <p:spPr>
          <a:xfrm>
            <a:off x="6088782" y="1593477"/>
            <a:ext cx="2967317" cy="2225488"/>
          </a:xfrm>
          <a:prstGeom prst="rect">
            <a:avLst/>
          </a:prstGeom>
        </p:spPr>
      </p:pic>
    </p:spTree>
    <p:extLst>
      <p:ext uri="{BB962C8B-B14F-4D97-AF65-F5344CB8AC3E}">
        <p14:creationId xmlns:p14="http://schemas.microsoft.com/office/powerpoint/2010/main" val="105356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a:t>
            </a:r>
            <a:r>
              <a:rPr lang="en-US" sz="2200" b="1" dirty="0"/>
              <a:t>2A</a:t>
            </a:r>
            <a:r>
              <a:rPr lang="en" sz="2200" b="1" dirty="0"/>
              <a:t> - Creating </a:t>
            </a:r>
            <a:r>
              <a:rPr lang="en-US" sz="2200" b="1" dirty="0"/>
              <a:t>a signal in MATLAB</a:t>
            </a:r>
            <a:endParaRPr lang="en" sz="2200" b="1" dirty="0"/>
          </a:p>
        </p:txBody>
      </p:sp>
      <p:sp>
        <p:nvSpPr>
          <p:cNvPr id="80" name="Shape 80"/>
          <p:cNvSpPr txBox="1">
            <a:spLocks noGrp="1"/>
          </p:cNvSpPr>
          <p:nvPr>
            <p:ph type="body" idx="4294967295"/>
          </p:nvPr>
        </p:nvSpPr>
        <p:spPr>
          <a:xfrm>
            <a:off x="6020473" y="759336"/>
            <a:ext cx="2816399" cy="4329386"/>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r>
              <a:rPr lang="en-US" sz="1400" dirty="0">
                <a:solidFill>
                  <a:srgbClr val="666666"/>
                </a:solidFill>
              </a:rPr>
              <a:t>As the sampling rate is increased the wave start to look more like an actual sine wave. The first plot with the lowest fs looks like a sawtooth wave, the second one looks a little bit more like a sine wave, and the last one looks like a sine wave.</a:t>
            </a:r>
          </a:p>
          <a:p>
            <a:pPr lvl="0"/>
            <a:endParaRPr lang="en" sz="1100" dirty="0">
              <a:solidFill>
                <a:srgbClr val="666666"/>
              </a:solidFill>
            </a:endParaRPr>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sp>
        <p:nvSpPr>
          <p:cNvPr id="7" name="Shape 86"/>
          <p:cNvSpPr txBox="1">
            <a:spLocks/>
          </p:cNvSpPr>
          <p:nvPr/>
        </p:nvSpPr>
        <p:spPr>
          <a:xfrm>
            <a:off x="149481" y="759335"/>
            <a:ext cx="5717245" cy="4329386"/>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lang="en" dirty="0"/>
          </a:p>
        </p:txBody>
      </p:sp>
      <p:pic>
        <p:nvPicPr>
          <p:cNvPr id="3" name="Picture 2">
            <a:extLst>
              <a:ext uri="{FF2B5EF4-FFF2-40B4-BE49-F238E27FC236}">
                <a16:creationId xmlns:a16="http://schemas.microsoft.com/office/drawing/2014/main" id="{72357093-8786-5F40-81E2-59EF51905E0B}"/>
              </a:ext>
            </a:extLst>
          </p:cNvPr>
          <p:cNvPicPr>
            <a:picLocks noChangeAspect="1"/>
          </p:cNvPicPr>
          <p:nvPr/>
        </p:nvPicPr>
        <p:blipFill>
          <a:blip r:embed="rId3"/>
          <a:stretch>
            <a:fillRect/>
          </a:stretch>
        </p:blipFill>
        <p:spPr>
          <a:xfrm>
            <a:off x="149480" y="759335"/>
            <a:ext cx="5717245" cy="4287934"/>
          </a:xfrm>
          <a:prstGeom prst="rect">
            <a:avLst/>
          </a:prstGeom>
        </p:spPr>
      </p:pic>
    </p:spTree>
    <p:extLst>
      <p:ext uri="{BB962C8B-B14F-4D97-AF65-F5344CB8AC3E}">
        <p14:creationId xmlns:p14="http://schemas.microsoft.com/office/powerpoint/2010/main" val="87609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a:t>
            </a:r>
            <a:r>
              <a:rPr lang="en-US" sz="2200" b="1" dirty="0"/>
              <a:t>2B</a:t>
            </a:r>
            <a:r>
              <a:rPr lang="en" sz="2200" b="1" dirty="0"/>
              <a:t> - Creating </a:t>
            </a:r>
            <a:r>
              <a:rPr lang="en-US" sz="2200" b="1" dirty="0"/>
              <a:t>a signal in MATLAB + Arduino</a:t>
            </a:r>
            <a:endParaRPr lang="en" sz="2200" b="1" dirty="0"/>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sp>
        <p:nvSpPr>
          <p:cNvPr id="7" name="Shape 86"/>
          <p:cNvSpPr txBox="1">
            <a:spLocks/>
          </p:cNvSpPr>
          <p:nvPr/>
        </p:nvSpPr>
        <p:spPr>
          <a:xfrm>
            <a:off x="4655126" y="723303"/>
            <a:ext cx="4362068" cy="2152424"/>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lvl="0"/>
            <a:endParaRPr lang="en" dirty="0"/>
          </a:p>
        </p:txBody>
      </p:sp>
      <p:sp>
        <p:nvSpPr>
          <p:cNvPr id="8" name="Shape 86">
            <a:extLst>
              <a:ext uri="{FF2B5EF4-FFF2-40B4-BE49-F238E27FC236}">
                <a16:creationId xmlns:a16="http://schemas.microsoft.com/office/drawing/2014/main" id="{F85283B1-A980-9046-806E-F619FBFE4E11}"/>
              </a:ext>
            </a:extLst>
          </p:cNvPr>
          <p:cNvSpPr txBox="1">
            <a:spLocks/>
          </p:cNvSpPr>
          <p:nvPr/>
        </p:nvSpPr>
        <p:spPr>
          <a:xfrm>
            <a:off x="49698" y="2953593"/>
            <a:ext cx="4362068" cy="2152424"/>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lvl="0"/>
            <a:endParaRPr lang="en" dirty="0"/>
          </a:p>
        </p:txBody>
      </p:sp>
      <p:sp>
        <p:nvSpPr>
          <p:cNvPr id="10" name="Shape 86">
            <a:extLst>
              <a:ext uri="{FF2B5EF4-FFF2-40B4-BE49-F238E27FC236}">
                <a16:creationId xmlns:a16="http://schemas.microsoft.com/office/drawing/2014/main" id="{C08400C9-EAC5-8543-B14E-A338D287EC8D}"/>
              </a:ext>
            </a:extLst>
          </p:cNvPr>
          <p:cNvSpPr txBox="1">
            <a:spLocks/>
          </p:cNvSpPr>
          <p:nvPr/>
        </p:nvSpPr>
        <p:spPr>
          <a:xfrm>
            <a:off x="49698" y="723303"/>
            <a:ext cx="4362068" cy="2152424"/>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lvl="0"/>
            <a:endParaRPr lang="en" dirty="0"/>
          </a:p>
        </p:txBody>
      </p:sp>
      <p:sp>
        <p:nvSpPr>
          <p:cNvPr id="11" name="Shape 86">
            <a:extLst>
              <a:ext uri="{FF2B5EF4-FFF2-40B4-BE49-F238E27FC236}">
                <a16:creationId xmlns:a16="http://schemas.microsoft.com/office/drawing/2014/main" id="{A052F3AB-D1F9-9840-A3E8-D1D1CE7F3057}"/>
              </a:ext>
            </a:extLst>
          </p:cNvPr>
          <p:cNvSpPr txBox="1">
            <a:spLocks/>
          </p:cNvSpPr>
          <p:nvPr/>
        </p:nvSpPr>
        <p:spPr>
          <a:xfrm>
            <a:off x="4655126" y="2953593"/>
            <a:ext cx="4362068" cy="2152424"/>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r>
              <a:rPr lang="en-US" dirty="0"/>
              <a:t>The amplitude for the 0.5Hz sine wave was about 10 units, the 2Hz sine wave was 40 units, and the square wave was 150 units.</a:t>
            </a:r>
          </a:p>
          <a:p>
            <a:pPr lvl="0"/>
            <a:endParaRPr lang="en" sz="1400" dirty="0">
              <a:solidFill>
                <a:srgbClr val="666666"/>
              </a:solidFill>
            </a:endParaRPr>
          </a:p>
        </p:txBody>
      </p:sp>
      <p:pic>
        <p:nvPicPr>
          <p:cNvPr id="3" name="Picture 2">
            <a:extLst>
              <a:ext uri="{FF2B5EF4-FFF2-40B4-BE49-F238E27FC236}">
                <a16:creationId xmlns:a16="http://schemas.microsoft.com/office/drawing/2014/main" id="{2B43CB24-C322-EB4F-849C-90F9C68A9422}"/>
              </a:ext>
            </a:extLst>
          </p:cNvPr>
          <p:cNvPicPr>
            <a:picLocks noChangeAspect="1"/>
          </p:cNvPicPr>
          <p:nvPr/>
        </p:nvPicPr>
        <p:blipFill>
          <a:blip r:embed="rId3"/>
          <a:stretch>
            <a:fillRect/>
          </a:stretch>
        </p:blipFill>
        <p:spPr>
          <a:xfrm>
            <a:off x="284496" y="661575"/>
            <a:ext cx="3815379" cy="2384612"/>
          </a:xfrm>
          <a:prstGeom prst="rect">
            <a:avLst/>
          </a:prstGeom>
        </p:spPr>
      </p:pic>
      <p:pic>
        <p:nvPicPr>
          <p:cNvPr id="5" name="Picture 4">
            <a:extLst>
              <a:ext uri="{FF2B5EF4-FFF2-40B4-BE49-F238E27FC236}">
                <a16:creationId xmlns:a16="http://schemas.microsoft.com/office/drawing/2014/main" id="{6D4AA523-F886-3846-9EBF-7B2C5E2D6F3D}"/>
              </a:ext>
            </a:extLst>
          </p:cNvPr>
          <p:cNvPicPr>
            <a:picLocks noChangeAspect="1"/>
          </p:cNvPicPr>
          <p:nvPr/>
        </p:nvPicPr>
        <p:blipFill>
          <a:blip r:embed="rId4"/>
          <a:stretch>
            <a:fillRect/>
          </a:stretch>
        </p:blipFill>
        <p:spPr>
          <a:xfrm>
            <a:off x="314983" y="2875727"/>
            <a:ext cx="3831497" cy="2394686"/>
          </a:xfrm>
          <a:prstGeom prst="rect">
            <a:avLst/>
          </a:prstGeom>
        </p:spPr>
      </p:pic>
      <p:pic>
        <p:nvPicPr>
          <p:cNvPr id="9" name="Picture 8">
            <a:extLst>
              <a:ext uri="{FF2B5EF4-FFF2-40B4-BE49-F238E27FC236}">
                <a16:creationId xmlns:a16="http://schemas.microsoft.com/office/drawing/2014/main" id="{758F4B1E-A909-7C4C-A144-FE0F460FF372}"/>
              </a:ext>
            </a:extLst>
          </p:cNvPr>
          <p:cNvPicPr>
            <a:picLocks noChangeAspect="1"/>
          </p:cNvPicPr>
          <p:nvPr/>
        </p:nvPicPr>
        <p:blipFill>
          <a:blip r:embed="rId5"/>
          <a:stretch>
            <a:fillRect/>
          </a:stretch>
        </p:blipFill>
        <p:spPr>
          <a:xfrm>
            <a:off x="4885765" y="696549"/>
            <a:ext cx="3487271" cy="2179544"/>
          </a:xfrm>
          <a:prstGeom prst="rect">
            <a:avLst/>
          </a:prstGeom>
        </p:spPr>
      </p:pic>
    </p:spTree>
    <p:extLst>
      <p:ext uri="{BB962C8B-B14F-4D97-AF65-F5344CB8AC3E}">
        <p14:creationId xmlns:p14="http://schemas.microsoft.com/office/powerpoint/2010/main" val="225900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a:t>
            </a:r>
            <a:r>
              <a:rPr lang="en-US" sz="2200" b="1" dirty="0"/>
              <a:t>3A</a:t>
            </a:r>
            <a:r>
              <a:rPr lang="en" sz="2200" b="1" dirty="0"/>
              <a:t> – </a:t>
            </a:r>
            <a:r>
              <a:rPr lang="en-US" sz="2200" b="1" dirty="0"/>
              <a:t>Generating Signals via Functions</a:t>
            </a:r>
            <a:endParaRPr lang="en" sz="2200" b="1" dirty="0"/>
          </a:p>
        </p:txBody>
      </p:sp>
      <p:sp>
        <p:nvSpPr>
          <p:cNvPr id="86" name="Shape 86"/>
          <p:cNvSpPr txBox="1">
            <a:spLocks noGrp="1"/>
          </p:cNvSpPr>
          <p:nvPr>
            <p:ph type="body" idx="4294967295"/>
          </p:nvPr>
        </p:nvSpPr>
        <p:spPr>
          <a:xfrm>
            <a:off x="98249" y="731396"/>
            <a:ext cx="8908185" cy="4342310"/>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lang="en" dirty="0"/>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pic>
        <p:nvPicPr>
          <p:cNvPr id="3" name="Picture 2">
            <a:extLst>
              <a:ext uri="{FF2B5EF4-FFF2-40B4-BE49-F238E27FC236}">
                <a16:creationId xmlns:a16="http://schemas.microsoft.com/office/drawing/2014/main" id="{5D165F14-DB57-214A-A1C8-4C07A1C34F8D}"/>
              </a:ext>
            </a:extLst>
          </p:cNvPr>
          <p:cNvPicPr>
            <a:picLocks noChangeAspect="1"/>
          </p:cNvPicPr>
          <p:nvPr/>
        </p:nvPicPr>
        <p:blipFill>
          <a:blip r:embed="rId3"/>
          <a:stretch>
            <a:fillRect/>
          </a:stretch>
        </p:blipFill>
        <p:spPr>
          <a:xfrm>
            <a:off x="1690656" y="786880"/>
            <a:ext cx="5641788" cy="4231341"/>
          </a:xfrm>
          <a:prstGeom prst="rect">
            <a:avLst/>
          </a:prstGeom>
        </p:spPr>
      </p:pic>
    </p:spTree>
    <p:extLst>
      <p:ext uri="{BB962C8B-B14F-4D97-AF65-F5344CB8AC3E}">
        <p14:creationId xmlns:p14="http://schemas.microsoft.com/office/powerpoint/2010/main" val="169459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b="1" dirty="0"/>
              <a:t>Challenge #</a:t>
            </a:r>
            <a:r>
              <a:rPr lang="en-US" sz="2200" b="1" dirty="0"/>
              <a:t>3B</a:t>
            </a:r>
            <a:r>
              <a:rPr lang="en" sz="2200" b="1" dirty="0"/>
              <a:t> – </a:t>
            </a:r>
            <a:r>
              <a:rPr lang="en-US" sz="2200" b="1" dirty="0"/>
              <a:t>Sampling with MATLAB &amp; Arduino</a:t>
            </a:r>
            <a:endParaRPr lang="en" sz="2200" b="1" dirty="0"/>
          </a:p>
        </p:txBody>
      </p:sp>
      <p:sp>
        <p:nvSpPr>
          <p:cNvPr id="80" name="Shape 80"/>
          <p:cNvSpPr txBox="1">
            <a:spLocks noGrp="1"/>
          </p:cNvSpPr>
          <p:nvPr>
            <p:ph type="body" idx="4294967295"/>
          </p:nvPr>
        </p:nvSpPr>
        <p:spPr>
          <a:xfrm>
            <a:off x="354271" y="4320715"/>
            <a:ext cx="8468642" cy="740085"/>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r>
              <a:rPr lang="en-US" sz="1000" dirty="0">
                <a:solidFill>
                  <a:srgbClr val="666666"/>
                </a:solidFill>
              </a:rPr>
              <a:t>When the lower the sampling rate gets, the less the signal looks like a sine wave. At 10Hz it’s basically the same as at 50Hz because it is sampled well above the actual frequency, and 5Hz is basically the same for the same reason. Sampled at 1Hz, the 1Hz signal looks like a line because it is sampled at the same point on the wave every time, and for the 2Hz signal it should look like a line because it is again sampled at the same point, but it does not look perfect because of human error on generating the wave.</a:t>
            </a:r>
          </a:p>
          <a:p>
            <a:pPr lvl="0"/>
            <a:endParaRPr lang="en" sz="1000" dirty="0">
              <a:solidFill>
                <a:srgbClr val="666666"/>
              </a:solidFill>
            </a:endParaRPr>
          </a:p>
        </p:txBody>
      </p:sp>
      <p:sp>
        <p:nvSpPr>
          <p:cNvPr id="86" name="Shape 86"/>
          <p:cNvSpPr txBox="1">
            <a:spLocks noGrp="1"/>
          </p:cNvSpPr>
          <p:nvPr>
            <p:ph type="body" idx="4294967295"/>
          </p:nvPr>
        </p:nvSpPr>
        <p:spPr>
          <a:xfrm>
            <a:off x="98250" y="731396"/>
            <a:ext cx="4362068" cy="3589319"/>
          </a:xfrm>
          <a:prstGeom prst="rect">
            <a:avLst/>
          </a:prstGeom>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lang="en" dirty="0"/>
          </a:p>
        </p:txBody>
      </p:sp>
      <p:sp>
        <p:nvSpPr>
          <p:cNvPr id="87" name="Shape 87"/>
          <p:cNvSpPr txBox="1">
            <a:spLocks noGrp="1"/>
          </p:cNvSpPr>
          <p:nvPr>
            <p:ph type="title"/>
          </p:nvPr>
        </p:nvSpPr>
        <p:spPr>
          <a:xfrm>
            <a:off x="8101500" y="58875"/>
            <a:ext cx="1042500" cy="602700"/>
          </a:xfrm>
          <a:prstGeom prst="rect">
            <a:avLst/>
          </a:prstGeom>
        </p:spPr>
        <p:txBody>
          <a:bodyPr lIns="91425" tIns="91425" rIns="91425" bIns="91425" anchor="ctr" anchorCtr="0">
            <a:noAutofit/>
          </a:bodyPr>
          <a:lstStyle/>
          <a:p>
            <a:pPr lvl="0" rtl="0">
              <a:spcBef>
                <a:spcPts val="0"/>
              </a:spcBef>
              <a:buNone/>
            </a:pPr>
            <a:r>
              <a:rPr lang="en" sz="2200" b="1"/>
              <a:t>Part 1</a:t>
            </a:r>
          </a:p>
        </p:txBody>
      </p:sp>
      <p:sp>
        <p:nvSpPr>
          <p:cNvPr id="7" name="Shape 86"/>
          <p:cNvSpPr txBox="1">
            <a:spLocks/>
          </p:cNvSpPr>
          <p:nvPr/>
        </p:nvSpPr>
        <p:spPr>
          <a:xfrm>
            <a:off x="4655126" y="731395"/>
            <a:ext cx="4362068" cy="3589320"/>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Roboto"/>
              <a:buNone/>
              <a:defRPr sz="1800" b="0" i="0" u="none" strike="noStrike" cap="none">
                <a:solidFill>
                  <a:schemeClr val="lt2"/>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pPr lvl="0"/>
            <a:endParaRPr lang="en" dirty="0"/>
          </a:p>
        </p:txBody>
      </p:sp>
      <p:pic>
        <p:nvPicPr>
          <p:cNvPr id="3" name="Picture 2">
            <a:extLst>
              <a:ext uri="{FF2B5EF4-FFF2-40B4-BE49-F238E27FC236}">
                <a16:creationId xmlns:a16="http://schemas.microsoft.com/office/drawing/2014/main" id="{DB159C9E-C402-BF4E-9046-ED39A08B15ED}"/>
              </a:ext>
            </a:extLst>
          </p:cNvPr>
          <p:cNvPicPr>
            <a:picLocks noChangeAspect="1"/>
          </p:cNvPicPr>
          <p:nvPr/>
        </p:nvPicPr>
        <p:blipFill>
          <a:blip r:embed="rId3"/>
          <a:stretch>
            <a:fillRect/>
          </a:stretch>
        </p:blipFill>
        <p:spPr>
          <a:xfrm>
            <a:off x="0" y="731395"/>
            <a:ext cx="4610210" cy="2881381"/>
          </a:xfrm>
          <a:prstGeom prst="rect">
            <a:avLst/>
          </a:prstGeom>
        </p:spPr>
      </p:pic>
      <p:pic>
        <p:nvPicPr>
          <p:cNvPr id="10" name="Picture 9">
            <a:extLst>
              <a:ext uri="{FF2B5EF4-FFF2-40B4-BE49-F238E27FC236}">
                <a16:creationId xmlns:a16="http://schemas.microsoft.com/office/drawing/2014/main" id="{0563E392-E08B-8C43-BC5D-3FB684FA8843}"/>
              </a:ext>
            </a:extLst>
          </p:cNvPr>
          <p:cNvPicPr>
            <a:picLocks noChangeAspect="1"/>
          </p:cNvPicPr>
          <p:nvPr/>
        </p:nvPicPr>
        <p:blipFill>
          <a:blip r:embed="rId4"/>
          <a:stretch>
            <a:fillRect/>
          </a:stretch>
        </p:blipFill>
        <p:spPr>
          <a:xfrm>
            <a:off x="4610210" y="801215"/>
            <a:ext cx="4610210" cy="2881381"/>
          </a:xfrm>
          <a:prstGeom prst="rect">
            <a:avLst/>
          </a:prstGeom>
        </p:spPr>
      </p:pic>
    </p:spTree>
    <p:extLst>
      <p:ext uri="{BB962C8B-B14F-4D97-AF65-F5344CB8AC3E}">
        <p14:creationId xmlns:p14="http://schemas.microsoft.com/office/powerpoint/2010/main" val="186702371"/>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576</Words>
  <Application>Microsoft Macintosh PowerPoint</Application>
  <PresentationFormat>On-screen Show (16:9)</PresentationFormat>
  <Paragraphs>34</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material</vt:lpstr>
      <vt:lpstr>Lab 3: Digital Signal Processing</vt:lpstr>
      <vt:lpstr>Objective</vt:lpstr>
      <vt:lpstr>Part 1: Signal Processing with MATLAB and Arduino</vt:lpstr>
      <vt:lpstr>Challenge #1 - Onramp Tutorial</vt:lpstr>
      <vt:lpstr>Challenge #2A - Creating a signal in MATLAB</vt:lpstr>
      <vt:lpstr>Challenge #2A - Creating a signal in MATLAB</vt:lpstr>
      <vt:lpstr>Challenge #2B - Creating a signal in MATLAB + Arduino</vt:lpstr>
      <vt:lpstr>Challenge #3A – Generating Signals via Functions</vt:lpstr>
      <vt:lpstr>Part 1</vt:lpstr>
      <vt:lpstr>Challenge #4A – Time vs. Frequency Representations</vt:lpstr>
      <vt:lpstr>Challenge #4B – Time vs. Frequency Representations</vt:lpstr>
      <vt:lpstr>Challenge #4B – Time vs. Frequency Representations</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 Digital Signal Processing</dc:title>
  <dc:creator>Karcher W Morris</dc:creator>
  <cp:lastModifiedBy>Sean Prokop</cp:lastModifiedBy>
  <cp:revision>69</cp:revision>
  <dcterms:modified xsi:type="dcterms:W3CDTF">2019-02-13T21:33:27Z</dcterms:modified>
</cp:coreProperties>
</file>