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46" d="100"/>
          <a:sy n="146" d="100"/>
        </p:scale>
        <p:origin x="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60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599" cy="897599"/>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8246400" y="4245875"/>
            <a:ext cx="897599" cy="897599"/>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390525" y="1819275"/>
            <a:ext cx="8222100" cy="93359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a:endParaRPr/>
          </a:p>
        </p:txBody>
      </p:sp>
      <p:sp>
        <p:nvSpPr>
          <p:cNvPr id="13" name="Google Shape;13;p2"/>
          <p:cNvSpPr txBox="1">
            <a:spLocks noGrp="1"/>
          </p:cNvSpPr>
          <p:nvPr>
            <p:ph type="subTitle" idx="1"/>
          </p:nvPr>
        </p:nvSpPr>
        <p:spPr>
          <a:xfrm>
            <a:off x="390525" y="2789130"/>
            <a:ext cx="8222100" cy="43289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 name="Google Shape;14;p2"/>
          <p:cNvSpPr txBox="1">
            <a:spLocks noGrp="1"/>
          </p:cNvSpPr>
          <p:nvPr>
            <p:ph type="sldNum" idx="12"/>
          </p:nvPr>
        </p:nvSpPr>
        <p:spPr>
          <a:xfrm>
            <a:off x="8523541"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sldNum" idx="12"/>
          </p:nvPr>
        </p:nvSpPr>
        <p:spPr>
          <a:xfrm>
            <a:off x="8523541"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9" name="Google Shape;19;p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20" name="Google Shape;20;p3"/>
          <p:cNvSpPr txBox="1">
            <a:spLocks noGrp="1"/>
          </p:cNvSpPr>
          <p:nvPr>
            <p:ph type="sldNum" idx="12"/>
          </p:nvPr>
        </p:nvSpPr>
        <p:spPr>
          <a:xfrm>
            <a:off x="8523541"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4"/>
          <p:cNvSpPr/>
          <p:nvPr/>
        </p:nvSpPr>
        <p:spPr>
          <a:xfrm rot="10800000" flipH="1">
            <a:off x="0" y="656399"/>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
          <p:cNvSpPr txBox="1">
            <a:spLocks noGrp="1"/>
          </p:cNvSpPr>
          <p:nvPr>
            <p:ph type="title"/>
          </p:nvPr>
        </p:nvSpPr>
        <p:spPr>
          <a:xfrm>
            <a:off x="98250" y="16350"/>
            <a:ext cx="8826599"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a:endParaRPr/>
          </a:p>
        </p:txBody>
      </p:sp>
      <p:sp>
        <p:nvSpPr>
          <p:cNvPr id="25" name="Google Shape;25;p4"/>
          <p:cNvSpPr txBox="1">
            <a:spLocks noGrp="1"/>
          </p:cNvSpPr>
          <p:nvPr>
            <p:ph type="sldNum" idx="12"/>
          </p:nvPr>
        </p:nvSpPr>
        <p:spPr>
          <a:xfrm>
            <a:off x="8523541"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
          <p:cNvSpPr txBox="1">
            <a:spLocks noGrp="1"/>
          </p:cNvSpPr>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30" name="Google Shape;30;p5"/>
          <p:cNvSpPr txBox="1">
            <a:spLocks noGrp="1"/>
          </p:cNvSpPr>
          <p:nvPr>
            <p:ph type="body" idx="1"/>
          </p:nvPr>
        </p:nvSpPr>
        <p:spPr>
          <a:xfrm>
            <a:off x="471900" y="1919075"/>
            <a:ext cx="3999899"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31" name="Google Shape;31;p5"/>
          <p:cNvSpPr txBox="1">
            <a:spLocks noGrp="1"/>
          </p:cNvSpPr>
          <p:nvPr>
            <p:ph type="body" idx="2"/>
          </p:nvPr>
        </p:nvSpPr>
        <p:spPr>
          <a:xfrm>
            <a:off x="4694250" y="1919075"/>
            <a:ext cx="3999899"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32" name="Google Shape;32;p5"/>
          <p:cNvSpPr txBox="1">
            <a:spLocks noGrp="1"/>
          </p:cNvSpPr>
          <p:nvPr>
            <p:ph type="sldNum" idx="12"/>
          </p:nvPr>
        </p:nvSpPr>
        <p:spPr>
          <a:xfrm>
            <a:off x="8523541"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60950" y="2065350"/>
            <a:ext cx="8222100" cy="1012799"/>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a:endParaRPr/>
          </a:p>
        </p:txBody>
      </p:sp>
      <p:sp>
        <p:nvSpPr>
          <p:cNvPr id="35" name="Google Shape;35;p6"/>
          <p:cNvSpPr txBox="1">
            <a:spLocks noGrp="1"/>
          </p:cNvSpPr>
          <p:nvPr>
            <p:ph type="sldNum" idx="12"/>
          </p:nvPr>
        </p:nvSpPr>
        <p:spPr>
          <a:xfrm>
            <a:off x="8523541"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4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title"/>
          </p:nvPr>
        </p:nvSpPr>
        <p:spPr>
          <a:xfrm>
            <a:off x="226077" y="357800"/>
            <a:ext cx="2807999" cy="95339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lvl="1">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2pPr>
            <a:lvl3pPr lvl="2">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3pPr>
            <a:lvl4pPr lvl="3">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4pPr>
            <a:lvl5pPr lvl="4">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5pPr>
            <a:lvl6pPr lvl="5">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6pPr>
            <a:lvl7pPr lvl="6">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7pPr>
            <a:lvl8pPr lvl="7">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8pPr>
            <a:lvl9pPr lvl="8">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9pPr>
          </a:lstStyle>
          <a:p>
            <a:endParaRPr/>
          </a:p>
        </p:txBody>
      </p:sp>
      <p:sp>
        <p:nvSpPr>
          <p:cNvPr id="40" name="Google Shape;40;p7"/>
          <p:cNvSpPr txBox="1">
            <a:spLocks noGrp="1"/>
          </p:cNvSpPr>
          <p:nvPr>
            <p:ph type="body" idx="1"/>
          </p:nvPr>
        </p:nvSpPr>
        <p:spPr>
          <a:xfrm>
            <a:off x="226075" y="1465800"/>
            <a:ext cx="2807999" cy="31634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200"/>
              <a:buFont typeface="Roboto"/>
              <a:buNone/>
              <a:defRPr sz="1200" b="0" i="0" u="none" strike="noStrike" cap="none">
                <a:solidFill>
                  <a:schemeClr val="lt1"/>
                </a:solidFill>
                <a:latin typeface="Roboto"/>
                <a:ea typeface="Roboto"/>
                <a:cs typeface="Roboto"/>
                <a:sym typeface="Roboto"/>
              </a:defRPr>
            </a:lvl9pPr>
          </a:lstStyle>
          <a:p>
            <a:endParaRPr/>
          </a:p>
        </p:txBody>
      </p:sp>
      <p:sp>
        <p:nvSpPr>
          <p:cNvPr id="41" name="Google Shape;41;p7"/>
          <p:cNvSpPr txBox="1">
            <a:spLocks noGrp="1"/>
          </p:cNvSpPr>
          <p:nvPr>
            <p:ph type="sldNum" idx="12"/>
          </p:nvPr>
        </p:nvSpPr>
        <p:spPr>
          <a:xfrm>
            <a:off x="8523541"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1pPr>
            <a:lvl2pPr lvl="1">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2pPr>
            <a:lvl3pPr lvl="2">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3pPr>
            <a:lvl4pPr lvl="3">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4pPr>
            <a:lvl5pPr lvl="4">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5pPr>
            <a:lvl6pPr lvl="5">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6pPr>
            <a:lvl7pPr lvl="6">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7pPr>
            <a:lvl8pPr lvl="7">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8pPr>
            <a:lvl9pPr lvl="8">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9pPr>
          </a:lstStyle>
          <a:p>
            <a:endParaRPr/>
          </a:p>
        </p:txBody>
      </p:sp>
      <p:sp>
        <p:nvSpPr>
          <p:cNvPr id="44" name="Google Shape;44;p8"/>
          <p:cNvSpPr txBox="1">
            <a:spLocks noGrp="1"/>
          </p:cNvSpPr>
          <p:nvPr>
            <p:ph type="sldNum" idx="12"/>
          </p:nvPr>
        </p:nvSpPr>
        <p:spPr>
          <a:xfrm>
            <a:off x="8523541"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9"/>
          <p:cNvSpPr txBox="1"/>
          <p:nvPr/>
        </p:nvSpPr>
        <p:spPr>
          <a:xfrm rot="10800000" flipH="1">
            <a:off x="0" y="0"/>
            <a:ext cx="9144000" cy="46958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9"/>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9"/>
          <p:cNvSpPr txBox="1">
            <a:spLocks noGrp="1"/>
          </p:cNvSpPr>
          <p:nvPr>
            <p:ph type="body" idx="1"/>
          </p:nvPr>
        </p:nvSpPr>
        <p:spPr>
          <a:xfrm>
            <a:off x="57150" y="4696825"/>
            <a:ext cx="8381999"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49" name="Google Shape;49;p9"/>
          <p:cNvSpPr txBox="1">
            <a:spLocks noGrp="1"/>
          </p:cNvSpPr>
          <p:nvPr>
            <p:ph type="sldNum" idx="12"/>
          </p:nvPr>
        </p:nvSpPr>
        <p:spPr>
          <a:xfrm>
            <a:off x="8523541"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a:endParaRPr/>
          </a:p>
        </p:txBody>
      </p:sp>
      <p:sp>
        <p:nvSpPr>
          <p:cNvPr id="52" name="Google Shape;52;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53" name="Google Shape;53;p10"/>
          <p:cNvSpPr txBox="1">
            <a:spLocks noGrp="1"/>
          </p:cNvSpPr>
          <p:nvPr>
            <p:ph type="sldNum" idx="12"/>
          </p:nvPr>
        </p:nvSpPr>
        <p:spPr>
          <a:xfrm>
            <a:off x="8523541"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699"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ctrTitle"/>
          </p:nvPr>
        </p:nvSpPr>
        <p:spPr>
          <a:xfrm>
            <a:off x="390525" y="1819275"/>
            <a:ext cx="8222100" cy="93359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a:solidFill>
                  <a:schemeClr val="lt1"/>
                </a:solidFill>
                <a:latin typeface="Roboto"/>
                <a:ea typeface="Roboto"/>
                <a:cs typeface="Roboto"/>
                <a:sym typeface="Roboto"/>
              </a:rPr>
              <a:t>Lab 0: Intro to Arduino</a:t>
            </a:r>
            <a:endParaRPr/>
          </a:p>
        </p:txBody>
      </p:sp>
      <p:sp>
        <p:nvSpPr>
          <p:cNvPr id="61" name="Google Shape;61;p12"/>
          <p:cNvSpPr txBox="1">
            <a:spLocks noGrp="1"/>
          </p:cNvSpPr>
          <p:nvPr>
            <p:ph type="subTitle" idx="1"/>
          </p:nvPr>
        </p:nvSpPr>
        <p:spPr>
          <a:xfrm>
            <a:off x="390525" y="2789130"/>
            <a:ext cx="8222100" cy="4328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1800"/>
              <a:buFont typeface="Roboto"/>
              <a:buNone/>
            </a:pPr>
            <a:r>
              <a:rPr lang="en-US" sz="1800" b="0" i="0" u="none" strike="noStrike" cap="none" dirty="0">
                <a:solidFill>
                  <a:schemeClr val="lt1"/>
                </a:solidFill>
                <a:latin typeface="Roboto"/>
                <a:ea typeface="Roboto"/>
                <a:cs typeface="Roboto"/>
                <a:sym typeface="Roboto"/>
              </a:rPr>
              <a:t>Sean Prokop</a:t>
            </a:r>
            <a:endParaRPr dirty="0"/>
          </a:p>
          <a:p>
            <a:pPr marL="0" marR="0" lvl="0" indent="0" algn="l" rtl="0">
              <a:lnSpc>
                <a:spcPct val="100000"/>
              </a:lnSpc>
              <a:spcBef>
                <a:spcPts val="0"/>
              </a:spcBef>
              <a:spcAft>
                <a:spcPts val="0"/>
              </a:spcAft>
              <a:buClr>
                <a:schemeClr val="lt1"/>
              </a:buClr>
              <a:buSzPts val="1800"/>
              <a:buFont typeface="Roboto"/>
              <a:buNone/>
            </a:pPr>
            <a:r>
              <a:rPr lang="en-US" sz="1800" b="0" i="0" u="none" strike="noStrike" cap="none" dirty="0">
                <a:solidFill>
                  <a:schemeClr val="lt1"/>
                </a:solidFill>
                <a:latin typeface="Roboto"/>
                <a:ea typeface="Roboto"/>
                <a:cs typeface="Roboto"/>
                <a:sym typeface="Roboto"/>
              </a:rPr>
              <a:t>ECE 5</a:t>
            </a:r>
            <a:endParaRPr dirty="0"/>
          </a:p>
          <a:p>
            <a:pPr marL="0" marR="0" lvl="0" indent="0" algn="l" rtl="0">
              <a:lnSpc>
                <a:spcPct val="100000"/>
              </a:lnSpc>
              <a:spcBef>
                <a:spcPts val="0"/>
              </a:spcBef>
              <a:spcAft>
                <a:spcPts val="0"/>
              </a:spcAft>
              <a:buClr>
                <a:schemeClr val="lt1"/>
              </a:buClr>
              <a:buSzPts val="1800"/>
              <a:buFont typeface="Roboto"/>
              <a:buNone/>
            </a:pPr>
            <a:r>
              <a:rPr lang="en-US" sz="1800" b="0" i="0" u="none" strike="noStrike" cap="none" dirty="0">
                <a:solidFill>
                  <a:schemeClr val="lt1"/>
                </a:solidFill>
                <a:latin typeface="Roboto"/>
                <a:ea typeface="Roboto"/>
                <a:cs typeface="Roboto"/>
                <a:sym typeface="Roboto"/>
              </a:rPr>
              <a:t>Winter 2019</a:t>
            </a:r>
            <a:endParaRPr sz="1800" b="0" i="0" u="none" strike="noStrike" cap="none" dirty="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471900" y="738725"/>
            <a:ext cx="8222100" cy="76769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Roboto"/>
              <a:buNone/>
            </a:pPr>
            <a:r>
              <a:rPr lang="en-US" sz="3200" b="0" i="0" u="none" strike="noStrike" cap="none">
                <a:solidFill>
                  <a:schemeClr val="lt1"/>
                </a:solidFill>
                <a:latin typeface="Roboto"/>
                <a:ea typeface="Roboto"/>
                <a:cs typeface="Roboto"/>
                <a:sym typeface="Roboto"/>
              </a:rPr>
              <a:t>Objective</a:t>
            </a:r>
            <a:endParaRPr/>
          </a:p>
        </p:txBody>
      </p:sp>
      <p:sp>
        <p:nvSpPr>
          <p:cNvPr id="67" name="Google Shape;67;p13"/>
          <p:cNvSpPr txBox="1">
            <a:spLocks noGrp="1"/>
          </p:cNvSpPr>
          <p:nvPr>
            <p:ph type="body" idx="1"/>
          </p:nvPr>
        </p:nvSpPr>
        <p:spPr>
          <a:xfrm>
            <a:off x="471900" y="1840052"/>
            <a:ext cx="8222100" cy="27102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600"/>
              </a:spcBef>
              <a:spcAft>
                <a:spcPts val="0"/>
              </a:spcAft>
              <a:buClr>
                <a:schemeClr val="lt2"/>
              </a:buClr>
              <a:buSzPts val="1800"/>
              <a:buFont typeface="Roboto"/>
              <a:buChar char="-"/>
            </a:pPr>
            <a:r>
              <a:rPr lang="en-US" sz="1800" b="0" i="0" u="none" strike="noStrike" cap="none" dirty="0">
                <a:solidFill>
                  <a:schemeClr val="lt2"/>
                </a:solidFill>
                <a:latin typeface="Roboto"/>
                <a:ea typeface="Roboto"/>
                <a:cs typeface="Roboto"/>
                <a:sym typeface="Roboto"/>
              </a:rPr>
              <a:t>The objective of this lab is to get an introduction to simple Arduino code and breadboarding and circuit building basics. </a:t>
            </a:r>
            <a:endParaRPr sz="1800" b="0" i="0" u="none" strike="noStrike" cap="none" dirty="0">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98250" y="0"/>
            <a:ext cx="8826599" cy="61904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600"/>
              <a:buFont typeface="Roboto"/>
              <a:buNone/>
            </a:pPr>
            <a:r>
              <a:rPr lang="en-US" sz="2600" b="1" i="0" u="none" strike="noStrike" cap="none">
                <a:solidFill>
                  <a:schemeClr val="lt1"/>
                </a:solidFill>
                <a:latin typeface="Roboto"/>
                <a:ea typeface="Roboto"/>
                <a:cs typeface="Roboto"/>
                <a:sym typeface="Roboto"/>
              </a:rPr>
              <a:t>Challenge #1: Blinking LED</a:t>
            </a:r>
            <a:endParaRPr sz="2600" b="0" i="0" u="none" strike="noStrike" cap="none">
              <a:solidFill>
                <a:schemeClr val="lt1"/>
              </a:solidFill>
              <a:latin typeface="Roboto"/>
              <a:ea typeface="Roboto"/>
              <a:cs typeface="Roboto"/>
              <a:sym typeface="Roboto"/>
            </a:endParaRPr>
          </a:p>
        </p:txBody>
      </p:sp>
      <p:sp>
        <p:nvSpPr>
          <p:cNvPr id="73" name="Google Shape;73;p14"/>
          <p:cNvSpPr txBox="1"/>
          <p:nvPr/>
        </p:nvSpPr>
        <p:spPr>
          <a:xfrm>
            <a:off x="1166262" y="652675"/>
            <a:ext cx="2717800" cy="67486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200"/>
              <a:buFont typeface="Roboto"/>
              <a:buNone/>
            </a:pPr>
            <a:r>
              <a:rPr lang="en-US" sz="3200" b="0" i="0" u="none" strike="noStrike" cap="none">
                <a:solidFill>
                  <a:schemeClr val="dk2"/>
                </a:solidFill>
                <a:latin typeface="Roboto"/>
                <a:ea typeface="Roboto"/>
                <a:cs typeface="Roboto"/>
                <a:sym typeface="Roboto"/>
              </a:rPr>
              <a:t>Circuit</a:t>
            </a:r>
            <a:endParaRPr sz="3200" b="0" i="0" u="none" strike="noStrike" cap="none">
              <a:solidFill>
                <a:schemeClr val="dk2"/>
              </a:solidFill>
              <a:latin typeface="Roboto"/>
              <a:ea typeface="Roboto"/>
              <a:cs typeface="Roboto"/>
              <a:sym typeface="Roboto"/>
            </a:endParaRPr>
          </a:p>
        </p:txBody>
      </p:sp>
      <p:sp>
        <p:nvSpPr>
          <p:cNvPr id="74" name="Google Shape;74;p14"/>
          <p:cNvSpPr txBox="1"/>
          <p:nvPr/>
        </p:nvSpPr>
        <p:spPr>
          <a:xfrm>
            <a:off x="5204862" y="652675"/>
            <a:ext cx="2717800" cy="67486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200"/>
              <a:buFont typeface="Roboto"/>
              <a:buNone/>
            </a:pPr>
            <a:r>
              <a:rPr lang="en-US" sz="3200" b="0" i="0" u="none" strike="noStrike" cap="none">
                <a:solidFill>
                  <a:schemeClr val="dk2"/>
                </a:solidFill>
                <a:latin typeface="Roboto"/>
                <a:ea typeface="Roboto"/>
                <a:cs typeface="Roboto"/>
                <a:sym typeface="Roboto"/>
              </a:rPr>
              <a:t>Code</a:t>
            </a:r>
            <a:endParaRPr sz="3200" b="0" i="0" u="none" strike="noStrike" cap="none">
              <a:solidFill>
                <a:schemeClr val="dk2"/>
              </a:solidFill>
              <a:latin typeface="Roboto"/>
              <a:ea typeface="Roboto"/>
              <a:cs typeface="Roboto"/>
              <a:sym typeface="Roboto"/>
            </a:endParaRPr>
          </a:p>
        </p:txBody>
      </p:sp>
      <p:sp>
        <p:nvSpPr>
          <p:cNvPr id="75" name="Google Shape;75;p14"/>
          <p:cNvSpPr txBox="1"/>
          <p:nvPr/>
        </p:nvSpPr>
        <p:spPr>
          <a:xfrm>
            <a:off x="2488379" y="1398243"/>
            <a:ext cx="2716483" cy="20066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3200"/>
              <a:buFont typeface="Roboto"/>
              <a:buNone/>
            </a:pPr>
            <a:endParaRPr dirty="0"/>
          </a:p>
        </p:txBody>
      </p:sp>
      <p:sp>
        <p:nvSpPr>
          <p:cNvPr id="76" name="Google Shape;76;p14"/>
          <p:cNvSpPr txBox="1"/>
          <p:nvPr/>
        </p:nvSpPr>
        <p:spPr>
          <a:xfrm>
            <a:off x="135690" y="3649873"/>
            <a:ext cx="5069172" cy="131096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This challenge is to use the Arduino to turn on the LED for 2s and turn it off for 1s. The circuit is simply a 330Ω in series with an LED, with power and return to the Arduino.</a:t>
            </a:r>
            <a:endParaRPr sz="1600" b="0" i="0" u="none" strike="noStrike" cap="none" dirty="0">
              <a:solidFill>
                <a:srgbClr val="000000"/>
              </a:solidFill>
              <a:latin typeface="Arial"/>
              <a:ea typeface="Arial"/>
              <a:cs typeface="Arial"/>
              <a:sym typeface="Arial"/>
            </a:endParaRPr>
          </a:p>
        </p:txBody>
      </p:sp>
      <p:sp>
        <p:nvSpPr>
          <p:cNvPr id="77" name="Google Shape;77;p14"/>
          <p:cNvSpPr txBox="1"/>
          <p:nvPr/>
        </p:nvSpPr>
        <p:spPr>
          <a:xfrm>
            <a:off x="5345723" y="1361162"/>
            <a:ext cx="3579126" cy="359967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buClr>
                <a:schemeClr val="lt1"/>
              </a:buClr>
              <a:buSzPts val="3200"/>
            </a:pPr>
            <a:r>
              <a:rPr lang="en-US" dirty="0" err="1">
                <a:solidFill>
                  <a:schemeClr val="dk2"/>
                </a:solidFill>
                <a:latin typeface="Roboto"/>
                <a:ea typeface="Roboto"/>
                <a:cs typeface="Roboto"/>
                <a:sym typeface="Roboto"/>
              </a:rPr>
              <a:t>int</a:t>
            </a:r>
            <a:r>
              <a:rPr lang="en-US" dirty="0">
                <a:solidFill>
                  <a:schemeClr val="dk2"/>
                </a:solidFill>
                <a:latin typeface="Roboto"/>
                <a:ea typeface="Roboto"/>
                <a:cs typeface="Roboto"/>
                <a:sym typeface="Roboto"/>
              </a:rPr>
              <a:t> led = 13;</a:t>
            </a:r>
          </a:p>
          <a:p>
            <a:pPr lvl="0">
              <a:buClr>
                <a:schemeClr val="lt1"/>
              </a:buClr>
              <a:buSzPts val="3200"/>
            </a:pPr>
            <a:r>
              <a:rPr lang="en-US" dirty="0">
                <a:solidFill>
                  <a:schemeClr val="dk2"/>
                </a:solidFill>
                <a:latin typeface="Roboto"/>
                <a:ea typeface="Roboto"/>
                <a:cs typeface="Roboto"/>
                <a:sym typeface="Roboto"/>
              </a:rPr>
              <a:t>void setup() {</a:t>
            </a:r>
          </a:p>
          <a:p>
            <a:pPr lvl="0">
              <a:buClr>
                <a:schemeClr val="lt1"/>
              </a:buClr>
              <a:buSzPts val="3200"/>
            </a:pPr>
            <a:r>
              <a:rPr lang="en-US" dirty="0">
                <a:solidFill>
                  <a:schemeClr val="dk2"/>
                </a:solidFill>
                <a:latin typeface="Roboto"/>
                <a:ea typeface="Roboto"/>
                <a:cs typeface="Roboto"/>
                <a:sym typeface="Roboto"/>
              </a:rPr>
              <a:t>  </a:t>
            </a:r>
            <a:r>
              <a:rPr lang="en-US" dirty="0" err="1">
                <a:solidFill>
                  <a:schemeClr val="dk2"/>
                </a:solidFill>
                <a:latin typeface="Roboto"/>
                <a:ea typeface="Roboto"/>
                <a:cs typeface="Roboto"/>
                <a:sym typeface="Roboto"/>
              </a:rPr>
              <a:t>pinMode</a:t>
            </a:r>
            <a:r>
              <a:rPr lang="en-US" dirty="0">
                <a:solidFill>
                  <a:schemeClr val="dk2"/>
                </a:solidFill>
                <a:latin typeface="Roboto"/>
                <a:ea typeface="Roboto"/>
                <a:cs typeface="Roboto"/>
                <a:sym typeface="Roboto"/>
              </a:rPr>
              <a:t>(led, OUTPUT);</a:t>
            </a:r>
          </a:p>
          <a:p>
            <a:pPr lvl="0">
              <a:buClr>
                <a:schemeClr val="lt1"/>
              </a:buClr>
              <a:buSzPts val="3200"/>
            </a:pPr>
            <a:r>
              <a:rPr lang="en-US" dirty="0">
                <a:solidFill>
                  <a:schemeClr val="dk2"/>
                </a:solidFill>
                <a:latin typeface="Roboto"/>
                <a:ea typeface="Roboto"/>
                <a:cs typeface="Roboto"/>
                <a:sym typeface="Roboto"/>
              </a:rPr>
              <a:t>}</a:t>
            </a:r>
          </a:p>
          <a:p>
            <a:pPr lvl="0">
              <a:buClr>
                <a:schemeClr val="lt1"/>
              </a:buClr>
              <a:buSzPts val="3200"/>
            </a:pPr>
            <a:r>
              <a:rPr lang="en-US" dirty="0">
                <a:solidFill>
                  <a:schemeClr val="dk2"/>
                </a:solidFill>
                <a:latin typeface="Roboto"/>
                <a:ea typeface="Roboto"/>
                <a:cs typeface="Roboto"/>
                <a:sym typeface="Roboto"/>
              </a:rPr>
              <a:t>void loop() {</a:t>
            </a:r>
          </a:p>
          <a:p>
            <a:pPr lvl="0">
              <a:buClr>
                <a:schemeClr val="lt1"/>
              </a:buClr>
              <a:buSzPts val="3200"/>
            </a:pPr>
            <a:r>
              <a:rPr lang="en-US" dirty="0">
                <a:solidFill>
                  <a:schemeClr val="dk2"/>
                </a:solidFill>
                <a:latin typeface="Roboto"/>
                <a:ea typeface="Roboto"/>
                <a:cs typeface="Roboto"/>
                <a:sym typeface="Roboto"/>
              </a:rPr>
              <a:t>  </a:t>
            </a:r>
            <a:r>
              <a:rPr lang="en-US" dirty="0" err="1">
                <a:solidFill>
                  <a:schemeClr val="dk2"/>
                </a:solidFill>
                <a:latin typeface="Roboto"/>
                <a:ea typeface="Roboto"/>
                <a:cs typeface="Roboto"/>
                <a:sym typeface="Roboto"/>
              </a:rPr>
              <a:t>digitalWrite</a:t>
            </a:r>
            <a:r>
              <a:rPr lang="en-US" dirty="0">
                <a:solidFill>
                  <a:schemeClr val="dk2"/>
                </a:solidFill>
                <a:latin typeface="Roboto"/>
                <a:ea typeface="Roboto"/>
                <a:cs typeface="Roboto"/>
                <a:sym typeface="Roboto"/>
              </a:rPr>
              <a:t>(led, HIGH);</a:t>
            </a:r>
          </a:p>
          <a:p>
            <a:pPr lvl="0">
              <a:buClr>
                <a:schemeClr val="lt1"/>
              </a:buClr>
              <a:buSzPts val="3200"/>
            </a:pPr>
            <a:r>
              <a:rPr lang="en-US" dirty="0">
                <a:solidFill>
                  <a:schemeClr val="dk2"/>
                </a:solidFill>
                <a:latin typeface="Roboto"/>
                <a:ea typeface="Roboto"/>
                <a:cs typeface="Roboto"/>
                <a:sym typeface="Roboto"/>
              </a:rPr>
              <a:t>  delay(2000);</a:t>
            </a:r>
          </a:p>
          <a:p>
            <a:pPr lvl="0">
              <a:buClr>
                <a:schemeClr val="lt1"/>
              </a:buClr>
              <a:buSzPts val="3200"/>
            </a:pPr>
            <a:r>
              <a:rPr lang="en-US" dirty="0">
                <a:solidFill>
                  <a:schemeClr val="dk2"/>
                </a:solidFill>
                <a:latin typeface="Roboto"/>
                <a:ea typeface="Roboto"/>
                <a:cs typeface="Roboto"/>
                <a:sym typeface="Roboto"/>
              </a:rPr>
              <a:t>  </a:t>
            </a:r>
            <a:r>
              <a:rPr lang="en-US" dirty="0" err="1">
                <a:solidFill>
                  <a:schemeClr val="dk2"/>
                </a:solidFill>
                <a:latin typeface="Roboto"/>
                <a:ea typeface="Roboto"/>
                <a:cs typeface="Roboto"/>
                <a:sym typeface="Roboto"/>
              </a:rPr>
              <a:t>digitalWrite</a:t>
            </a:r>
            <a:r>
              <a:rPr lang="en-US" dirty="0">
                <a:solidFill>
                  <a:schemeClr val="dk2"/>
                </a:solidFill>
                <a:latin typeface="Roboto"/>
                <a:ea typeface="Roboto"/>
                <a:cs typeface="Roboto"/>
                <a:sym typeface="Roboto"/>
              </a:rPr>
              <a:t>(led, LOW);</a:t>
            </a:r>
          </a:p>
          <a:p>
            <a:pPr lvl="0">
              <a:buClr>
                <a:schemeClr val="lt1"/>
              </a:buClr>
              <a:buSzPts val="3200"/>
            </a:pPr>
            <a:r>
              <a:rPr lang="en-US" dirty="0">
                <a:solidFill>
                  <a:schemeClr val="dk2"/>
                </a:solidFill>
                <a:latin typeface="Roboto"/>
                <a:ea typeface="Roboto"/>
                <a:cs typeface="Roboto"/>
                <a:sym typeface="Roboto"/>
              </a:rPr>
              <a:t>  delay(1000);</a:t>
            </a:r>
          </a:p>
          <a:p>
            <a:pPr lvl="0">
              <a:buClr>
                <a:schemeClr val="lt1"/>
              </a:buClr>
              <a:buSzPts val="3200"/>
            </a:pPr>
            <a:r>
              <a:rPr lang="en-US" dirty="0">
                <a:solidFill>
                  <a:schemeClr val="dk2"/>
                </a:solidFill>
                <a:latin typeface="Roboto"/>
                <a:ea typeface="Roboto"/>
                <a:cs typeface="Roboto"/>
                <a:sym typeface="Roboto"/>
              </a:rPr>
              <a:t>}</a:t>
            </a:r>
            <a:endParaRPr b="0" i="0" u="none" strike="noStrike" cap="none" dirty="0">
              <a:solidFill>
                <a:schemeClr val="dk2"/>
              </a:solidFill>
              <a:latin typeface="Roboto"/>
              <a:ea typeface="Roboto"/>
              <a:cs typeface="Roboto"/>
              <a:sym typeface="Roboto"/>
            </a:endParaRPr>
          </a:p>
        </p:txBody>
      </p:sp>
      <p:pic>
        <p:nvPicPr>
          <p:cNvPr id="78" name="Google Shape;78;p14"/>
          <p:cNvPicPr preferRelativeResize="0"/>
          <p:nvPr/>
        </p:nvPicPr>
        <p:blipFill rotWithShape="1">
          <a:blip r:embed="rId3">
            <a:alphaModFix/>
          </a:blip>
          <a:srcRect/>
          <a:stretch/>
        </p:blipFill>
        <p:spPr>
          <a:xfrm>
            <a:off x="98250" y="1366028"/>
            <a:ext cx="2360106" cy="2038908"/>
          </a:xfrm>
          <a:prstGeom prst="rect">
            <a:avLst/>
          </a:prstGeom>
          <a:noFill/>
          <a:ln>
            <a:noFill/>
          </a:ln>
        </p:spPr>
      </p:pic>
      <p:pic>
        <p:nvPicPr>
          <p:cNvPr id="7" name="Picture 6">
            <a:extLst>
              <a:ext uri="{FF2B5EF4-FFF2-40B4-BE49-F238E27FC236}">
                <a16:creationId xmlns:a16="http://schemas.microsoft.com/office/drawing/2014/main" id="{BD0704D4-C207-B041-B007-72748C62C0DF}"/>
              </a:ext>
            </a:extLst>
          </p:cNvPr>
          <p:cNvPicPr>
            <a:picLocks noChangeAspect="1"/>
          </p:cNvPicPr>
          <p:nvPr/>
        </p:nvPicPr>
        <p:blipFill>
          <a:blip r:embed="rId4"/>
          <a:stretch>
            <a:fillRect/>
          </a:stretch>
        </p:blipFill>
        <p:spPr>
          <a:xfrm>
            <a:off x="2670276" y="1268559"/>
            <a:ext cx="2375072" cy="22660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98250" y="0"/>
            <a:ext cx="8826599" cy="61904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Roboto"/>
              <a:buNone/>
            </a:pPr>
            <a:r>
              <a:rPr lang="en-US" sz="2800" b="1" i="0" u="none" strike="noStrike" cap="none">
                <a:solidFill>
                  <a:schemeClr val="lt1"/>
                </a:solidFill>
                <a:latin typeface="Roboto"/>
                <a:ea typeface="Roboto"/>
                <a:cs typeface="Roboto"/>
                <a:sym typeface="Roboto"/>
              </a:rPr>
              <a:t>Challenge #2: LED and Button</a:t>
            </a:r>
            <a:endParaRPr sz="2800" b="1" i="0" u="none" strike="noStrike" cap="none">
              <a:solidFill>
                <a:schemeClr val="lt1"/>
              </a:solidFill>
              <a:latin typeface="Roboto"/>
              <a:ea typeface="Roboto"/>
              <a:cs typeface="Roboto"/>
              <a:sym typeface="Roboto"/>
            </a:endParaRPr>
          </a:p>
        </p:txBody>
      </p:sp>
      <p:sp>
        <p:nvSpPr>
          <p:cNvPr id="84" name="Google Shape;84;p15"/>
          <p:cNvSpPr txBox="1"/>
          <p:nvPr/>
        </p:nvSpPr>
        <p:spPr>
          <a:xfrm>
            <a:off x="1166262" y="652675"/>
            <a:ext cx="2717800" cy="67486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200"/>
              <a:buFont typeface="Roboto"/>
              <a:buNone/>
            </a:pPr>
            <a:r>
              <a:rPr lang="en-US" sz="3200" b="0" i="0" u="none" strike="noStrike" cap="none">
                <a:solidFill>
                  <a:schemeClr val="dk2"/>
                </a:solidFill>
                <a:latin typeface="Roboto"/>
                <a:ea typeface="Roboto"/>
                <a:cs typeface="Roboto"/>
                <a:sym typeface="Roboto"/>
              </a:rPr>
              <a:t>Circuit</a:t>
            </a:r>
            <a:endParaRPr sz="3200" b="0" i="0" u="none" strike="noStrike" cap="none">
              <a:solidFill>
                <a:schemeClr val="dk2"/>
              </a:solidFill>
              <a:latin typeface="Roboto"/>
              <a:ea typeface="Roboto"/>
              <a:cs typeface="Roboto"/>
              <a:sym typeface="Roboto"/>
            </a:endParaRPr>
          </a:p>
        </p:txBody>
      </p:sp>
      <p:sp>
        <p:nvSpPr>
          <p:cNvPr id="85" name="Google Shape;85;p15"/>
          <p:cNvSpPr txBox="1"/>
          <p:nvPr/>
        </p:nvSpPr>
        <p:spPr>
          <a:xfrm>
            <a:off x="5204862" y="652675"/>
            <a:ext cx="2717800" cy="67486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200"/>
              <a:buFont typeface="Roboto"/>
              <a:buNone/>
            </a:pPr>
            <a:r>
              <a:rPr lang="en-US" sz="3200" b="0" i="0" u="none" strike="noStrike" cap="none">
                <a:solidFill>
                  <a:schemeClr val="dk2"/>
                </a:solidFill>
                <a:latin typeface="Roboto"/>
                <a:ea typeface="Roboto"/>
                <a:cs typeface="Roboto"/>
                <a:sym typeface="Roboto"/>
              </a:rPr>
              <a:t>Code</a:t>
            </a:r>
            <a:endParaRPr sz="3200" b="0" i="0" u="none" strike="noStrike" cap="none">
              <a:solidFill>
                <a:schemeClr val="dk2"/>
              </a:solidFill>
              <a:latin typeface="Roboto"/>
              <a:ea typeface="Roboto"/>
              <a:cs typeface="Roboto"/>
              <a:sym typeface="Roboto"/>
            </a:endParaRPr>
          </a:p>
        </p:txBody>
      </p:sp>
      <p:sp>
        <p:nvSpPr>
          <p:cNvPr id="86" name="Google Shape;86;p15"/>
          <p:cNvSpPr txBox="1"/>
          <p:nvPr/>
        </p:nvSpPr>
        <p:spPr>
          <a:xfrm>
            <a:off x="135690" y="1361162"/>
            <a:ext cx="4928677" cy="236862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3200"/>
              <a:buFont typeface="Roboto"/>
              <a:buNone/>
            </a:pPr>
            <a:endParaRPr dirty="0"/>
          </a:p>
        </p:txBody>
      </p:sp>
      <p:sp>
        <p:nvSpPr>
          <p:cNvPr id="87" name="Google Shape;87;p15"/>
          <p:cNvSpPr txBox="1"/>
          <p:nvPr/>
        </p:nvSpPr>
        <p:spPr>
          <a:xfrm>
            <a:off x="135689" y="3862137"/>
            <a:ext cx="4928679" cy="10943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This challenge is to use a button to switch the state of an LED. The button circuit has a connection to 5V, GND (through a 330Ω resistor), and a wire to a pin on the Arduino to give the signal.</a:t>
            </a:r>
            <a:endParaRPr sz="1600" b="0" i="0" u="none" strike="noStrike" cap="none" dirty="0">
              <a:solidFill>
                <a:srgbClr val="000000"/>
              </a:solidFill>
              <a:latin typeface="Arial"/>
              <a:ea typeface="Arial"/>
              <a:cs typeface="Arial"/>
              <a:sym typeface="Arial"/>
            </a:endParaRPr>
          </a:p>
        </p:txBody>
      </p:sp>
      <p:sp>
        <p:nvSpPr>
          <p:cNvPr id="88" name="Google Shape;88;p15"/>
          <p:cNvSpPr txBox="1"/>
          <p:nvPr/>
        </p:nvSpPr>
        <p:spPr>
          <a:xfrm>
            <a:off x="5345723" y="1361162"/>
            <a:ext cx="3260777" cy="359967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buClr>
                <a:schemeClr val="lt1"/>
              </a:buClr>
              <a:buSzPts val="3200"/>
            </a:pPr>
            <a:r>
              <a:rPr lang="en-US" sz="1000" dirty="0" err="1">
                <a:solidFill>
                  <a:schemeClr val="dk2"/>
                </a:solidFill>
                <a:latin typeface="Roboto"/>
                <a:ea typeface="Roboto"/>
                <a:cs typeface="Roboto"/>
                <a:sym typeface="Roboto"/>
              </a:rPr>
              <a:t>int</a:t>
            </a:r>
            <a:r>
              <a:rPr lang="en-US" sz="1000" dirty="0">
                <a:solidFill>
                  <a:schemeClr val="dk2"/>
                </a:solidFill>
                <a:latin typeface="Roboto"/>
                <a:ea typeface="Roboto"/>
                <a:cs typeface="Roboto"/>
                <a:sym typeface="Roboto"/>
              </a:rPr>
              <a:t> </a:t>
            </a:r>
            <a:r>
              <a:rPr lang="en-US" sz="1000" dirty="0" err="1">
                <a:solidFill>
                  <a:schemeClr val="dk2"/>
                </a:solidFill>
                <a:latin typeface="Roboto"/>
                <a:ea typeface="Roboto"/>
                <a:cs typeface="Roboto"/>
                <a:sym typeface="Roboto"/>
              </a:rPr>
              <a:t>buttonPin</a:t>
            </a:r>
            <a:r>
              <a:rPr lang="en-US" sz="1000" dirty="0">
                <a:solidFill>
                  <a:schemeClr val="dk2"/>
                </a:solidFill>
                <a:latin typeface="Roboto"/>
                <a:ea typeface="Roboto"/>
                <a:cs typeface="Roboto"/>
                <a:sym typeface="Roboto"/>
              </a:rPr>
              <a:t> = 2;</a:t>
            </a:r>
          </a:p>
          <a:p>
            <a:pPr lvl="0">
              <a:buClr>
                <a:schemeClr val="lt1"/>
              </a:buClr>
              <a:buSzPts val="3200"/>
            </a:pPr>
            <a:r>
              <a:rPr lang="en-US" sz="1000" dirty="0" err="1">
                <a:solidFill>
                  <a:schemeClr val="dk2"/>
                </a:solidFill>
                <a:latin typeface="Roboto"/>
                <a:ea typeface="Roboto"/>
                <a:cs typeface="Roboto"/>
                <a:sym typeface="Roboto"/>
              </a:rPr>
              <a:t>int</a:t>
            </a:r>
            <a:r>
              <a:rPr lang="en-US" sz="1000" dirty="0">
                <a:solidFill>
                  <a:schemeClr val="dk2"/>
                </a:solidFill>
                <a:latin typeface="Roboto"/>
                <a:ea typeface="Roboto"/>
                <a:cs typeface="Roboto"/>
                <a:sym typeface="Roboto"/>
              </a:rPr>
              <a:t> </a:t>
            </a:r>
            <a:r>
              <a:rPr lang="en-US" sz="1000" dirty="0" err="1">
                <a:solidFill>
                  <a:schemeClr val="dk2"/>
                </a:solidFill>
                <a:latin typeface="Roboto"/>
                <a:ea typeface="Roboto"/>
                <a:cs typeface="Roboto"/>
                <a:sym typeface="Roboto"/>
              </a:rPr>
              <a:t>ledPin</a:t>
            </a:r>
            <a:r>
              <a:rPr lang="en-US" sz="1000" dirty="0">
                <a:solidFill>
                  <a:schemeClr val="dk2"/>
                </a:solidFill>
                <a:latin typeface="Roboto"/>
                <a:ea typeface="Roboto"/>
                <a:cs typeface="Roboto"/>
                <a:sym typeface="Roboto"/>
              </a:rPr>
              <a:t> = 13;</a:t>
            </a:r>
          </a:p>
          <a:p>
            <a:pPr lvl="0">
              <a:buClr>
                <a:schemeClr val="lt1"/>
              </a:buClr>
              <a:buSzPts val="3200"/>
            </a:pPr>
            <a:r>
              <a:rPr lang="en-US" sz="1000" dirty="0" err="1">
                <a:solidFill>
                  <a:schemeClr val="dk2"/>
                </a:solidFill>
                <a:latin typeface="Roboto"/>
                <a:ea typeface="Roboto"/>
                <a:cs typeface="Roboto"/>
                <a:sym typeface="Roboto"/>
              </a:rPr>
              <a:t>int</a:t>
            </a:r>
            <a:r>
              <a:rPr lang="en-US" sz="1000" dirty="0">
                <a:solidFill>
                  <a:schemeClr val="dk2"/>
                </a:solidFill>
                <a:latin typeface="Roboto"/>
                <a:ea typeface="Roboto"/>
                <a:cs typeface="Roboto"/>
                <a:sym typeface="Roboto"/>
              </a:rPr>
              <a:t> </a:t>
            </a:r>
            <a:r>
              <a:rPr lang="en-US" sz="1000" dirty="0" err="1">
                <a:solidFill>
                  <a:schemeClr val="dk2"/>
                </a:solidFill>
                <a:latin typeface="Roboto"/>
                <a:ea typeface="Roboto"/>
                <a:cs typeface="Roboto"/>
                <a:sym typeface="Roboto"/>
              </a:rPr>
              <a:t>buttonState</a:t>
            </a:r>
            <a:r>
              <a:rPr lang="en-US" sz="1000" dirty="0">
                <a:solidFill>
                  <a:schemeClr val="dk2"/>
                </a:solidFill>
                <a:latin typeface="Roboto"/>
                <a:ea typeface="Roboto"/>
                <a:cs typeface="Roboto"/>
                <a:sym typeface="Roboto"/>
              </a:rPr>
              <a:t>;</a:t>
            </a:r>
          </a:p>
          <a:p>
            <a:pPr lvl="0">
              <a:buClr>
                <a:schemeClr val="lt1"/>
              </a:buClr>
              <a:buSzPts val="3200"/>
            </a:pPr>
            <a:r>
              <a:rPr lang="en-US" sz="1000" dirty="0" err="1">
                <a:solidFill>
                  <a:schemeClr val="dk2"/>
                </a:solidFill>
                <a:latin typeface="Roboto"/>
                <a:ea typeface="Roboto"/>
                <a:cs typeface="Roboto"/>
                <a:sym typeface="Roboto"/>
              </a:rPr>
              <a:t>int</a:t>
            </a:r>
            <a:r>
              <a:rPr lang="en-US" sz="1000" dirty="0">
                <a:solidFill>
                  <a:schemeClr val="dk2"/>
                </a:solidFill>
                <a:latin typeface="Roboto"/>
                <a:ea typeface="Roboto"/>
                <a:cs typeface="Roboto"/>
                <a:sym typeface="Roboto"/>
              </a:rPr>
              <a:t> </a:t>
            </a:r>
            <a:r>
              <a:rPr lang="en-US" sz="1000" dirty="0" err="1">
                <a:solidFill>
                  <a:schemeClr val="dk2"/>
                </a:solidFill>
                <a:latin typeface="Roboto"/>
                <a:ea typeface="Roboto"/>
                <a:cs typeface="Roboto"/>
                <a:sym typeface="Roboto"/>
              </a:rPr>
              <a:t>ledState</a:t>
            </a:r>
            <a:r>
              <a:rPr lang="en-US" sz="1000" dirty="0">
                <a:solidFill>
                  <a:schemeClr val="dk2"/>
                </a:solidFill>
                <a:latin typeface="Roboto"/>
                <a:ea typeface="Roboto"/>
                <a:cs typeface="Roboto"/>
                <a:sym typeface="Roboto"/>
              </a:rPr>
              <a:t> = LOW;</a:t>
            </a:r>
          </a:p>
          <a:p>
            <a:pPr lvl="0">
              <a:buClr>
                <a:schemeClr val="lt1"/>
              </a:buClr>
              <a:buSzPts val="3200"/>
            </a:pPr>
            <a:r>
              <a:rPr lang="en-US" sz="1000" dirty="0">
                <a:solidFill>
                  <a:schemeClr val="dk2"/>
                </a:solidFill>
                <a:latin typeface="Roboto"/>
                <a:ea typeface="Roboto"/>
                <a:cs typeface="Roboto"/>
                <a:sym typeface="Roboto"/>
              </a:rPr>
              <a:t>void setup() {</a:t>
            </a:r>
          </a:p>
          <a:p>
            <a:pPr lvl="0">
              <a:buClr>
                <a:schemeClr val="lt1"/>
              </a:buClr>
              <a:buSzPts val="3200"/>
            </a:pPr>
            <a:r>
              <a:rPr lang="en-US" sz="1000" dirty="0">
                <a:solidFill>
                  <a:schemeClr val="dk2"/>
                </a:solidFill>
                <a:latin typeface="Roboto"/>
                <a:ea typeface="Roboto"/>
                <a:cs typeface="Roboto"/>
                <a:sym typeface="Roboto"/>
              </a:rPr>
              <a:t>  // put your setup code here, to run once:</a:t>
            </a:r>
          </a:p>
          <a:p>
            <a:pPr lvl="0">
              <a:buClr>
                <a:schemeClr val="lt1"/>
              </a:buClr>
              <a:buSzPts val="3200"/>
            </a:pPr>
            <a:r>
              <a:rPr lang="en-US" sz="1000" dirty="0">
                <a:solidFill>
                  <a:schemeClr val="dk2"/>
                </a:solidFill>
                <a:latin typeface="Roboto"/>
                <a:ea typeface="Roboto"/>
                <a:cs typeface="Roboto"/>
                <a:sym typeface="Roboto"/>
              </a:rPr>
              <a:t>  </a:t>
            </a:r>
            <a:r>
              <a:rPr lang="en-US" sz="1000" dirty="0" err="1">
                <a:solidFill>
                  <a:schemeClr val="dk2"/>
                </a:solidFill>
                <a:latin typeface="Roboto"/>
                <a:ea typeface="Roboto"/>
                <a:cs typeface="Roboto"/>
                <a:sym typeface="Roboto"/>
              </a:rPr>
              <a:t>pinMode</a:t>
            </a:r>
            <a:r>
              <a:rPr lang="en-US" sz="1000" dirty="0">
                <a:solidFill>
                  <a:schemeClr val="dk2"/>
                </a:solidFill>
                <a:latin typeface="Roboto"/>
                <a:ea typeface="Roboto"/>
                <a:cs typeface="Roboto"/>
                <a:sym typeface="Roboto"/>
              </a:rPr>
              <a:t>(</a:t>
            </a:r>
            <a:r>
              <a:rPr lang="en-US" sz="1000" dirty="0" err="1">
                <a:solidFill>
                  <a:schemeClr val="dk2"/>
                </a:solidFill>
                <a:latin typeface="Roboto"/>
                <a:ea typeface="Roboto"/>
                <a:cs typeface="Roboto"/>
                <a:sym typeface="Roboto"/>
              </a:rPr>
              <a:t>buttonPin</a:t>
            </a:r>
            <a:r>
              <a:rPr lang="en-US" sz="1000" dirty="0">
                <a:solidFill>
                  <a:schemeClr val="dk2"/>
                </a:solidFill>
                <a:latin typeface="Roboto"/>
                <a:ea typeface="Roboto"/>
                <a:cs typeface="Roboto"/>
                <a:sym typeface="Roboto"/>
              </a:rPr>
              <a:t>, INPUT);</a:t>
            </a:r>
          </a:p>
          <a:p>
            <a:pPr lvl="0">
              <a:buClr>
                <a:schemeClr val="lt1"/>
              </a:buClr>
              <a:buSzPts val="3200"/>
            </a:pPr>
            <a:r>
              <a:rPr lang="en-US" sz="1000" dirty="0">
                <a:solidFill>
                  <a:schemeClr val="dk2"/>
                </a:solidFill>
                <a:latin typeface="Roboto"/>
                <a:ea typeface="Roboto"/>
                <a:cs typeface="Roboto"/>
                <a:sym typeface="Roboto"/>
              </a:rPr>
              <a:t>  </a:t>
            </a:r>
            <a:r>
              <a:rPr lang="en-US" sz="1000" dirty="0" err="1">
                <a:solidFill>
                  <a:schemeClr val="dk2"/>
                </a:solidFill>
                <a:latin typeface="Roboto"/>
                <a:ea typeface="Roboto"/>
                <a:cs typeface="Roboto"/>
                <a:sym typeface="Roboto"/>
              </a:rPr>
              <a:t>pinMode</a:t>
            </a:r>
            <a:r>
              <a:rPr lang="en-US" sz="1000" dirty="0">
                <a:solidFill>
                  <a:schemeClr val="dk2"/>
                </a:solidFill>
                <a:latin typeface="Roboto"/>
                <a:ea typeface="Roboto"/>
                <a:cs typeface="Roboto"/>
                <a:sym typeface="Roboto"/>
              </a:rPr>
              <a:t>(</a:t>
            </a:r>
            <a:r>
              <a:rPr lang="en-US" sz="1000" dirty="0" err="1">
                <a:solidFill>
                  <a:schemeClr val="dk2"/>
                </a:solidFill>
                <a:latin typeface="Roboto"/>
                <a:ea typeface="Roboto"/>
                <a:cs typeface="Roboto"/>
                <a:sym typeface="Roboto"/>
              </a:rPr>
              <a:t>ledPin</a:t>
            </a:r>
            <a:r>
              <a:rPr lang="en-US" sz="1000" dirty="0">
                <a:solidFill>
                  <a:schemeClr val="dk2"/>
                </a:solidFill>
                <a:latin typeface="Roboto"/>
                <a:ea typeface="Roboto"/>
                <a:cs typeface="Roboto"/>
                <a:sym typeface="Roboto"/>
              </a:rPr>
              <a:t>, OUTPUT);</a:t>
            </a:r>
          </a:p>
          <a:p>
            <a:pPr lvl="0">
              <a:buClr>
                <a:schemeClr val="lt1"/>
              </a:buClr>
              <a:buSzPts val="3200"/>
            </a:pPr>
            <a:r>
              <a:rPr lang="en-US" sz="1000" dirty="0">
                <a:solidFill>
                  <a:schemeClr val="dk2"/>
                </a:solidFill>
                <a:latin typeface="Roboto"/>
                <a:ea typeface="Roboto"/>
                <a:cs typeface="Roboto"/>
                <a:sym typeface="Roboto"/>
              </a:rPr>
              <a:t>}</a:t>
            </a:r>
          </a:p>
          <a:p>
            <a:pPr lvl="0">
              <a:buClr>
                <a:schemeClr val="lt1"/>
              </a:buClr>
              <a:buSzPts val="3200"/>
            </a:pPr>
            <a:r>
              <a:rPr lang="en-US" sz="1000" dirty="0">
                <a:solidFill>
                  <a:schemeClr val="dk2"/>
                </a:solidFill>
                <a:latin typeface="Roboto"/>
                <a:ea typeface="Roboto"/>
                <a:cs typeface="Roboto"/>
                <a:sym typeface="Roboto"/>
              </a:rPr>
              <a:t>void loop() {</a:t>
            </a:r>
          </a:p>
          <a:p>
            <a:pPr lvl="0">
              <a:buClr>
                <a:schemeClr val="lt1"/>
              </a:buClr>
              <a:buSzPts val="3200"/>
            </a:pPr>
            <a:r>
              <a:rPr lang="en-US" sz="1000" dirty="0">
                <a:solidFill>
                  <a:schemeClr val="dk2"/>
                </a:solidFill>
                <a:latin typeface="Roboto"/>
                <a:ea typeface="Roboto"/>
                <a:cs typeface="Roboto"/>
                <a:sym typeface="Roboto"/>
              </a:rPr>
              <a:t>  // put your main code here, to run repeatedly:</a:t>
            </a:r>
          </a:p>
          <a:p>
            <a:pPr lvl="0">
              <a:buClr>
                <a:schemeClr val="lt1"/>
              </a:buClr>
              <a:buSzPts val="3200"/>
            </a:pPr>
            <a:r>
              <a:rPr lang="en-US" sz="1000" dirty="0">
                <a:solidFill>
                  <a:schemeClr val="dk2"/>
                </a:solidFill>
                <a:latin typeface="Roboto"/>
                <a:ea typeface="Roboto"/>
                <a:cs typeface="Roboto"/>
                <a:sym typeface="Roboto"/>
              </a:rPr>
              <a:t>  </a:t>
            </a:r>
            <a:r>
              <a:rPr lang="en-US" sz="1000" dirty="0" err="1">
                <a:solidFill>
                  <a:schemeClr val="dk2"/>
                </a:solidFill>
                <a:latin typeface="Roboto"/>
                <a:ea typeface="Roboto"/>
                <a:cs typeface="Roboto"/>
                <a:sym typeface="Roboto"/>
              </a:rPr>
              <a:t>buttonState</a:t>
            </a:r>
            <a:r>
              <a:rPr lang="en-US" sz="1000" dirty="0">
                <a:solidFill>
                  <a:schemeClr val="dk2"/>
                </a:solidFill>
                <a:latin typeface="Roboto"/>
                <a:ea typeface="Roboto"/>
                <a:cs typeface="Roboto"/>
                <a:sym typeface="Roboto"/>
              </a:rPr>
              <a:t>=</a:t>
            </a:r>
            <a:r>
              <a:rPr lang="en-US" sz="1000" dirty="0" err="1">
                <a:solidFill>
                  <a:schemeClr val="dk2"/>
                </a:solidFill>
                <a:latin typeface="Roboto"/>
                <a:ea typeface="Roboto"/>
                <a:cs typeface="Roboto"/>
                <a:sym typeface="Roboto"/>
              </a:rPr>
              <a:t>digitalRead</a:t>
            </a:r>
            <a:r>
              <a:rPr lang="en-US" sz="1000" dirty="0">
                <a:solidFill>
                  <a:schemeClr val="dk2"/>
                </a:solidFill>
                <a:latin typeface="Roboto"/>
                <a:ea typeface="Roboto"/>
                <a:cs typeface="Roboto"/>
                <a:sym typeface="Roboto"/>
              </a:rPr>
              <a:t>(</a:t>
            </a:r>
            <a:r>
              <a:rPr lang="en-US" sz="1000" dirty="0" err="1">
                <a:solidFill>
                  <a:schemeClr val="dk2"/>
                </a:solidFill>
                <a:latin typeface="Roboto"/>
                <a:ea typeface="Roboto"/>
                <a:cs typeface="Roboto"/>
                <a:sym typeface="Roboto"/>
              </a:rPr>
              <a:t>buttonPin</a:t>
            </a:r>
            <a:r>
              <a:rPr lang="en-US" sz="1000" dirty="0">
                <a:solidFill>
                  <a:schemeClr val="dk2"/>
                </a:solidFill>
                <a:latin typeface="Roboto"/>
                <a:ea typeface="Roboto"/>
                <a:cs typeface="Roboto"/>
                <a:sym typeface="Roboto"/>
              </a:rPr>
              <a:t>);</a:t>
            </a:r>
          </a:p>
          <a:p>
            <a:pPr lvl="0">
              <a:buClr>
                <a:schemeClr val="lt1"/>
              </a:buClr>
              <a:buSzPts val="3200"/>
            </a:pPr>
            <a:r>
              <a:rPr lang="en-US" sz="1000" dirty="0">
                <a:solidFill>
                  <a:schemeClr val="dk2"/>
                </a:solidFill>
                <a:latin typeface="Roboto"/>
                <a:ea typeface="Roboto"/>
                <a:cs typeface="Roboto"/>
                <a:sym typeface="Roboto"/>
              </a:rPr>
              <a:t>  if(</a:t>
            </a:r>
            <a:r>
              <a:rPr lang="en-US" sz="1000" dirty="0" err="1">
                <a:solidFill>
                  <a:schemeClr val="dk2"/>
                </a:solidFill>
                <a:latin typeface="Roboto"/>
                <a:ea typeface="Roboto"/>
                <a:cs typeface="Roboto"/>
                <a:sym typeface="Roboto"/>
              </a:rPr>
              <a:t>buttonState</a:t>
            </a:r>
            <a:r>
              <a:rPr lang="en-US" sz="1000" dirty="0">
                <a:solidFill>
                  <a:schemeClr val="dk2"/>
                </a:solidFill>
                <a:latin typeface="Roboto"/>
                <a:ea typeface="Roboto"/>
                <a:cs typeface="Roboto"/>
                <a:sym typeface="Roboto"/>
              </a:rPr>
              <a:t>==HIGH &amp;&amp; </a:t>
            </a:r>
            <a:r>
              <a:rPr lang="en-US" sz="1000" dirty="0" err="1">
                <a:solidFill>
                  <a:schemeClr val="dk2"/>
                </a:solidFill>
                <a:latin typeface="Roboto"/>
                <a:ea typeface="Roboto"/>
                <a:cs typeface="Roboto"/>
                <a:sym typeface="Roboto"/>
              </a:rPr>
              <a:t>ledState</a:t>
            </a:r>
            <a:r>
              <a:rPr lang="en-US" sz="1000" dirty="0">
                <a:solidFill>
                  <a:schemeClr val="dk2"/>
                </a:solidFill>
                <a:latin typeface="Roboto"/>
                <a:ea typeface="Roboto"/>
                <a:cs typeface="Roboto"/>
                <a:sym typeface="Roboto"/>
              </a:rPr>
              <a:t>==LOW){</a:t>
            </a:r>
          </a:p>
          <a:p>
            <a:pPr lvl="0">
              <a:buClr>
                <a:schemeClr val="lt1"/>
              </a:buClr>
              <a:buSzPts val="3200"/>
            </a:pPr>
            <a:r>
              <a:rPr lang="en-US" sz="1000" dirty="0">
                <a:solidFill>
                  <a:schemeClr val="dk2"/>
                </a:solidFill>
                <a:latin typeface="Roboto"/>
                <a:ea typeface="Roboto"/>
                <a:cs typeface="Roboto"/>
                <a:sym typeface="Roboto"/>
              </a:rPr>
              <a:t>    </a:t>
            </a:r>
            <a:r>
              <a:rPr lang="en-US" sz="1000" dirty="0" err="1">
                <a:solidFill>
                  <a:schemeClr val="dk2"/>
                </a:solidFill>
                <a:latin typeface="Roboto"/>
                <a:ea typeface="Roboto"/>
                <a:cs typeface="Roboto"/>
                <a:sym typeface="Roboto"/>
              </a:rPr>
              <a:t>digitalWrite</a:t>
            </a:r>
            <a:r>
              <a:rPr lang="en-US" sz="1000" dirty="0">
                <a:solidFill>
                  <a:schemeClr val="dk2"/>
                </a:solidFill>
                <a:latin typeface="Roboto"/>
                <a:ea typeface="Roboto"/>
                <a:cs typeface="Roboto"/>
                <a:sym typeface="Roboto"/>
              </a:rPr>
              <a:t>(</a:t>
            </a:r>
            <a:r>
              <a:rPr lang="en-US" sz="1000" dirty="0" err="1">
                <a:solidFill>
                  <a:schemeClr val="dk2"/>
                </a:solidFill>
                <a:latin typeface="Roboto"/>
                <a:ea typeface="Roboto"/>
                <a:cs typeface="Roboto"/>
                <a:sym typeface="Roboto"/>
              </a:rPr>
              <a:t>ledPin</a:t>
            </a:r>
            <a:r>
              <a:rPr lang="en-US" sz="1000" dirty="0">
                <a:solidFill>
                  <a:schemeClr val="dk2"/>
                </a:solidFill>
                <a:latin typeface="Roboto"/>
                <a:ea typeface="Roboto"/>
                <a:cs typeface="Roboto"/>
                <a:sym typeface="Roboto"/>
              </a:rPr>
              <a:t>, HIGH);</a:t>
            </a:r>
          </a:p>
          <a:p>
            <a:pPr lvl="0">
              <a:buClr>
                <a:schemeClr val="lt1"/>
              </a:buClr>
              <a:buSzPts val="3200"/>
            </a:pPr>
            <a:r>
              <a:rPr lang="en-US" sz="1000" dirty="0">
                <a:solidFill>
                  <a:schemeClr val="dk2"/>
                </a:solidFill>
                <a:latin typeface="Roboto"/>
                <a:ea typeface="Roboto"/>
                <a:cs typeface="Roboto"/>
                <a:sym typeface="Roboto"/>
              </a:rPr>
              <a:t>    </a:t>
            </a:r>
            <a:r>
              <a:rPr lang="en-US" sz="1000" dirty="0" err="1">
                <a:solidFill>
                  <a:schemeClr val="dk2"/>
                </a:solidFill>
                <a:latin typeface="Roboto"/>
                <a:ea typeface="Roboto"/>
                <a:cs typeface="Roboto"/>
                <a:sym typeface="Roboto"/>
              </a:rPr>
              <a:t>ledState</a:t>
            </a:r>
            <a:r>
              <a:rPr lang="en-US" sz="1000" dirty="0">
                <a:solidFill>
                  <a:schemeClr val="dk2"/>
                </a:solidFill>
                <a:latin typeface="Roboto"/>
                <a:ea typeface="Roboto"/>
                <a:cs typeface="Roboto"/>
                <a:sym typeface="Roboto"/>
              </a:rPr>
              <a:t> = HIGH;</a:t>
            </a:r>
          </a:p>
          <a:p>
            <a:pPr lvl="0">
              <a:buClr>
                <a:schemeClr val="lt1"/>
              </a:buClr>
              <a:buSzPts val="3200"/>
            </a:pPr>
            <a:r>
              <a:rPr lang="en-US" sz="1000" dirty="0">
                <a:solidFill>
                  <a:schemeClr val="dk2"/>
                </a:solidFill>
                <a:latin typeface="Roboto"/>
                <a:ea typeface="Roboto"/>
                <a:cs typeface="Roboto"/>
                <a:sym typeface="Roboto"/>
              </a:rPr>
              <a:t>  }</a:t>
            </a:r>
          </a:p>
          <a:p>
            <a:pPr lvl="0">
              <a:buClr>
                <a:schemeClr val="lt1"/>
              </a:buClr>
              <a:buSzPts val="3200"/>
            </a:pPr>
            <a:r>
              <a:rPr lang="en-US" sz="1000" dirty="0">
                <a:solidFill>
                  <a:schemeClr val="dk2"/>
                </a:solidFill>
                <a:latin typeface="Roboto"/>
                <a:ea typeface="Roboto"/>
                <a:cs typeface="Roboto"/>
                <a:sym typeface="Roboto"/>
              </a:rPr>
              <a:t>  else if(</a:t>
            </a:r>
            <a:r>
              <a:rPr lang="en-US" sz="1000" dirty="0" err="1">
                <a:solidFill>
                  <a:schemeClr val="dk2"/>
                </a:solidFill>
                <a:latin typeface="Roboto"/>
                <a:ea typeface="Roboto"/>
                <a:cs typeface="Roboto"/>
                <a:sym typeface="Roboto"/>
              </a:rPr>
              <a:t>buttonState</a:t>
            </a:r>
            <a:r>
              <a:rPr lang="en-US" sz="1000" dirty="0">
                <a:solidFill>
                  <a:schemeClr val="dk2"/>
                </a:solidFill>
                <a:latin typeface="Roboto"/>
                <a:ea typeface="Roboto"/>
                <a:cs typeface="Roboto"/>
                <a:sym typeface="Roboto"/>
              </a:rPr>
              <a:t> == HIGH &amp;&amp; </a:t>
            </a:r>
            <a:r>
              <a:rPr lang="en-US" sz="1000" dirty="0" err="1">
                <a:solidFill>
                  <a:schemeClr val="dk2"/>
                </a:solidFill>
                <a:latin typeface="Roboto"/>
                <a:ea typeface="Roboto"/>
                <a:cs typeface="Roboto"/>
                <a:sym typeface="Roboto"/>
              </a:rPr>
              <a:t>ledState</a:t>
            </a:r>
            <a:r>
              <a:rPr lang="en-US" sz="1000" dirty="0">
                <a:solidFill>
                  <a:schemeClr val="dk2"/>
                </a:solidFill>
                <a:latin typeface="Roboto"/>
                <a:ea typeface="Roboto"/>
                <a:cs typeface="Roboto"/>
                <a:sym typeface="Roboto"/>
              </a:rPr>
              <a:t>==HIGH){</a:t>
            </a:r>
          </a:p>
          <a:p>
            <a:pPr lvl="0">
              <a:buClr>
                <a:schemeClr val="lt1"/>
              </a:buClr>
              <a:buSzPts val="3200"/>
            </a:pPr>
            <a:r>
              <a:rPr lang="en-US" sz="1000" dirty="0">
                <a:solidFill>
                  <a:schemeClr val="dk2"/>
                </a:solidFill>
                <a:latin typeface="Roboto"/>
                <a:ea typeface="Roboto"/>
                <a:cs typeface="Roboto"/>
                <a:sym typeface="Roboto"/>
              </a:rPr>
              <a:t>    </a:t>
            </a:r>
            <a:r>
              <a:rPr lang="en-US" sz="1000" dirty="0" err="1">
                <a:solidFill>
                  <a:schemeClr val="dk2"/>
                </a:solidFill>
                <a:latin typeface="Roboto"/>
                <a:ea typeface="Roboto"/>
                <a:cs typeface="Roboto"/>
                <a:sym typeface="Roboto"/>
              </a:rPr>
              <a:t>digitalWrite</a:t>
            </a:r>
            <a:r>
              <a:rPr lang="en-US" sz="1000" dirty="0">
                <a:solidFill>
                  <a:schemeClr val="dk2"/>
                </a:solidFill>
                <a:latin typeface="Roboto"/>
                <a:ea typeface="Roboto"/>
                <a:cs typeface="Roboto"/>
                <a:sym typeface="Roboto"/>
              </a:rPr>
              <a:t>(</a:t>
            </a:r>
            <a:r>
              <a:rPr lang="en-US" sz="1000" dirty="0" err="1">
                <a:solidFill>
                  <a:schemeClr val="dk2"/>
                </a:solidFill>
                <a:latin typeface="Roboto"/>
                <a:ea typeface="Roboto"/>
                <a:cs typeface="Roboto"/>
                <a:sym typeface="Roboto"/>
              </a:rPr>
              <a:t>ledPin,LOW</a:t>
            </a:r>
            <a:r>
              <a:rPr lang="en-US" sz="1000" dirty="0">
                <a:solidFill>
                  <a:schemeClr val="dk2"/>
                </a:solidFill>
                <a:latin typeface="Roboto"/>
                <a:ea typeface="Roboto"/>
                <a:cs typeface="Roboto"/>
                <a:sym typeface="Roboto"/>
              </a:rPr>
              <a:t>);</a:t>
            </a:r>
          </a:p>
          <a:p>
            <a:pPr lvl="0">
              <a:buClr>
                <a:schemeClr val="lt1"/>
              </a:buClr>
              <a:buSzPts val="3200"/>
            </a:pPr>
            <a:r>
              <a:rPr lang="en-US" sz="1000" dirty="0">
                <a:solidFill>
                  <a:schemeClr val="dk2"/>
                </a:solidFill>
                <a:latin typeface="Roboto"/>
                <a:ea typeface="Roboto"/>
                <a:cs typeface="Roboto"/>
                <a:sym typeface="Roboto"/>
              </a:rPr>
              <a:t>    </a:t>
            </a:r>
            <a:r>
              <a:rPr lang="en-US" sz="1000" dirty="0" err="1">
                <a:solidFill>
                  <a:schemeClr val="dk2"/>
                </a:solidFill>
                <a:latin typeface="Roboto"/>
                <a:ea typeface="Roboto"/>
                <a:cs typeface="Roboto"/>
                <a:sym typeface="Roboto"/>
              </a:rPr>
              <a:t>ledState</a:t>
            </a:r>
            <a:r>
              <a:rPr lang="en-US" sz="1000" dirty="0">
                <a:solidFill>
                  <a:schemeClr val="dk2"/>
                </a:solidFill>
                <a:latin typeface="Roboto"/>
                <a:ea typeface="Roboto"/>
                <a:cs typeface="Roboto"/>
                <a:sym typeface="Roboto"/>
              </a:rPr>
              <a:t>=LOW;</a:t>
            </a:r>
          </a:p>
          <a:p>
            <a:pPr lvl="0">
              <a:buClr>
                <a:schemeClr val="lt1"/>
              </a:buClr>
              <a:buSzPts val="3200"/>
            </a:pPr>
            <a:r>
              <a:rPr lang="en-US" sz="1000" dirty="0">
                <a:solidFill>
                  <a:schemeClr val="dk2"/>
                </a:solidFill>
                <a:latin typeface="Roboto"/>
                <a:ea typeface="Roboto"/>
                <a:cs typeface="Roboto"/>
                <a:sym typeface="Roboto"/>
              </a:rPr>
              <a:t>  }</a:t>
            </a:r>
          </a:p>
          <a:p>
            <a:pPr lvl="0">
              <a:buClr>
                <a:schemeClr val="lt1"/>
              </a:buClr>
              <a:buSzPts val="3200"/>
            </a:pPr>
            <a:r>
              <a:rPr lang="en-US" sz="1000" dirty="0">
                <a:solidFill>
                  <a:schemeClr val="dk2"/>
                </a:solidFill>
                <a:latin typeface="Roboto"/>
                <a:ea typeface="Roboto"/>
                <a:cs typeface="Roboto"/>
                <a:sym typeface="Roboto"/>
              </a:rPr>
              <a:t>  delay(100);</a:t>
            </a:r>
          </a:p>
          <a:p>
            <a:pPr lvl="0">
              <a:buClr>
                <a:schemeClr val="lt1"/>
              </a:buClr>
              <a:buSzPts val="3200"/>
            </a:pPr>
            <a:r>
              <a:rPr lang="en-US" sz="1000" dirty="0">
                <a:solidFill>
                  <a:schemeClr val="dk2"/>
                </a:solidFill>
                <a:latin typeface="Roboto"/>
                <a:ea typeface="Roboto"/>
                <a:cs typeface="Roboto"/>
                <a:sym typeface="Roboto"/>
              </a:rPr>
              <a:t>}</a:t>
            </a:r>
            <a:endParaRPr sz="1000" b="0" i="0" u="none" strike="noStrike" cap="none" dirty="0">
              <a:solidFill>
                <a:schemeClr val="dk2"/>
              </a:solidFill>
              <a:latin typeface="Roboto"/>
              <a:ea typeface="Roboto"/>
              <a:cs typeface="Roboto"/>
              <a:sym typeface="Roboto"/>
            </a:endParaRPr>
          </a:p>
        </p:txBody>
      </p:sp>
      <p:pic>
        <p:nvPicPr>
          <p:cNvPr id="3" name="Picture 2">
            <a:extLst>
              <a:ext uri="{FF2B5EF4-FFF2-40B4-BE49-F238E27FC236}">
                <a16:creationId xmlns:a16="http://schemas.microsoft.com/office/drawing/2014/main" id="{E3EC3489-5B33-ED44-9D8D-F3C4EAFC14CD}"/>
              </a:ext>
            </a:extLst>
          </p:cNvPr>
          <p:cNvPicPr>
            <a:picLocks noChangeAspect="1"/>
          </p:cNvPicPr>
          <p:nvPr/>
        </p:nvPicPr>
        <p:blipFill>
          <a:blip r:embed="rId3"/>
          <a:stretch>
            <a:fillRect/>
          </a:stretch>
        </p:blipFill>
        <p:spPr>
          <a:xfrm>
            <a:off x="1238464" y="1327536"/>
            <a:ext cx="2723127" cy="23534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98250" y="0"/>
            <a:ext cx="8826599" cy="61904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Roboto"/>
              <a:buNone/>
            </a:pPr>
            <a:r>
              <a:rPr lang="en-US" sz="2800" b="1" i="0" u="none" strike="noStrike" cap="none">
                <a:solidFill>
                  <a:schemeClr val="lt1"/>
                </a:solidFill>
                <a:latin typeface="Roboto"/>
                <a:ea typeface="Roboto"/>
                <a:cs typeface="Roboto"/>
                <a:sym typeface="Roboto"/>
              </a:rPr>
              <a:t>Challenge #3: Serial Monitor</a:t>
            </a:r>
            <a:endParaRPr/>
          </a:p>
        </p:txBody>
      </p:sp>
      <p:sp>
        <p:nvSpPr>
          <p:cNvPr id="94" name="Google Shape;94;p16"/>
          <p:cNvSpPr txBox="1"/>
          <p:nvPr/>
        </p:nvSpPr>
        <p:spPr>
          <a:xfrm>
            <a:off x="1166262" y="652675"/>
            <a:ext cx="2717800" cy="67486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200"/>
              <a:buFont typeface="Roboto"/>
              <a:buNone/>
            </a:pPr>
            <a:r>
              <a:rPr lang="en-US" sz="3200" b="0" i="0" u="none" strike="noStrike" cap="none">
                <a:solidFill>
                  <a:schemeClr val="dk2"/>
                </a:solidFill>
                <a:latin typeface="Roboto"/>
                <a:ea typeface="Roboto"/>
                <a:cs typeface="Roboto"/>
                <a:sym typeface="Roboto"/>
              </a:rPr>
              <a:t>Code</a:t>
            </a:r>
            <a:endParaRPr sz="3200" b="0" i="0" u="none" strike="noStrike" cap="none">
              <a:solidFill>
                <a:schemeClr val="dk2"/>
              </a:solidFill>
              <a:latin typeface="Roboto"/>
              <a:ea typeface="Roboto"/>
              <a:cs typeface="Roboto"/>
              <a:sym typeface="Roboto"/>
            </a:endParaRPr>
          </a:p>
        </p:txBody>
      </p:sp>
      <p:sp>
        <p:nvSpPr>
          <p:cNvPr id="95" name="Google Shape;95;p16"/>
          <p:cNvSpPr txBox="1"/>
          <p:nvPr/>
        </p:nvSpPr>
        <p:spPr>
          <a:xfrm>
            <a:off x="5204862" y="652675"/>
            <a:ext cx="2717800" cy="67486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200"/>
              <a:buFont typeface="Roboto"/>
              <a:buNone/>
            </a:pPr>
            <a:r>
              <a:rPr lang="en-US" sz="3200" b="0" i="0" u="none" strike="noStrike" cap="none">
                <a:solidFill>
                  <a:schemeClr val="dk2"/>
                </a:solidFill>
                <a:latin typeface="Roboto"/>
                <a:ea typeface="Roboto"/>
                <a:cs typeface="Roboto"/>
                <a:sym typeface="Roboto"/>
              </a:rPr>
              <a:t>Serial Monitor</a:t>
            </a:r>
            <a:endParaRPr sz="3200" b="0" i="0" u="none" strike="noStrike" cap="none">
              <a:solidFill>
                <a:schemeClr val="dk2"/>
              </a:solidFill>
              <a:latin typeface="Roboto"/>
              <a:ea typeface="Roboto"/>
              <a:cs typeface="Roboto"/>
              <a:sym typeface="Roboto"/>
            </a:endParaRPr>
          </a:p>
        </p:txBody>
      </p:sp>
      <p:sp>
        <p:nvSpPr>
          <p:cNvPr id="96" name="Google Shape;96;p16"/>
          <p:cNvSpPr txBox="1"/>
          <p:nvPr/>
        </p:nvSpPr>
        <p:spPr>
          <a:xfrm>
            <a:off x="718837" y="1455821"/>
            <a:ext cx="3612653" cy="357269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buClr>
                <a:schemeClr val="lt1"/>
              </a:buClr>
              <a:buSzPts val="3200"/>
            </a:pPr>
            <a:r>
              <a:rPr lang="en-US" dirty="0"/>
              <a:t>void setup() {</a:t>
            </a:r>
          </a:p>
          <a:p>
            <a:pPr lvl="0">
              <a:buClr>
                <a:schemeClr val="lt1"/>
              </a:buClr>
              <a:buSzPts val="3200"/>
            </a:pPr>
            <a:r>
              <a:rPr lang="en-US" dirty="0"/>
              <a:t>  </a:t>
            </a:r>
            <a:r>
              <a:rPr lang="en-US" dirty="0" err="1"/>
              <a:t>Serial.begin</a:t>
            </a:r>
            <a:r>
              <a:rPr lang="en-US" dirty="0"/>
              <a:t>(9600);</a:t>
            </a:r>
          </a:p>
          <a:p>
            <a:pPr lvl="0">
              <a:buClr>
                <a:schemeClr val="lt1"/>
              </a:buClr>
              <a:buSzPts val="3200"/>
            </a:pPr>
            <a:r>
              <a:rPr lang="en-US" dirty="0"/>
              <a:t>  </a:t>
            </a:r>
            <a:r>
              <a:rPr lang="en-US" dirty="0" err="1"/>
              <a:t>Serial.print</a:t>
            </a:r>
            <a:r>
              <a:rPr lang="en-US" dirty="0"/>
              <a:t>("HELLO, WORLD!");</a:t>
            </a:r>
          </a:p>
          <a:p>
            <a:pPr lvl="0">
              <a:buClr>
                <a:schemeClr val="lt1"/>
              </a:buClr>
              <a:buSzPts val="3200"/>
            </a:pPr>
            <a:r>
              <a:rPr lang="en-US" dirty="0"/>
              <a:t>  </a:t>
            </a:r>
            <a:r>
              <a:rPr lang="en-US" dirty="0" err="1"/>
              <a:t>Serial.print</a:t>
            </a:r>
            <a:r>
              <a:rPr lang="en-US" dirty="0"/>
              <a:t>("\n\n");</a:t>
            </a:r>
          </a:p>
          <a:p>
            <a:pPr lvl="0">
              <a:buClr>
                <a:schemeClr val="lt1"/>
              </a:buClr>
              <a:buSzPts val="3200"/>
            </a:pPr>
            <a:r>
              <a:rPr lang="en-US" dirty="0"/>
              <a:t>  </a:t>
            </a:r>
            <a:r>
              <a:rPr lang="en-US" dirty="0" err="1"/>
              <a:t>Serial.print</a:t>
            </a:r>
            <a:r>
              <a:rPr lang="en-US" dirty="0"/>
              <a:t>("Akhil Jain\n");</a:t>
            </a:r>
          </a:p>
          <a:p>
            <a:pPr lvl="0">
              <a:buClr>
                <a:schemeClr val="lt1"/>
              </a:buClr>
              <a:buSzPts val="3200"/>
            </a:pPr>
            <a:r>
              <a:rPr lang="en-US" dirty="0"/>
              <a:t>  </a:t>
            </a:r>
            <a:r>
              <a:rPr lang="en-US" dirty="0" err="1"/>
              <a:t>Serial.print</a:t>
            </a:r>
            <a:r>
              <a:rPr lang="en-US" dirty="0"/>
              <a:t>("Lucas Nascimento\n");</a:t>
            </a:r>
          </a:p>
          <a:p>
            <a:pPr lvl="0">
              <a:buClr>
                <a:schemeClr val="lt1"/>
              </a:buClr>
              <a:buSzPts val="3200"/>
            </a:pPr>
            <a:r>
              <a:rPr lang="en-US" dirty="0"/>
              <a:t>  </a:t>
            </a:r>
            <a:r>
              <a:rPr lang="en-US" dirty="0" err="1"/>
              <a:t>Serial.print</a:t>
            </a:r>
            <a:r>
              <a:rPr lang="en-US" dirty="0"/>
              <a:t>("Nakul\n\n");</a:t>
            </a:r>
          </a:p>
          <a:p>
            <a:pPr lvl="0">
              <a:buClr>
                <a:schemeClr val="lt1"/>
              </a:buClr>
              <a:buSzPts val="3200"/>
            </a:pPr>
            <a:r>
              <a:rPr lang="en-US" dirty="0"/>
              <a:t>}</a:t>
            </a:r>
          </a:p>
          <a:p>
            <a:pPr lvl="0">
              <a:buClr>
                <a:schemeClr val="lt1"/>
              </a:buClr>
              <a:buSzPts val="3200"/>
            </a:pPr>
            <a:r>
              <a:rPr lang="en-US" dirty="0"/>
              <a:t>void loop() {</a:t>
            </a:r>
          </a:p>
          <a:p>
            <a:pPr lvl="0">
              <a:buClr>
                <a:schemeClr val="lt1"/>
              </a:buClr>
              <a:buSzPts val="3200"/>
            </a:pPr>
            <a:r>
              <a:rPr lang="en-US" dirty="0"/>
              <a:t>}</a:t>
            </a:r>
            <a:endParaRPr dirty="0"/>
          </a:p>
        </p:txBody>
      </p:sp>
      <p:sp>
        <p:nvSpPr>
          <p:cNvPr id="97" name="Google Shape;97;p16"/>
          <p:cNvSpPr txBox="1"/>
          <p:nvPr/>
        </p:nvSpPr>
        <p:spPr>
          <a:xfrm>
            <a:off x="4757437" y="1455822"/>
            <a:ext cx="3612653" cy="236014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3200"/>
              <a:buFont typeface="Roboto"/>
              <a:buNone/>
            </a:pPr>
            <a:endParaRPr dirty="0"/>
          </a:p>
        </p:txBody>
      </p:sp>
      <p:sp>
        <p:nvSpPr>
          <p:cNvPr id="98" name="Google Shape;98;p16"/>
          <p:cNvSpPr txBox="1"/>
          <p:nvPr/>
        </p:nvSpPr>
        <p:spPr>
          <a:xfrm>
            <a:off x="4757436" y="3944252"/>
            <a:ext cx="3612653" cy="108426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I simply printed Hello World followed by two \n’s, and then three neighbors’ names followed by \n. </a:t>
            </a:r>
            <a:endParaRPr sz="16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ADE7D8E6-A7BD-C944-8CF0-7BE871F46583}"/>
              </a:ext>
            </a:extLst>
          </p:cNvPr>
          <p:cNvPicPr>
            <a:picLocks noChangeAspect="1"/>
          </p:cNvPicPr>
          <p:nvPr/>
        </p:nvPicPr>
        <p:blipFill>
          <a:blip r:embed="rId3"/>
          <a:stretch>
            <a:fillRect/>
          </a:stretch>
        </p:blipFill>
        <p:spPr>
          <a:xfrm>
            <a:off x="4806824" y="1455821"/>
            <a:ext cx="2270760" cy="23229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98250" y="0"/>
            <a:ext cx="8826599" cy="61904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Roboto"/>
              <a:buNone/>
            </a:pPr>
            <a:r>
              <a:rPr lang="en-US" sz="2800" b="1" i="0" u="none" strike="noStrike" cap="none">
                <a:solidFill>
                  <a:schemeClr val="lt1"/>
                </a:solidFill>
                <a:latin typeface="Roboto"/>
                <a:ea typeface="Roboto"/>
                <a:cs typeface="Roboto"/>
                <a:sym typeface="Roboto"/>
              </a:rPr>
              <a:t>Challenge #4: Photoresistors</a:t>
            </a:r>
            <a:endParaRPr/>
          </a:p>
        </p:txBody>
      </p:sp>
      <p:sp>
        <p:nvSpPr>
          <p:cNvPr id="104" name="Google Shape;104;p17"/>
          <p:cNvSpPr txBox="1"/>
          <p:nvPr/>
        </p:nvSpPr>
        <p:spPr>
          <a:xfrm>
            <a:off x="1166262" y="652675"/>
            <a:ext cx="2717800" cy="67486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200"/>
              <a:buFont typeface="Roboto"/>
              <a:buNone/>
            </a:pPr>
            <a:r>
              <a:rPr lang="en-US" sz="3200">
                <a:solidFill>
                  <a:schemeClr val="dk2"/>
                </a:solidFill>
                <a:latin typeface="Roboto"/>
                <a:ea typeface="Roboto"/>
                <a:cs typeface="Roboto"/>
                <a:sym typeface="Roboto"/>
              </a:rPr>
              <a:t>Circuit</a:t>
            </a:r>
            <a:endParaRPr sz="3200">
              <a:solidFill>
                <a:schemeClr val="dk2"/>
              </a:solidFill>
              <a:latin typeface="Roboto"/>
              <a:ea typeface="Roboto"/>
              <a:cs typeface="Roboto"/>
              <a:sym typeface="Roboto"/>
            </a:endParaRPr>
          </a:p>
        </p:txBody>
      </p:sp>
      <p:sp>
        <p:nvSpPr>
          <p:cNvPr id="105" name="Google Shape;105;p17"/>
          <p:cNvSpPr txBox="1"/>
          <p:nvPr/>
        </p:nvSpPr>
        <p:spPr>
          <a:xfrm>
            <a:off x="5204862" y="652675"/>
            <a:ext cx="2717800" cy="67486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200"/>
              <a:buFont typeface="Roboto"/>
              <a:buNone/>
            </a:pPr>
            <a:r>
              <a:rPr lang="en-US" sz="3200" b="0" i="0" u="none" strike="noStrike" cap="none" dirty="0">
                <a:solidFill>
                  <a:schemeClr val="dk2"/>
                </a:solidFill>
                <a:latin typeface="Roboto"/>
                <a:ea typeface="Roboto"/>
                <a:cs typeface="Roboto"/>
                <a:sym typeface="Roboto"/>
              </a:rPr>
              <a:t>Code</a:t>
            </a:r>
            <a:endParaRPr sz="3200" b="0" i="0" u="none" strike="noStrike" cap="none" dirty="0">
              <a:solidFill>
                <a:schemeClr val="dk2"/>
              </a:solidFill>
              <a:latin typeface="Roboto"/>
              <a:ea typeface="Roboto"/>
              <a:cs typeface="Roboto"/>
              <a:sym typeface="Roboto"/>
            </a:endParaRPr>
          </a:p>
        </p:txBody>
      </p:sp>
      <p:sp>
        <p:nvSpPr>
          <p:cNvPr id="106" name="Google Shape;106;p17"/>
          <p:cNvSpPr txBox="1"/>
          <p:nvPr/>
        </p:nvSpPr>
        <p:spPr>
          <a:xfrm>
            <a:off x="718837" y="1327536"/>
            <a:ext cx="3726554" cy="2588608"/>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3200"/>
              <a:buFont typeface="Roboto"/>
              <a:buNone/>
            </a:pPr>
            <a:endParaRPr dirty="0"/>
          </a:p>
        </p:txBody>
      </p:sp>
      <p:sp>
        <p:nvSpPr>
          <p:cNvPr id="107" name="Google Shape;107;p17"/>
          <p:cNvSpPr txBox="1"/>
          <p:nvPr/>
        </p:nvSpPr>
        <p:spPr>
          <a:xfrm>
            <a:off x="4757437" y="1327536"/>
            <a:ext cx="3612653" cy="369955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buClr>
                <a:schemeClr val="lt1"/>
              </a:buClr>
              <a:buSzPts val="3200"/>
            </a:pPr>
            <a:r>
              <a:rPr lang="en-US" sz="1200" dirty="0" err="1">
                <a:solidFill>
                  <a:schemeClr val="dk2"/>
                </a:solidFill>
                <a:latin typeface="Roboto"/>
                <a:ea typeface="Roboto"/>
                <a:cs typeface="Roboto"/>
                <a:sym typeface="Roboto"/>
              </a:rPr>
              <a:t>const</a:t>
            </a: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int</a:t>
            </a: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sensorPin</a:t>
            </a:r>
            <a:r>
              <a:rPr lang="en-US" sz="1200" dirty="0">
                <a:solidFill>
                  <a:schemeClr val="dk2"/>
                </a:solidFill>
                <a:latin typeface="Roboto"/>
                <a:ea typeface="Roboto"/>
                <a:cs typeface="Roboto"/>
                <a:sym typeface="Roboto"/>
              </a:rPr>
              <a:t> = A0;</a:t>
            </a:r>
          </a:p>
          <a:p>
            <a:pPr lvl="0">
              <a:buClr>
                <a:schemeClr val="lt1"/>
              </a:buClr>
              <a:buSzPts val="3200"/>
            </a:pPr>
            <a:r>
              <a:rPr lang="en-US" sz="1200" dirty="0" err="1">
                <a:solidFill>
                  <a:schemeClr val="dk2"/>
                </a:solidFill>
                <a:latin typeface="Roboto"/>
                <a:ea typeface="Roboto"/>
                <a:cs typeface="Roboto"/>
                <a:sym typeface="Roboto"/>
              </a:rPr>
              <a:t>int</a:t>
            </a:r>
            <a:r>
              <a:rPr lang="en-US" sz="1200" dirty="0">
                <a:solidFill>
                  <a:schemeClr val="dk2"/>
                </a:solidFill>
                <a:latin typeface="Roboto"/>
                <a:ea typeface="Roboto"/>
                <a:cs typeface="Roboto"/>
                <a:sym typeface="Roboto"/>
              </a:rPr>
              <a:t> led=13;</a:t>
            </a:r>
          </a:p>
          <a:p>
            <a:pPr lvl="0">
              <a:buClr>
                <a:schemeClr val="lt1"/>
              </a:buClr>
              <a:buSzPts val="3200"/>
            </a:pPr>
            <a:r>
              <a:rPr lang="en-US" sz="1200" dirty="0" err="1">
                <a:solidFill>
                  <a:schemeClr val="dk2"/>
                </a:solidFill>
                <a:latin typeface="Roboto"/>
                <a:ea typeface="Roboto"/>
                <a:cs typeface="Roboto"/>
                <a:sym typeface="Roboto"/>
              </a:rPr>
              <a:t>int</a:t>
            </a: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lightLevel</a:t>
            </a:r>
            <a:r>
              <a:rPr lang="en-US" sz="1200" dirty="0">
                <a:solidFill>
                  <a:schemeClr val="dk2"/>
                </a:solidFill>
                <a:latin typeface="Roboto"/>
                <a:ea typeface="Roboto"/>
                <a:cs typeface="Roboto"/>
                <a:sym typeface="Roboto"/>
              </a:rPr>
              <a:t>;</a:t>
            </a:r>
          </a:p>
          <a:p>
            <a:pPr lvl="0">
              <a:buClr>
                <a:schemeClr val="lt1"/>
              </a:buClr>
              <a:buSzPts val="3200"/>
            </a:pPr>
            <a:r>
              <a:rPr lang="en-US" sz="1200" dirty="0">
                <a:solidFill>
                  <a:schemeClr val="dk2"/>
                </a:solidFill>
                <a:latin typeface="Roboto"/>
                <a:ea typeface="Roboto"/>
                <a:cs typeface="Roboto"/>
                <a:sym typeface="Roboto"/>
              </a:rPr>
              <a:t>void setup() {</a:t>
            </a:r>
            <a:r>
              <a:rPr lang="en-US" sz="1200" dirty="0" err="1">
                <a:solidFill>
                  <a:schemeClr val="dk2"/>
                </a:solidFill>
                <a:latin typeface="Roboto"/>
                <a:ea typeface="Roboto"/>
                <a:cs typeface="Roboto"/>
                <a:sym typeface="Roboto"/>
              </a:rPr>
              <a:t>Serial.begin</a:t>
            </a:r>
            <a:r>
              <a:rPr lang="en-US" sz="1200" dirty="0">
                <a:solidFill>
                  <a:schemeClr val="dk2"/>
                </a:solidFill>
                <a:latin typeface="Roboto"/>
                <a:ea typeface="Roboto"/>
                <a:cs typeface="Roboto"/>
                <a:sym typeface="Roboto"/>
              </a:rPr>
              <a:t>(9600);</a:t>
            </a:r>
          </a:p>
          <a:p>
            <a:pPr lvl="0">
              <a:buClr>
                <a:schemeClr val="lt1"/>
              </a:buClr>
              <a:buSzPts val="3200"/>
            </a:pP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pinMode</a:t>
            </a:r>
            <a:r>
              <a:rPr lang="en-US" sz="1200" dirty="0">
                <a:solidFill>
                  <a:schemeClr val="dk2"/>
                </a:solidFill>
                <a:latin typeface="Roboto"/>
                <a:ea typeface="Roboto"/>
                <a:cs typeface="Roboto"/>
                <a:sym typeface="Roboto"/>
              </a:rPr>
              <a:t>(</a:t>
            </a:r>
            <a:r>
              <a:rPr lang="en-US" sz="1200" dirty="0" err="1">
                <a:solidFill>
                  <a:schemeClr val="dk2"/>
                </a:solidFill>
                <a:latin typeface="Roboto"/>
                <a:ea typeface="Roboto"/>
                <a:cs typeface="Roboto"/>
                <a:sym typeface="Roboto"/>
              </a:rPr>
              <a:t>led,OUTPUT</a:t>
            </a:r>
            <a:r>
              <a:rPr lang="en-US" sz="1200" dirty="0">
                <a:solidFill>
                  <a:schemeClr val="dk2"/>
                </a:solidFill>
                <a:latin typeface="Roboto"/>
                <a:ea typeface="Roboto"/>
                <a:cs typeface="Roboto"/>
                <a:sym typeface="Roboto"/>
              </a:rPr>
              <a:t>);</a:t>
            </a:r>
          </a:p>
          <a:p>
            <a:pPr lvl="0">
              <a:buClr>
                <a:schemeClr val="lt1"/>
              </a:buClr>
              <a:buSzPts val="3200"/>
            </a:pP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pinMode</a:t>
            </a:r>
            <a:r>
              <a:rPr lang="en-US" sz="1200" dirty="0">
                <a:solidFill>
                  <a:schemeClr val="dk2"/>
                </a:solidFill>
                <a:latin typeface="Roboto"/>
                <a:ea typeface="Roboto"/>
                <a:cs typeface="Roboto"/>
                <a:sym typeface="Roboto"/>
              </a:rPr>
              <a:t>(</a:t>
            </a:r>
            <a:r>
              <a:rPr lang="en-US" sz="1200" dirty="0" err="1">
                <a:solidFill>
                  <a:schemeClr val="dk2"/>
                </a:solidFill>
                <a:latin typeface="Roboto"/>
                <a:ea typeface="Roboto"/>
                <a:cs typeface="Roboto"/>
                <a:sym typeface="Roboto"/>
              </a:rPr>
              <a:t>sensorPin,INPUT</a:t>
            </a:r>
            <a:r>
              <a:rPr lang="en-US" sz="1200" dirty="0">
                <a:solidFill>
                  <a:schemeClr val="dk2"/>
                </a:solidFill>
                <a:latin typeface="Roboto"/>
                <a:ea typeface="Roboto"/>
                <a:cs typeface="Roboto"/>
                <a:sym typeface="Roboto"/>
              </a:rPr>
              <a:t>);</a:t>
            </a:r>
          </a:p>
          <a:p>
            <a:pPr lvl="0">
              <a:buClr>
                <a:schemeClr val="lt1"/>
              </a:buClr>
              <a:buSzPts val="3200"/>
            </a:pPr>
            <a:r>
              <a:rPr lang="en-US" sz="1200" dirty="0">
                <a:solidFill>
                  <a:schemeClr val="dk2"/>
                </a:solidFill>
                <a:latin typeface="Roboto"/>
                <a:ea typeface="Roboto"/>
                <a:cs typeface="Roboto"/>
                <a:sym typeface="Roboto"/>
              </a:rPr>
              <a:t>}</a:t>
            </a:r>
          </a:p>
          <a:p>
            <a:pPr lvl="0">
              <a:buClr>
                <a:schemeClr val="lt1"/>
              </a:buClr>
              <a:buSzPts val="3200"/>
            </a:pPr>
            <a:r>
              <a:rPr lang="en-US" sz="1200" dirty="0">
                <a:solidFill>
                  <a:schemeClr val="dk2"/>
                </a:solidFill>
                <a:latin typeface="Roboto"/>
                <a:ea typeface="Roboto"/>
                <a:cs typeface="Roboto"/>
                <a:sym typeface="Roboto"/>
              </a:rPr>
              <a:t>void loop() {</a:t>
            </a:r>
          </a:p>
          <a:p>
            <a:pPr lvl="0">
              <a:buClr>
                <a:schemeClr val="lt1"/>
              </a:buClr>
              <a:buSzPts val="3200"/>
            </a:pP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digitalWrite</a:t>
            </a:r>
            <a:r>
              <a:rPr lang="en-US" sz="1200" dirty="0">
                <a:solidFill>
                  <a:schemeClr val="dk2"/>
                </a:solidFill>
                <a:latin typeface="Roboto"/>
                <a:ea typeface="Roboto"/>
                <a:cs typeface="Roboto"/>
                <a:sym typeface="Roboto"/>
              </a:rPr>
              <a:t>(</a:t>
            </a:r>
            <a:r>
              <a:rPr lang="en-US" sz="1200" dirty="0" err="1">
                <a:solidFill>
                  <a:schemeClr val="dk2"/>
                </a:solidFill>
                <a:latin typeface="Roboto"/>
                <a:ea typeface="Roboto"/>
                <a:cs typeface="Roboto"/>
                <a:sym typeface="Roboto"/>
              </a:rPr>
              <a:t>led,HIGH</a:t>
            </a:r>
            <a:r>
              <a:rPr lang="en-US" sz="1200" dirty="0">
                <a:solidFill>
                  <a:schemeClr val="dk2"/>
                </a:solidFill>
                <a:latin typeface="Roboto"/>
                <a:ea typeface="Roboto"/>
                <a:cs typeface="Roboto"/>
                <a:sym typeface="Roboto"/>
              </a:rPr>
              <a:t>);</a:t>
            </a:r>
          </a:p>
          <a:p>
            <a:pPr lvl="0">
              <a:buClr>
                <a:schemeClr val="lt1"/>
              </a:buClr>
              <a:buSzPts val="3200"/>
            </a:pPr>
            <a:r>
              <a:rPr lang="en-US" sz="1200" dirty="0">
                <a:solidFill>
                  <a:schemeClr val="dk2"/>
                </a:solidFill>
                <a:latin typeface="Roboto"/>
                <a:ea typeface="Roboto"/>
                <a:cs typeface="Roboto"/>
                <a:sym typeface="Roboto"/>
              </a:rPr>
              <a:t>  delay(2000);</a:t>
            </a:r>
          </a:p>
          <a:p>
            <a:pPr lvl="0">
              <a:buClr>
                <a:schemeClr val="lt1"/>
              </a:buClr>
              <a:buSzPts val="3200"/>
            </a:pP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lightLevel</a:t>
            </a:r>
            <a:r>
              <a:rPr lang="en-US" sz="1200" dirty="0">
                <a:solidFill>
                  <a:schemeClr val="dk2"/>
                </a:solidFill>
                <a:latin typeface="Roboto"/>
                <a:ea typeface="Roboto"/>
                <a:cs typeface="Roboto"/>
                <a:sym typeface="Roboto"/>
              </a:rPr>
              <a:t>=</a:t>
            </a:r>
            <a:r>
              <a:rPr lang="en-US" sz="1200" dirty="0" err="1">
                <a:solidFill>
                  <a:schemeClr val="dk2"/>
                </a:solidFill>
                <a:latin typeface="Roboto"/>
                <a:ea typeface="Roboto"/>
                <a:cs typeface="Roboto"/>
                <a:sym typeface="Roboto"/>
              </a:rPr>
              <a:t>analogRead</a:t>
            </a:r>
            <a:r>
              <a:rPr lang="en-US" sz="1200" dirty="0">
                <a:solidFill>
                  <a:schemeClr val="dk2"/>
                </a:solidFill>
                <a:latin typeface="Roboto"/>
                <a:ea typeface="Roboto"/>
                <a:cs typeface="Roboto"/>
                <a:sym typeface="Roboto"/>
              </a:rPr>
              <a:t>(</a:t>
            </a:r>
            <a:r>
              <a:rPr lang="en-US" sz="1200" dirty="0" err="1">
                <a:solidFill>
                  <a:schemeClr val="dk2"/>
                </a:solidFill>
                <a:latin typeface="Roboto"/>
                <a:ea typeface="Roboto"/>
                <a:cs typeface="Roboto"/>
                <a:sym typeface="Roboto"/>
              </a:rPr>
              <a:t>sensorPin</a:t>
            </a:r>
            <a:r>
              <a:rPr lang="en-US" sz="1200" dirty="0">
                <a:solidFill>
                  <a:schemeClr val="dk2"/>
                </a:solidFill>
                <a:latin typeface="Roboto"/>
                <a:ea typeface="Roboto"/>
                <a:cs typeface="Roboto"/>
                <a:sym typeface="Roboto"/>
              </a:rPr>
              <a:t>);</a:t>
            </a:r>
          </a:p>
          <a:p>
            <a:pPr lvl="0">
              <a:buClr>
                <a:schemeClr val="lt1"/>
              </a:buClr>
              <a:buSzPts val="3200"/>
            </a:pP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digitalWrite</a:t>
            </a:r>
            <a:r>
              <a:rPr lang="en-US" sz="1200" dirty="0">
                <a:solidFill>
                  <a:schemeClr val="dk2"/>
                </a:solidFill>
                <a:latin typeface="Roboto"/>
                <a:ea typeface="Roboto"/>
                <a:cs typeface="Roboto"/>
                <a:sym typeface="Roboto"/>
              </a:rPr>
              <a:t>(</a:t>
            </a:r>
            <a:r>
              <a:rPr lang="en-US" sz="1200" dirty="0" err="1">
                <a:solidFill>
                  <a:schemeClr val="dk2"/>
                </a:solidFill>
                <a:latin typeface="Roboto"/>
                <a:ea typeface="Roboto"/>
                <a:cs typeface="Roboto"/>
                <a:sym typeface="Roboto"/>
              </a:rPr>
              <a:t>led,LOW</a:t>
            </a:r>
            <a:r>
              <a:rPr lang="en-US" sz="1200" dirty="0">
                <a:solidFill>
                  <a:schemeClr val="dk2"/>
                </a:solidFill>
                <a:latin typeface="Roboto"/>
                <a:ea typeface="Roboto"/>
                <a:cs typeface="Roboto"/>
                <a:sym typeface="Roboto"/>
              </a:rPr>
              <a:t>);</a:t>
            </a:r>
          </a:p>
          <a:p>
            <a:pPr lvl="0">
              <a:buClr>
                <a:schemeClr val="lt1"/>
              </a:buClr>
              <a:buSzPts val="3200"/>
            </a:pP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Serial.print</a:t>
            </a:r>
            <a:r>
              <a:rPr lang="en-US" sz="1200" dirty="0">
                <a:solidFill>
                  <a:schemeClr val="dk2"/>
                </a:solidFill>
                <a:latin typeface="Roboto"/>
                <a:ea typeface="Roboto"/>
                <a:cs typeface="Roboto"/>
                <a:sym typeface="Roboto"/>
              </a:rPr>
              <a:t>("The photoresistor is reading: ");</a:t>
            </a:r>
          </a:p>
          <a:p>
            <a:pPr lvl="0">
              <a:buClr>
                <a:schemeClr val="lt1"/>
              </a:buClr>
              <a:buSzPts val="3200"/>
            </a:pP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Serial.println</a:t>
            </a:r>
            <a:r>
              <a:rPr lang="en-US" sz="1200" dirty="0">
                <a:solidFill>
                  <a:schemeClr val="dk2"/>
                </a:solidFill>
                <a:latin typeface="Roboto"/>
                <a:ea typeface="Roboto"/>
                <a:cs typeface="Roboto"/>
                <a:sym typeface="Roboto"/>
              </a:rPr>
              <a:t>(</a:t>
            </a:r>
            <a:r>
              <a:rPr lang="en-US" sz="1200" dirty="0" err="1">
                <a:solidFill>
                  <a:schemeClr val="dk2"/>
                </a:solidFill>
                <a:latin typeface="Roboto"/>
                <a:ea typeface="Roboto"/>
                <a:cs typeface="Roboto"/>
                <a:sym typeface="Roboto"/>
              </a:rPr>
              <a:t>lightLevel</a:t>
            </a:r>
            <a:r>
              <a:rPr lang="en-US" sz="1200" dirty="0">
                <a:solidFill>
                  <a:schemeClr val="dk2"/>
                </a:solidFill>
                <a:latin typeface="Roboto"/>
                <a:ea typeface="Roboto"/>
                <a:cs typeface="Roboto"/>
                <a:sym typeface="Roboto"/>
              </a:rPr>
              <a:t>);</a:t>
            </a:r>
          </a:p>
          <a:p>
            <a:pPr lvl="0">
              <a:buClr>
                <a:schemeClr val="lt1"/>
              </a:buClr>
              <a:buSzPts val="3200"/>
            </a:pPr>
            <a:r>
              <a:rPr lang="en-US" sz="1200" dirty="0">
                <a:solidFill>
                  <a:schemeClr val="dk2"/>
                </a:solidFill>
                <a:latin typeface="Roboto"/>
                <a:ea typeface="Roboto"/>
                <a:cs typeface="Roboto"/>
                <a:sym typeface="Roboto"/>
              </a:rPr>
              <a:t>  delay(1000);</a:t>
            </a:r>
          </a:p>
          <a:p>
            <a:pPr lvl="0">
              <a:buClr>
                <a:schemeClr val="lt1"/>
              </a:buClr>
              <a:buSzPts val="3200"/>
            </a:pP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lightLevel</a:t>
            </a:r>
            <a:r>
              <a:rPr lang="en-US" sz="1200" dirty="0">
                <a:solidFill>
                  <a:schemeClr val="dk2"/>
                </a:solidFill>
                <a:latin typeface="Roboto"/>
                <a:ea typeface="Roboto"/>
                <a:cs typeface="Roboto"/>
                <a:sym typeface="Roboto"/>
              </a:rPr>
              <a:t>=</a:t>
            </a:r>
            <a:r>
              <a:rPr lang="en-US" sz="1200" dirty="0" err="1">
                <a:solidFill>
                  <a:schemeClr val="dk2"/>
                </a:solidFill>
                <a:latin typeface="Roboto"/>
                <a:ea typeface="Roboto"/>
                <a:cs typeface="Roboto"/>
                <a:sym typeface="Roboto"/>
              </a:rPr>
              <a:t>analogRead</a:t>
            </a:r>
            <a:r>
              <a:rPr lang="en-US" sz="1200" dirty="0">
                <a:solidFill>
                  <a:schemeClr val="dk2"/>
                </a:solidFill>
                <a:latin typeface="Roboto"/>
                <a:ea typeface="Roboto"/>
                <a:cs typeface="Roboto"/>
                <a:sym typeface="Roboto"/>
              </a:rPr>
              <a:t>(</a:t>
            </a:r>
            <a:r>
              <a:rPr lang="en-US" sz="1200" dirty="0" err="1">
                <a:solidFill>
                  <a:schemeClr val="dk2"/>
                </a:solidFill>
                <a:latin typeface="Roboto"/>
                <a:ea typeface="Roboto"/>
                <a:cs typeface="Roboto"/>
                <a:sym typeface="Roboto"/>
              </a:rPr>
              <a:t>sensorPin</a:t>
            </a:r>
            <a:r>
              <a:rPr lang="en-US" sz="1200" dirty="0">
                <a:solidFill>
                  <a:schemeClr val="dk2"/>
                </a:solidFill>
                <a:latin typeface="Roboto"/>
                <a:ea typeface="Roboto"/>
                <a:cs typeface="Roboto"/>
                <a:sym typeface="Roboto"/>
              </a:rPr>
              <a:t>);</a:t>
            </a:r>
          </a:p>
          <a:p>
            <a:pPr lvl="0">
              <a:buClr>
                <a:schemeClr val="lt1"/>
              </a:buClr>
              <a:buSzPts val="3200"/>
            </a:pP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Serial.print</a:t>
            </a:r>
            <a:r>
              <a:rPr lang="en-US" sz="1200" dirty="0">
                <a:solidFill>
                  <a:schemeClr val="dk2"/>
                </a:solidFill>
                <a:latin typeface="Roboto"/>
                <a:ea typeface="Roboto"/>
                <a:cs typeface="Roboto"/>
                <a:sym typeface="Roboto"/>
              </a:rPr>
              <a:t>("The photoresistor is reading: ");</a:t>
            </a:r>
          </a:p>
          <a:p>
            <a:pPr lvl="0">
              <a:buClr>
                <a:schemeClr val="lt1"/>
              </a:buClr>
              <a:buSzPts val="3200"/>
            </a:pPr>
            <a:r>
              <a:rPr lang="en-US" sz="1200" dirty="0">
                <a:solidFill>
                  <a:schemeClr val="dk2"/>
                </a:solidFill>
                <a:latin typeface="Roboto"/>
                <a:ea typeface="Roboto"/>
                <a:cs typeface="Roboto"/>
                <a:sym typeface="Roboto"/>
              </a:rPr>
              <a:t>  </a:t>
            </a:r>
            <a:r>
              <a:rPr lang="en-US" sz="1200" dirty="0" err="1">
                <a:solidFill>
                  <a:schemeClr val="dk2"/>
                </a:solidFill>
                <a:latin typeface="Roboto"/>
                <a:ea typeface="Roboto"/>
                <a:cs typeface="Roboto"/>
                <a:sym typeface="Roboto"/>
              </a:rPr>
              <a:t>Serial.println</a:t>
            </a:r>
            <a:r>
              <a:rPr lang="en-US" sz="1200" dirty="0">
                <a:solidFill>
                  <a:schemeClr val="dk2"/>
                </a:solidFill>
                <a:latin typeface="Roboto"/>
                <a:ea typeface="Roboto"/>
                <a:cs typeface="Roboto"/>
                <a:sym typeface="Roboto"/>
              </a:rPr>
              <a:t>(</a:t>
            </a:r>
            <a:r>
              <a:rPr lang="en-US" sz="1200" dirty="0" err="1">
                <a:solidFill>
                  <a:schemeClr val="dk2"/>
                </a:solidFill>
                <a:latin typeface="Roboto"/>
                <a:ea typeface="Roboto"/>
                <a:cs typeface="Roboto"/>
                <a:sym typeface="Roboto"/>
              </a:rPr>
              <a:t>lightLevel</a:t>
            </a:r>
            <a:r>
              <a:rPr lang="en-US" sz="1200" dirty="0">
                <a:solidFill>
                  <a:schemeClr val="dk2"/>
                </a:solidFill>
                <a:latin typeface="Roboto"/>
                <a:ea typeface="Roboto"/>
                <a:cs typeface="Roboto"/>
                <a:sym typeface="Roboto"/>
              </a:rPr>
              <a:t>);</a:t>
            </a:r>
          </a:p>
          <a:p>
            <a:pPr lvl="0">
              <a:buClr>
                <a:schemeClr val="lt1"/>
              </a:buClr>
              <a:buSzPts val="3200"/>
            </a:pPr>
            <a:r>
              <a:rPr lang="en-US" sz="1200" dirty="0">
                <a:solidFill>
                  <a:schemeClr val="dk2"/>
                </a:solidFill>
                <a:latin typeface="Roboto"/>
                <a:ea typeface="Roboto"/>
                <a:cs typeface="Roboto"/>
                <a:sym typeface="Roboto"/>
              </a:rPr>
              <a:t>}</a:t>
            </a:r>
          </a:p>
        </p:txBody>
      </p:sp>
      <p:sp>
        <p:nvSpPr>
          <p:cNvPr id="108" name="Google Shape;108;p17"/>
          <p:cNvSpPr txBox="1"/>
          <p:nvPr/>
        </p:nvSpPr>
        <p:spPr>
          <a:xfrm>
            <a:off x="718837" y="4000423"/>
            <a:ext cx="3726554" cy="957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100" dirty="0"/>
              <a:t>The code turns on the LED for 2s, reads the light, and then turns it off, prints the light level, and reads and prints again. The figure shows the LED circuit (I used parallel resistors to play around with the brightness) and the photoresistor voltage divider.</a:t>
            </a:r>
            <a:endParaRPr sz="1100" dirty="0"/>
          </a:p>
        </p:txBody>
      </p:sp>
      <p:pic>
        <p:nvPicPr>
          <p:cNvPr id="3" name="Picture 2">
            <a:extLst>
              <a:ext uri="{FF2B5EF4-FFF2-40B4-BE49-F238E27FC236}">
                <a16:creationId xmlns:a16="http://schemas.microsoft.com/office/drawing/2014/main" id="{E7D036DE-13CC-7147-ADD7-DAEA01863982}"/>
              </a:ext>
            </a:extLst>
          </p:cNvPr>
          <p:cNvPicPr>
            <a:picLocks noChangeAspect="1"/>
          </p:cNvPicPr>
          <p:nvPr/>
        </p:nvPicPr>
        <p:blipFill>
          <a:blip r:embed="rId3"/>
          <a:stretch>
            <a:fillRect/>
          </a:stretch>
        </p:blipFill>
        <p:spPr>
          <a:xfrm>
            <a:off x="1052614" y="1327536"/>
            <a:ext cx="3019484" cy="2577177"/>
          </a:xfrm>
          <a:prstGeom prst="rect">
            <a:avLst/>
          </a:prstGeom>
        </p:spPr>
      </p:pic>
    </p:spTree>
    <p:extLst>
      <p:ext uri="{BB962C8B-B14F-4D97-AF65-F5344CB8AC3E}">
        <p14:creationId xmlns:p14="http://schemas.microsoft.com/office/powerpoint/2010/main" val="207409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98250" y="0"/>
            <a:ext cx="8826599" cy="61904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Roboto"/>
              <a:buNone/>
            </a:pPr>
            <a:r>
              <a:rPr lang="en-US" sz="2800" b="1" i="0" u="none" strike="noStrike" cap="none">
                <a:solidFill>
                  <a:schemeClr val="lt1"/>
                </a:solidFill>
                <a:latin typeface="Roboto"/>
                <a:ea typeface="Roboto"/>
                <a:cs typeface="Roboto"/>
                <a:sym typeface="Roboto"/>
              </a:rPr>
              <a:t>Challenge #4: Photoresistors</a:t>
            </a:r>
            <a:endParaRPr/>
          </a:p>
        </p:txBody>
      </p:sp>
      <p:sp>
        <p:nvSpPr>
          <p:cNvPr id="104" name="Google Shape;104;p17"/>
          <p:cNvSpPr txBox="1"/>
          <p:nvPr/>
        </p:nvSpPr>
        <p:spPr>
          <a:xfrm>
            <a:off x="1166262" y="652675"/>
            <a:ext cx="2717800" cy="67486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200"/>
              <a:buFont typeface="Roboto"/>
              <a:buNone/>
            </a:pPr>
            <a:r>
              <a:rPr lang="en-US" sz="3200">
                <a:solidFill>
                  <a:schemeClr val="dk2"/>
                </a:solidFill>
                <a:latin typeface="Roboto"/>
                <a:ea typeface="Roboto"/>
                <a:cs typeface="Roboto"/>
                <a:sym typeface="Roboto"/>
              </a:rPr>
              <a:t>Circuit</a:t>
            </a:r>
            <a:endParaRPr sz="3200">
              <a:solidFill>
                <a:schemeClr val="dk2"/>
              </a:solidFill>
              <a:latin typeface="Roboto"/>
              <a:ea typeface="Roboto"/>
              <a:cs typeface="Roboto"/>
              <a:sym typeface="Roboto"/>
            </a:endParaRPr>
          </a:p>
        </p:txBody>
      </p:sp>
      <p:sp>
        <p:nvSpPr>
          <p:cNvPr id="105" name="Google Shape;105;p17"/>
          <p:cNvSpPr txBox="1"/>
          <p:nvPr/>
        </p:nvSpPr>
        <p:spPr>
          <a:xfrm>
            <a:off x="5204862" y="652675"/>
            <a:ext cx="2717800" cy="67486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200"/>
              <a:buFont typeface="Roboto"/>
              <a:buNone/>
            </a:pPr>
            <a:r>
              <a:rPr lang="en-US" sz="3200" b="0" i="0" u="none" strike="noStrike" cap="none">
                <a:solidFill>
                  <a:schemeClr val="dk2"/>
                </a:solidFill>
                <a:latin typeface="Roboto"/>
                <a:ea typeface="Roboto"/>
                <a:cs typeface="Roboto"/>
                <a:sym typeface="Roboto"/>
              </a:rPr>
              <a:t>Serial Monitor</a:t>
            </a:r>
            <a:endParaRPr sz="3200" b="0" i="0" u="none" strike="noStrike" cap="none">
              <a:solidFill>
                <a:schemeClr val="dk2"/>
              </a:solidFill>
              <a:latin typeface="Roboto"/>
              <a:ea typeface="Roboto"/>
              <a:cs typeface="Roboto"/>
              <a:sym typeface="Roboto"/>
            </a:endParaRPr>
          </a:p>
        </p:txBody>
      </p:sp>
      <p:sp>
        <p:nvSpPr>
          <p:cNvPr id="106" name="Google Shape;106;p17"/>
          <p:cNvSpPr txBox="1"/>
          <p:nvPr/>
        </p:nvSpPr>
        <p:spPr>
          <a:xfrm>
            <a:off x="718837" y="1327536"/>
            <a:ext cx="3726554" cy="2588608"/>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3200"/>
              <a:buFont typeface="Roboto"/>
              <a:buNone/>
            </a:pPr>
            <a:endParaRPr dirty="0"/>
          </a:p>
        </p:txBody>
      </p:sp>
      <p:sp>
        <p:nvSpPr>
          <p:cNvPr id="107" name="Google Shape;107;p17"/>
          <p:cNvSpPr txBox="1"/>
          <p:nvPr/>
        </p:nvSpPr>
        <p:spPr>
          <a:xfrm>
            <a:off x="4757437" y="1327536"/>
            <a:ext cx="3612653" cy="369955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3200"/>
              <a:buFont typeface="Roboto"/>
              <a:buNone/>
            </a:pPr>
            <a:endParaRPr sz="3200" b="0" i="0" u="none" strike="noStrike" cap="none" dirty="0">
              <a:solidFill>
                <a:schemeClr val="dk2"/>
              </a:solidFill>
              <a:latin typeface="Roboto"/>
              <a:ea typeface="Roboto"/>
              <a:cs typeface="Roboto"/>
              <a:sym typeface="Roboto"/>
            </a:endParaRPr>
          </a:p>
        </p:txBody>
      </p:sp>
      <p:sp>
        <p:nvSpPr>
          <p:cNvPr id="108" name="Google Shape;108;p17"/>
          <p:cNvSpPr txBox="1"/>
          <p:nvPr/>
        </p:nvSpPr>
        <p:spPr>
          <a:xfrm>
            <a:off x="718837" y="4070092"/>
            <a:ext cx="3726554" cy="957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dirty="0"/>
              <a:t>The output shows the light level reading when the LED is on, and also the reading when the LED is off.  </a:t>
            </a:r>
            <a:endParaRPr dirty="0"/>
          </a:p>
        </p:txBody>
      </p:sp>
      <p:pic>
        <p:nvPicPr>
          <p:cNvPr id="2" name="Picture 1">
            <a:extLst>
              <a:ext uri="{FF2B5EF4-FFF2-40B4-BE49-F238E27FC236}">
                <a16:creationId xmlns:a16="http://schemas.microsoft.com/office/drawing/2014/main" id="{593F50EA-C34D-7849-BE91-F0821ECCB24F}"/>
              </a:ext>
            </a:extLst>
          </p:cNvPr>
          <p:cNvPicPr>
            <a:picLocks noChangeAspect="1"/>
          </p:cNvPicPr>
          <p:nvPr/>
        </p:nvPicPr>
        <p:blipFill>
          <a:blip r:embed="rId3"/>
          <a:stretch>
            <a:fillRect/>
          </a:stretch>
        </p:blipFill>
        <p:spPr>
          <a:xfrm>
            <a:off x="4757437" y="1480212"/>
            <a:ext cx="3546021" cy="2283256"/>
          </a:xfrm>
          <a:prstGeom prst="rect">
            <a:avLst/>
          </a:prstGeom>
        </p:spPr>
      </p:pic>
      <p:pic>
        <p:nvPicPr>
          <p:cNvPr id="4" name="Picture 3">
            <a:extLst>
              <a:ext uri="{FF2B5EF4-FFF2-40B4-BE49-F238E27FC236}">
                <a16:creationId xmlns:a16="http://schemas.microsoft.com/office/drawing/2014/main" id="{7FDC71D9-9753-4149-864F-DEF16837775F}"/>
              </a:ext>
            </a:extLst>
          </p:cNvPr>
          <p:cNvPicPr>
            <a:picLocks noChangeAspect="1"/>
          </p:cNvPicPr>
          <p:nvPr/>
        </p:nvPicPr>
        <p:blipFill>
          <a:blip r:embed="rId4"/>
          <a:stretch>
            <a:fillRect/>
          </a:stretch>
        </p:blipFill>
        <p:spPr>
          <a:xfrm>
            <a:off x="1195807" y="1480212"/>
            <a:ext cx="2772613" cy="23664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471900" y="738725"/>
            <a:ext cx="8222100" cy="76769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Roboto"/>
              <a:buNone/>
            </a:pPr>
            <a:r>
              <a:rPr lang="en-US" sz="3200" b="0" i="0" u="none" strike="noStrike" cap="none">
                <a:solidFill>
                  <a:schemeClr val="lt1"/>
                </a:solidFill>
                <a:latin typeface="Roboto"/>
                <a:ea typeface="Roboto"/>
                <a:cs typeface="Roboto"/>
                <a:sym typeface="Roboto"/>
              </a:rPr>
              <a:t>Experience</a:t>
            </a:r>
            <a:endParaRPr/>
          </a:p>
        </p:txBody>
      </p:sp>
      <p:sp>
        <p:nvSpPr>
          <p:cNvPr id="114" name="Google Shape;114;p18"/>
          <p:cNvSpPr txBox="1">
            <a:spLocks noGrp="1"/>
          </p:cNvSpPr>
          <p:nvPr>
            <p:ph type="body" idx="1"/>
          </p:nvPr>
        </p:nvSpPr>
        <p:spPr>
          <a:xfrm>
            <a:off x="471900" y="1919075"/>
            <a:ext cx="3999899" cy="271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400"/>
              <a:buFont typeface="Roboto"/>
              <a:buNone/>
            </a:pPr>
            <a:r>
              <a:rPr lang="en-US" sz="1400" b="0" i="0" u="none" strike="noStrike" cap="none" dirty="0">
                <a:solidFill>
                  <a:srgbClr val="212121"/>
                </a:solidFill>
                <a:latin typeface="Roboto"/>
                <a:ea typeface="Roboto"/>
                <a:cs typeface="Roboto"/>
                <a:sym typeface="Roboto"/>
              </a:rPr>
              <a:t>The most valuable part of the lab for me was just getting to play around with an Arduino because that’s always fun.</a:t>
            </a:r>
            <a:endParaRPr sz="1400" b="0" i="0" u="none" strike="noStrike" cap="none" dirty="0">
              <a:solidFill>
                <a:srgbClr val="212121"/>
              </a:solidFill>
              <a:latin typeface="Roboto"/>
              <a:ea typeface="Roboto"/>
              <a:cs typeface="Roboto"/>
              <a:sym typeface="Roboto"/>
            </a:endParaRPr>
          </a:p>
        </p:txBody>
      </p:sp>
      <p:sp>
        <p:nvSpPr>
          <p:cNvPr id="115" name="Google Shape;115;p18"/>
          <p:cNvSpPr txBox="1">
            <a:spLocks noGrp="1"/>
          </p:cNvSpPr>
          <p:nvPr>
            <p:ph type="body" idx="2"/>
          </p:nvPr>
        </p:nvSpPr>
        <p:spPr>
          <a:xfrm>
            <a:off x="4694250" y="1919075"/>
            <a:ext cx="3999900" cy="271019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400"/>
              <a:buFont typeface="Roboto"/>
              <a:buNone/>
            </a:pPr>
            <a:r>
              <a:rPr lang="en-US" sz="1300" dirty="0">
                <a:solidFill>
                  <a:srgbClr val="212121"/>
                </a:solidFill>
              </a:rPr>
              <a:t>As a senior, I feel like some of the stuff isn’t explained very well for a completely new freshman taking ECE 5. Challenge 4 for example has a voltage divider using a photoresistor, but doesn’t at all explain what is going on because someone completely new wouldn’t know what a voltage divider is. Also, the lab instructions don’t make it very clear as to what you are supposed to accomplish. It has a lot of other information but only very briefly explains what you want the circuit and code to do and doesn’t make it easy to find.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71900" y="738725"/>
            <a:ext cx="8222100" cy="76769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Roboto"/>
              <a:buNone/>
            </a:pPr>
            <a:r>
              <a:rPr lang="en-US" sz="3200" b="0" i="0" u="none" strike="noStrike" cap="none">
                <a:solidFill>
                  <a:schemeClr val="lt1"/>
                </a:solidFill>
                <a:latin typeface="Roboto"/>
                <a:ea typeface="Roboto"/>
                <a:cs typeface="Roboto"/>
                <a:sym typeface="Roboto"/>
              </a:rPr>
              <a:t>Submission</a:t>
            </a:r>
            <a:endParaRPr sz="3200" b="0" i="0" u="none" strike="noStrike" cap="none">
              <a:solidFill>
                <a:schemeClr val="lt1"/>
              </a:solidFill>
              <a:latin typeface="Roboto"/>
              <a:ea typeface="Roboto"/>
              <a:cs typeface="Roboto"/>
              <a:sym typeface="Roboto"/>
            </a:endParaRPr>
          </a:p>
        </p:txBody>
      </p:sp>
      <p:sp>
        <p:nvSpPr>
          <p:cNvPr id="121" name="Google Shape;121;p19"/>
          <p:cNvSpPr txBox="1">
            <a:spLocks noGrp="1"/>
          </p:cNvSpPr>
          <p:nvPr>
            <p:ph type="body" idx="1"/>
          </p:nvPr>
        </p:nvSpPr>
        <p:spPr>
          <a:xfrm>
            <a:off x="471900" y="1919075"/>
            <a:ext cx="7645158" cy="271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lt2"/>
              </a:buClr>
              <a:buSzPts val="1800"/>
              <a:buFont typeface="Arial"/>
              <a:buChar char="•"/>
            </a:pPr>
            <a:r>
              <a:rPr lang="en-US" sz="1800" b="0" i="0" u="none" strike="noStrike" cap="none" dirty="0">
                <a:solidFill>
                  <a:srgbClr val="212121"/>
                </a:solidFill>
                <a:latin typeface="Roboto"/>
                <a:ea typeface="Roboto"/>
                <a:cs typeface="Roboto"/>
                <a:sym typeface="Roboto"/>
              </a:rPr>
              <a:t>Submit the following through </a:t>
            </a:r>
            <a:r>
              <a:rPr lang="en-US" sz="1800" b="0" i="0" u="none" strike="noStrike" cap="none" dirty="0" err="1">
                <a:solidFill>
                  <a:srgbClr val="212121"/>
                </a:solidFill>
                <a:latin typeface="Roboto"/>
                <a:ea typeface="Roboto"/>
                <a:cs typeface="Roboto"/>
                <a:sym typeface="Roboto"/>
              </a:rPr>
              <a:t>TritonEd</a:t>
            </a:r>
            <a:r>
              <a:rPr lang="en-US" sz="1800" b="0" i="0" u="none" strike="noStrike" cap="none" dirty="0">
                <a:solidFill>
                  <a:srgbClr val="212121"/>
                </a:solidFill>
                <a:latin typeface="Roboto"/>
                <a:ea typeface="Roboto"/>
                <a:cs typeface="Roboto"/>
                <a:sym typeface="Roboto"/>
              </a:rPr>
              <a:t> submission portal.</a:t>
            </a:r>
            <a:endParaRPr dirty="0"/>
          </a:p>
          <a:p>
            <a:pPr marL="342900" marR="0" lvl="0" indent="-342900" algn="l" rtl="0">
              <a:lnSpc>
                <a:spcPct val="115000"/>
              </a:lnSpc>
              <a:spcBef>
                <a:spcPts val="1600"/>
              </a:spcBef>
              <a:spcAft>
                <a:spcPts val="0"/>
              </a:spcAft>
              <a:buClr>
                <a:schemeClr val="lt2"/>
              </a:buClr>
              <a:buSzPts val="1800"/>
              <a:buFont typeface="Arial"/>
              <a:buAutoNum type="arabicPeriod"/>
            </a:pPr>
            <a:r>
              <a:rPr lang="en-US" sz="1800" b="0" i="0" u="none" strike="noStrike" cap="none" dirty="0">
                <a:solidFill>
                  <a:srgbClr val="212121"/>
                </a:solidFill>
                <a:latin typeface="Roboto"/>
                <a:ea typeface="Roboto"/>
                <a:cs typeface="Roboto"/>
                <a:sym typeface="Roboto"/>
              </a:rPr>
              <a:t>Completed Slides as a </a:t>
            </a:r>
            <a:r>
              <a:rPr lang="en-US" sz="1800" b="1" i="0" u="none" strike="noStrike" cap="none" dirty="0">
                <a:solidFill>
                  <a:srgbClr val="212121"/>
                </a:solidFill>
                <a:latin typeface="Roboto"/>
                <a:ea typeface="Roboto"/>
                <a:cs typeface="Roboto"/>
                <a:sym typeface="Roboto"/>
              </a:rPr>
              <a:t>PDF document</a:t>
            </a:r>
            <a:endParaRPr b="1" dirty="0"/>
          </a:p>
          <a:p>
            <a:pPr marL="342900" marR="0" lvl="0" indent="-342900" algn="l" rtl="0">
              <a:lnSpc>
                <a:spcPct val="115000"/>
              </a:lnSpc>
              <a:spcBef>
                <a:spcPts val="1600"/>
              </a:spcBef>
              <a:spcAft>
                <a:spcPts val="0"/>
              </a:spcAft>
              <a:buClr>
                <a:schemeClr val="lt2"/>
              </a:buClr>
              <a:buSzPts val="1800"/>
              <a:buFont typeface="Arial"/>
              <a:buAutoNum type="arabicPeriod"/>
            </a:pPr>
            <a:r>
              <a:rPr lang="en-US" sz="1800" b="0" i="0" u="none" strike="noStrike" cap="none" dirty="0">
                <a:solidFill>
                  <a:srgbClr val="212121"/>
                </a:solidFill>
                <a:latin typeface="Roboto"/>
                <a:ea typeface="Roboto"/>
                <a:cs typeface="Roboto"/>
                <a:sym typeface="Roboto"/>
              </a:rPr>
              <a:t>All .</a:t>
            </a:r>
            <a:r>
              <a:rPr lang="en-US" sz="1800" b="0" i="0" u="none" strike="noStrike" cap="none" dirty="0" err="1">
                <a:solidFill>
                  <a:srgbClr val="212121"/>
                </a:solidFill>
                <a:latin typeface="Roboto"/>
                <a:ea typeface="Roboto"/>
                <a:cs typeface="Roboto"/>
                <a:sym typeface="Roboto"/>
              </a:rPr>
              <a:t>ino</a:t>
            </a:r>
            <a:r>
              <a:rPr lang="en-US" sz="1800" b="0" i="0" u="none" strike="noStrike" cap="none" dirty="0">
                <a:solidFill>
                  <a:srgbClr val="212121"/>
                </a:solidFill>
                <a:latin typeface="Roboto"/>
                <a:ea typeface="Roboto"/>
                <a:cs typeface="Roboto"/>
                <a:sym typeface="Roboto"/>
              </a:rPr>
              <a:t> code files you created/edited compressed in </a:t>
            </a:r>
            <a:r>
              <a:rPr lang="en-US" sz="1800" b="1" i="0" u="none" strike="noStrike" cap="none" dirty="0">
                <a:solidFill>
                  <a:srgbClr val="212121"/>
                </a:solidFill>
                <a:latin typeface="Roboto"/>
                <a:ea typeface="Roboto"/>
                <a:cs typeface="Roboto"/>
                <a:sym typeface="Roboto"/>
              </a:rPr>
              <a:t>1 zip folder</a:t>
            </a:r>
            <a:endParaRPr b="1" dirty="0"/>
          </a:p>
          <a:p>
            <a:pPr marL="342900" indent="-342900">
              <a:buSzPts val="1800"/>
              <a:buFont typeface="+mj-lt"/>
              <a:buAutoNum type="arabicPeriod"/>
            </a:pPr>
            <a:endParaRPr lang="en-US" sz="1800" b="0" i="0" u="none" strike="noStrike" cap="none" dirty="0">
              <a:solidFill>
                <a:srgbClr val="212121"/>
              </a:solidFill>
              <a:latin typeface="Roboto"/>
              <a:ea typeface="Roboto"/>
              <a:cs typeface="Roboto"/>
              <a:sym typeface="Roboto"/>
            </a:endParaRPr>
          </a:p>
          <a:p>
            <a:pPr marL="342900" indent="-342900">
              <a:buSzPts val="1800"/>
              <a:buFont typeface="Arial" panose="020B0604020202020204" pitchFamily="34" charset="0"/>
              <a:buChar char="•"/>
            </a:pPr>
            <a:r>
              <a:rPr lang="en-US" sz="1800" b="0" i="0" u="none" strike="noStrike" cap="none" dirty="0">
                <a:solidFill>
                  <a:srgbClr val="212121"/>
                </a:solidFill>
                <a:latin typeface="Roboto"/>
                <a:ea typeface="Roboto"/>
                <a:cs typeface="Roboto"/>
                <a:sym typeface="Roboto"/>
              </a:rPr>
              <a:t>Each file should have your name included (</a:t>
            </a:r>
            <a:r>
              <a:rPr lang="en-US" sz="1800" b="0" i="0" u="none" strike="noStrike" cap="none" dirty="0" err="1">
                <a:solidFill>
                  <a:srgbClr val="212121"/>
                </a:solidFill>
                <a:latin typeface="Roboto"/>
                <a:ea typeface="Roboto"/>
                <a:cs typeface="Roboto"/>
                <a:sym typeface="Roboto"/>
              </a:rPr>
              <a:t>ie</a:t>
            </a:r>
            <a:r>
              <a:rPr lang="en-US" sz="1800" b="0" i="0" u="none" strike="noStrike" cap="none" dirty="0">
                <a:solidFill>
                  <a:srgbClr val="212121"/>
                </a:solidFill>
                <a:latin typeface="Roboto"/>
                <a:ea typeface="Roboto"/>
                <a:cs typeface="Roboto"/>
                <a:sym typeface="Roboto"/>
              </a:rPr>
              <a:t> SmithJohn_Lab0.pdf or SmithJohn_Lab0ch1.ino)</a:t>
            </a:r>
          </a:p>
          <a:p>
            <a:pPr marL="342900" indent="-342900">
              <a:buSzPts val="1800"/>
              <a:buFont typeface="Arial" panose="020B0604020202020204" pitchFamily="34" charset="0"/>
              <a:buChar char="•"/>
            </a:pPr>
            <a:r>
              <a:rPr lang="en-US" sz="1800" b="0" i="0" u="none" strike="noStrike" cap="none" dirty="0">
                <a:solidFill>
                  <a:srgbClr val="212121"/>
                </a:solidFill>
                <a:latin typeface="Roboto"/>
                <a:ea typeface="Roboto"/>
                <a:cs typeface="Roboto"/>
                <a:sym typeface="Roboto"/>
              </a:rPr>
              <a:t>Take at least 2 minute</a:t>
            </a:r>
            <a:r>
              <a:rPr lang="en-US" sz="1800" dirty="0">
                <a:solidFill>
                  <a:srgbClr val="212121"/>
                </a:solidFill>
              </a:rPr>
              <a:t>s to make your slides clean / presentable</a:t>
            </a:r>
            <a:endParaRPr b="0" i="0" u="none" strike="noStrike" cap="none" dirty="0">
              <a:solidFill>
                <a:srgbClr val="212121"/>
              </a:solidFill>
              <a:latin typeface="Roboto"/>
              <a:ea typeface="Roboto"/>
              <a:cs typeface="Roboto"/>
              <a:sym typeface="Roboto"/>
            </a:endParaRPr>
          </a:p>
          <a:p>
            <a:pPr marL="0" marR="0" lvl="0" indent="0" algn="l" rtl="0">
              <a:lnSpc>
                <a:spcPct val="115000"/>
              </a:lnSpc>
              <a:spcBef>
                <a:spcPts val="1600"/>
              </a:spcBef>
              <a:spcAft>
                <a:spcPts val="0"/>
              </a:spcAft>
              <a:buClr>
                <a:schemeClr val="lt2"/>
              </a:buClr>
              <a:buSzPts val="1400"/>
              <a:buFont typeface="Roboto"/>
              <a:buNone/>
            </a:pPr>
            <a:endParaRPr sz="1400" b="0" i="0" u="none" strike="noStrike" cap="none" dirty="0">
              <a:solidFill>
                <a:srgbClr val="21212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810</Words>
  <Application>Microsoft Macintosh PowerPoint</Application>
  <PresentationFormat>On-screen Show (16:9)</PresentationFormat>
  <Paragraphs>97</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Roboto</vt:lpstr>
      <vt:lpstr>material</vt:lpstr>
      <vt:lpstr>Lab 0: Intro to Arduino</vt:lpstr>
      <vt:lpstr>Objective</vt:lpstr>
      <vt:lpstr>Challenge #1: Blinking LED</vt:lpstr>
      <vt:lpstr>Challenge #2: LED and Button</vt:lpstr>
      <vt:lpstr>Challenge #3: Serial Monitor</vt:lpstr>
      <vt:lpstr>Challenge #4: Photoresistors</vt:lpstr>
      <vt:lpstr>Challenge #4: Photoresistors</vt:lpstr>
      <vt:lpstr>Experience</vt:lpstr>
      <vt:lpstr>Submission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 Intro to Arduino</dc:title>
  <dc:creator>Karcher W Morris</dc:creator>
  <cp:lastModifiedBy>Sean Prokop</cp:lastModifiedBy>
  <cp:revision>14</cp:revision>
  <cp:lastPrinted>2019-01-11T05:42:39Z</cp:lastPrinted>
  <dcterms:modified xsi:type="dcterms:W3CDTF">2019-01-11T05:47:26Z</dcterms:modified>
</cp:coreProperties>
</file>