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66" r:id="rId5"/>
    <p:sldId id="267" r:id="rId6"/>
    <p:sldId id="270" r:id="rId7"/>
    <p:sldId id="271" r:id="rId8"/>
    <p:sldId id="268" r:id="rId9"/>
    <p:sldId id="269" r:id="rId10"/>
    <p:sldId id="259" r:id="rId11"/>
    <p:sldId id="260" r:id="rId12"/>
    <p:sldId id="261" r:id="rId13"/>
    <p:sldId id="262" r:id="rId14"/>
    <p:sldId id="263" r:id="rId15"/>
    <p:sldId id="265" r:id="rId16"/>
    <p:sldId id="264"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80"/>
    <p:restoredTop sz="94676"/>
  </p:normalViewPr>
  <p:slideViewPr>
    <p:cSldViewPr snapToGrid="0">
      <p:cViewPr>
        <p:scale>
          <a:sx n="85" d="100"/>
          <a:sy n="85" d="100"/>
        </p:scale>
        <p:origin x="9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endParaRPr>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22875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599" cy="897599"/>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599"/>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899"/>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799"/>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899" cy="271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899" cy="271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399"/>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599"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7999" cy="9533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7999" cy="3163499"/>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1999"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599"/>
          </a:xfrm>
          <a:prstGeom prst="rect">
            <a:avLst/>
          </a:prstGeom>
        </p:spPr>
        <p:txBody>
          <a:bodyPr lIns="91425" tIns="91425" rIns="91425" bIns="91425" anchor="b" anchorCtr="0">
            <a:noAutofit/>
          </a:bodyPr>
          <a:lstStyle/>
          <a:p>
            <a:pPr lvl="0">
              <a:spcBef>
                <a:spcPts val="0"/>
              </a:spcBef>
              <a:buNone/>
            </a:pPr>
            <a:r>
              <a:rPr lang="en"/>
              <a:t>Lab 2: Analog Circuits</a:t>
            </a:r>
          </a:p>
        </p:txBody>
      </p:sp>
      <p:sp>
        <p:nvSpPr>
          <p:cNvPr id="68" name="Shape 68"/>
          <p:cNvSpPr txBox="1">
            <a:spLocks noGrp="1"/>
          </p:cNvSpPr>
          <p:nvPr>
            <p:ph type="subTitle" idx="1"/>
          </p:nvPr>
        </p:nvSpPr>
        <p:spPr>
          <a:xfrm>
            <a:off x="390525" y="2789130"/>
            <a:ext cx="8222100" cy="432899"/>
          </a:xfrm>
          <a:prstGeom prst="rect">
            <a:avLst/>
          </a:prstGeom>
        </p:spPr>
        <p:txBody>
          <a:bodyPr lIns="91425" tIns="91425" rIns="91425" bIns="91425" anchor="t" anchorCtr="0">
            <a:noAutofit/>
          </a:bodyPr>
          <a:lstStyle/>
          <a:p>
            <a:pPr lvl="0">
              <a:spcBef>
                <a:spcPts val="0"/>
              </a:spcBef>
              <a:buNone/>
            </a:pPr>
            <a:r>
              <a:rPr lang="en" dirty="0"/>
              <a:t>First &amp; Last Name</a:t>
            </a:r>
          </a:p>
          <a:p>
            <a:pPr lvl="0">
              <a:spcBef>
                <a:spcPts val="0"/>
              </a:spcBef>
              <a:buNone/>
            </a:pPr>
            <a:r>
              <a:rPr lang="en" dirty="0"/>
              <a:t>First &amp; Last Name</a:t>
            </a:r>
          </a:p>
          <a:p>
            <a:pPr lvl="0">
              <a:spcBef>
                <a:spcPts val="0"/>
              </a:spcBef>
              <a:buNone/>
            </a:pPr>
            <a:r>
              <a:rPr lang="en" dirty="0"/>
              <a:t>ECE 5 </a:t>
            </a:r>
            <a:r>
              <a:rPr lang="en-US" dirty="0"/>
              <a:t>Fall</a:t>
            </a:r>
            <a:r>
              <a:rPr lang="en" dirty="0"/>
              <a:t> 201</a:t>
            </a:r>
            <a:r>
              <a:rPr lang="en-US" dirty="0"/>
              <a:t>8</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b="1" dirty="0"/>
              <a:t>Challenge #2 - Amplifier</a:t>
            </a:r>
          </a:p>
        </p:txBody>
      </p:sp>
      <p:pic>
        <p:nvPicPr>
          <p:cNvPr id="92" name="Shape 92"/>
          <p:cNvPicPr preferRelativeResize="0"/>
          <p:nvPr/>
        </p:nvPicPr>
        <p:blipFill>
          <a:blip r:embed="rId3">
            <a:alphaModFix/>
          </a:blip>
          <a:stretch>
            <a:fillRect/>
          </a:stretch>
        </p:blipFill>
        <p:spPr>
          <a:xfrm>
            <a:off x="284549" y="811950"/>
            <a:ext cx="2795100" cy="1669849"/>
          </a:xfrm>
          <a:prstGeom prst="rect">
            <a:avLst/>
          </a:prstGeom>
          <a:noFill/>
          <a:ln w="9525" cap="flat" cmpd="sng">
            <a:solidFill>
              <a:schemeClr val="dk1"/>
            </a:solidFill>
            <a:prstDash val="solid"/>
            <a:round/>
            <a:headEnd type="none" w="med" len="med"/>
            <a:tailEnd type="none" w="med" len="med"/>
          </a:ln>
        </p:spPr>
      </p:pic>
      <p:sp>
        <p:nvSpPr>
          <p:cNvPr id="93" name="Shape 93"/>
          <p:cNvSpPr txBox="1">
            <a:spLocks noGrp="1"/>
          </p:cNvSpPr>
          <p:nvPr>
            <p:ph type="body" idx="4294967295"/>
          </p:nvPr>
        </p:nvSpPr>
        <p:spPr>
          <a:xfrm>
            <a:off x="284550" y="2481800"/>
            <a:ext cx="2795100" cy="3534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a:t>Schematic of Amplifying Circuit</a:t>
            </a:r>
          </a:p>
        </p:txBody>
      </p:sp>
      <p:sp>
        <p:nvSpPr>
          <p:cNvPr id="94" name="Shape 94"/>
          <p:cNvSpPr txBox="1">
            <a:spLocks noGrp="1"/>
          </p:cNvSpPr>
          <p:nvPr>
            <p:ph type="body" idx="4294967295"/>
          </p:nvPr>
        </p:nvSpPr>
        <p:spPr>
          <a:xfrm>
            <a:off x="300800" y="2912525"/>
            <a:ext cx="2795100" cy="20637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a:t>Briefly describe your circuit.</a:t>
            </a:r>
          </a:p>
        </p:txBody>
      </p:sp>
      <p:sp>
        <p:nvSpPr>
          <p:cNvPr id="95" name="Shape 95"/>
          <p:cNvSpPr txBox="1">
            <a:spLocks noGrp="1"/>
          </p:cNvSpPr>
          <p:nvPr>
            <p:ph type="body" idx="4294967295"/>
          </p:nvPr>
        </p:nvSpPr>
        <p:spPr>
          <a:xfrm>
            <a:off x="3174450" y="2912600"/>
            <a:ext cx="5639400" cy="20637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dirty="0">
                <a:solidFill>
                  <a:srgbClr val="666666"/>
                </a:solidFill>
              </a:rPr>
              <a:t>Explain your plot. What is an amplifier? </a:t>
            </a:r>
            <a:r>
              <a:rPr lang="en-US" sz="1100" dirty="0">
                <a:solidFill>
                  <a:srgbClr val="666666"/>
                </a:solidFill>
              </a:rPr>
              <a:t>What is the </a:t>
            </a:r>
            <a:r>
              <a:rPr lang="en" sz="1100" dirty="0">
                <a:solidFill>
                  <a:srgbClr val="666666"/>
                </a:solidFill>
              </a:rPr>
              <a:t>relationship for the gain (𝐴</a:t>
            </a:r>
            <a:r>
              <a:rPr lang="en" sz="800" dirty="0">
                <a:solidFill>
                  <a:srgbClr val="666666"/>
                </a:solidFill>
              </a:rPr>
              <a:t>𝑣 </a:t>
            </a:r>
            <a:r>
              <a:rPr lang="en" sz="1100" dirty="0">
                <a:solidFill>
                  <a:srgbClr val="666666"/>
                </a:solidFill>
              </a:rPr>
              <a:t>= 𝑣</a:t>
            </a:r>
            <a:r>
              <a:rPr lang="en" sz="800" dirty="0">
                <a:solidFill>
                  <a:srgbClr val="666666"/>
                </a:solidFill>
              </a:rPr>
              <a:t>𝑜</a:t>
            </a:r>
            <a:r>
              <a:rPr lang="en" sz="1100" dirty="0">
                <a:solidFill>
                  <a:srgbClr val="666666"/>
                </a:solidFill>
              </a:rPr>
              <a:t>/𝑣</a:t>
            </a:r>
            <a:r>
              <a:rPr lang="en" sz="800" dirty="0">
                <a:solidFill>
                  <a:srgbClr val="666666"/>
                </a:solidFill>
              </a:rPr>
              <a:t>𝑖</a:t>
            </a:r>
            <a:r>
              <a:rPr lang="en" sz="1100" dirty="0">
                <a:solidFill>
                  <a:srgbClr val="666666"/>
                </a:solidFill>
              </a:rPr>
              <a:t>) as a function of the two resistor values 𝑅</a:t>
            </a:r>
            <a:r>
              <a:rPr lang="en" sz="800" dirty="0">
                <a:solidFill>
                  <a:srgbClr val="666666"/>
                </a:solidFill>
              </a:rPr>
              <a:t>1 </a:t>
            </a:r>
            <a:r>
              <a:rPr lang="en" sz="1100" dirty="0">
                <a:solidFill>
                  <a:srgbClr val="666666"/>
                </a:solidFill>
              </a:rPr>
              <a:t>and 𝑅</a:t>
            </a:r>
            <a:r>
              <a:rPr lang="en" sz="800" dirty="0">
                <a:solidFill>
                  <a:srgbClr val="666666"/>
                </a:solidFill>
              </a:rPr>
              <a:t>2</a:t>
            </a:r>
            <a:r>
              <a:rPr lang="en-US" sz="1100" dirty="0">
                <a:solidFill>
                  <a:srgbClr val="666666"/>
                </a:solidFill>
              </a:rPr>
              <a:t> (How do resistor values affect the gain?)?</a:t>
            </a:r>
            <a:r>
              <a:rPr lang="en" sz="1100" dirty="0">
                <a:solidFill>
                  <a:srgbClr val="666666"/>
                </a:solidFill>
              </a:rPr>
              <a:t> Does an amplifier have a cut off frequency?</a:t>
            </a:r>
            <a:r>
              <a:rPr lang="en" sz="1100" dirty="0"/>
              <a:t>  </a:t>
            </a:r>
          </a:p>
        </p:txBody>
      </p:sp>
      <p:sp>
        <p:nvSpPr>
          <p:cNvPr id="96" name="Shape 96"/>
          <p:cNvSpPr txBox="1">
            <a:spLocks noGrp="1"/>
          </p:cNvSpPr>
          <p:nvPr>
            <p:ph type="body" idx="4294967295"/>
          </p:nvPr>
        </p:nvSpPr>
        <p:spPr>
          <a:xfrm>
            <a:off x="3151575" y="811950"/>
            <a:ext cx="2795100" cy="20232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t>Add</a:t>
            </a:r>
            <a:r>
              <a:rPr lang="en-US" dirty="0"/>
              <a:t> a clear</a:t>
            </a:r>
            <a:r>
              <a:rPr lang="en" dirty="0"/>
              <a:t> picture of your circuit</a:t>
            </a:r>
          </a:p>
        </p:txBody>
      </p:sp>
      <p:sp>
        <p:nvSpPr>
          <p:cNvPr id="97" name="Shape 97"/>
          <p:cNvSpPr txBox="1">
            <a:spLocks noGrp="1"/>
          </p:cNvSpPr>
          <p:nvPr>
            <p:ph type="body" idx="4294967295"/>
          </p:nvPr>
        </p:nvSpPr>
        <p:spPr>
          <a:xfrm>
            <a:off x="6018600" y="811950"/>
            <a:ext cx="2795100" cy="20232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a:r>
              <a:rPr lang="en-US" sz="1600" dirty="0"/>
              <a:t>Create and add</a:t>
            </a:r>
            <a:r>
              <a:rPr lang="en" sz="1600" dirty="0"/>
              <a:t> a plot</a:t>
            </a:r>
            <a:r>
              <a:rPr lang="en-US" sz="1600" dirty="0"/>
              <a:t> from data you collected</a:t>
            </a:r>
            <a:r>
              <a:rPr lang="en" sz="1600" dirty="0"/>
              <a:t> </a:t>
            </a:r>
            <a:r>
              <a:rPr lang="en-US" sz="1600" dirty="0"/>
              <a:t>with gain (dB) on y-axis and frequency (Hz) on x-axis. Plot in the </a:t>
            </a:r>
            <a:r>
              <a:rPr lang="en-US" sz="1600" b="1" dirty="0"/>
              <a:t>logarithmic scale </a:t>
            </a:r>
            <a:r>
              <a:rPr lang="en-US" sz="1600" dirty="0"/>
              <a:t>using the tool you prefer.</a:t>
            </a:r>
            <a:endParaRPr lang="e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284549" y="825874"/>
            <a:ext cx="2795099" cy="1635924"/>
          </a:xfrm>
          <a:prstGeom prst="rect">
            <a:avLst/>
          </a:prstGeom>
          <a:noFill/>
          <a:ln w="9525" cap="flat" cmpd="sng">
            <a:solidFill>
              <a:schemeClr val="dk1"/>
            </a:solidFill>
            <a:prstDash val="solid"/>
            <a:round/>
            <a:headEnd type="none" w="med" len="med"/>
            <a:tailEnd type="none" w="med" len="med"/>
          </a:ln>
        </p:spPr>
      </p:pic>
      <p:sp>
        <p:nvSpPr>
          <p:cNvPr id="103" name="Shape 103"/>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b="1"/>
              <a:t>Challenge #3 - Low Pass Filter</a:t>
            </a:r>
          </a:p>
        </p:txBody>
      </p:sp>
      <p:sp>
        <p:nvSpPr>
          <p:cNvPr id="104" name="Shape 104"/>
          <p:cNvSpPr txBox="1">
            <a:spLocks noGrp="1"/>
          </p:cNvSpPr>
          <p:nvPr>
            <p:ph type="body" idx="4294967295"/>
          </p:nvPr>
        </p:nvSpPr>
        <p:spPr>
          <a:xfrm>
            <a:off x="284550" y="2461803"/>
            <a:ext cx="2795100" cy="3534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a:t>Schematic of Low-Pass Filter</a:t>
            </a:r>
          </a:p>
        </p:txBody>
      </p:sp>
      <p:sp>
        <p:nvSpPr>
          <p:cNvPr id="105" name="Shape 105"/>
          <p:cNvSpPr txBox="1">
            <a:spLocks noGrp="1"/>
          </p:cNvSpPr>
          <p:nvPr>
            <p:ph type="body" idx="4294967295"/>
          </p:nvPr>
        </p:nvSpPr>
        <p:spPr>
          <a:xfrm>
            <a:off x="284550" y="2915400"/>
            <a:ext cx="2795100" cy="19980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a:t>Briefly describe your circuit.</a:t>
            </a:r>
          </a:p>
        </p:txBody>
      </p:sp>
      <p:sp>
        <p:nvSpPr>
          <p:cNvPr id="106" name="Shape 106"/>
          <p:cNvSpPr txBox="1">
            <a:spLocks noGrp="1"/>
          </p:cNvSpPr>
          <p:nvPr>
            <p:ph type="body" idx="4294967295"/>
          </p:nvPr>
        </p:nvSpPr>
        <p:spPr>
          <a:xfrm>
            <a:off x="3151575" y="2915400"/>
            <a:ext cx="5662200" cy="19980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dirty="0">
                <a:solidFill>
                  <a:srgbClr val="666666"/>
                </a:solidFill>
              </a:rPr>
              <a:t>Explain your plot. Estimate the cutoff frequency of this filter. Why is this called a “low-pass” filter? </a:t>
            </a:r>
          </a:p>
        </p:txBody>
      </p:sp>
      <p:sp>
        <p:nvSpPr>
          <p:cNvPr id="107" name="Shape 107"/>
          <p:cNvSpPr txBox="1">
            <a:spLocks noGrp="1"/>
          </p:cNvSpPr>
          <p:nvPr>
            <p:ph type="body" idx="4294967295"/>
          </p:nvPr>
        </p:nvSpPr>
        <p:spPr>
          <a:xfrm>
            <a:off x="3151575" y="825875"/>
            <a:ext cx="2795100" cy="19980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a:r>
              <a:rPr lang="en" dirty="0"/>
              <a:t>Add</a:t>
            </a:r>
            <a:r>
              <a:rPr lang="en-US" dirty="0"/>
              <a:t> a clear</a:t>
            </a:r>
            <a:r>
              <a:rPr lang="en" dirty="0"/>
              <a:t> picture of your circuit</a:t>
            </a:r>
          </a:p>
        </p:txBody>
      </p:sp>
      <p:sp>
        <p:nvSpPr>
          <p:cNvPr id="108" name="Shape 108"/>
          <p:cNvSpPr txBox="1">
            <a:spLocks noGrp="1"/>
          </p:cNvSpPr>
          <p:nvPr>
            <p:ph type="body" idx="4294967295"/>
          </p:nvPr>
        </p:nvSpPr>
        <p:spPr>
          <a:xfrm>
            <a:off x="6018600" y="825875"/>
            <a:ext cx="2795100" cy="19980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a:r>
              <a:rPr lang="en-US" sz="1600" dirty="0"/>
              <a:t>Create and add</a:t>
            </a:r>
            <a:r>
              <a:rPr lang="en" sz="1600" dirty="0"/>
              <a:t> a plot</a:t>
            </a:r>
            <a:r>
              <a:rPr lang="en-US" sz="1600" dirty="0"/>
              <a:t> from data you collected</a:t>
            </a:r>
            <a:r>
              <a:rPr lang="en" sz="1600" dirty="0"/>
              <a:t> </a:t>
            </a:r>
            <a:r>
              <a:rPr lang="en-US" sz="1600" dirty="0"/>
              <a:t>with gain (dB) on y-axis and frequency (Hz) on x-axis. Plot in the </a:t>
            </a:r>
            <a:r>
              <a:rPr lang="en-US" sz="1600" b="1" dirty="0"/>
              <a:t>logarithmic scale </a:t>
            </a:r>
            <a:r>
              <a:rPr lang="en-US" sz="1600" dirty="0"/>
              <a:t>using the tool you prefer.</a:t>
            </a:r>
            <a:endParaRPr lang="e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b="1"/>
              <a:t>Challenge #4 - High Pass Filter</a:t>
            </a:r>
          </a:p>
        </p:txBody>
      </p:sp>
      <p:sp>
        <p:nvSpPr>
          <p:cNvPr id="114" name="Shape 114"/>
          <p:cNvSpPr txBox="1">
            <a:spLocks noGrp="1"/>
          </p:cNvSpPr>
          <p:nvPr>
            <p:ph type="body" idx="4294967295"/>
          </p:nvPr>
        </p:nvSpPr>
        <p:spPr>
          <a:xfrm>
            <a:off x="243300" y="2432824"/>
            <a:ext cx="2795100" cy="3489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a:t>Schematic of High-Pass Filter</a:t>
            </a:r>
          </a:p>
        </p:txBody>
      </p:sp>
      <p:sp>
        <p:nvSpPr>
          <p:cNvPr id="115" name="Shape 115"/>
          <p:cNvSpPr txBox="1">
            <a:spLocks noGrp="1"/>
          </p:cNvSpPr>
          <p:nvPr>
            <p:ph type="body" idx="4294967295"/>
          </p:nvPr>
        </p:nvSpPr>
        <p:spPr>
          <a:xfrm>
            <a:off x="243300" y="2874000"/>
            <a:ext cx="2795100" cy="21168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a:t>Briefly describe your circuit.</a:t>
            </a:r>
          </a:p>
        </p:txBody>
      </p:sp>
      <p:sp>
        <p:nvSpPr>
          <p:cNvPr id="116" name="Shape 116"/>
          <p:cNvSpPr txBox="1">
            <a:spLocks noGrp="1"/>
          </p:cNvSpPr>
          <p:nvPr>
            <p:ph type="body" idx="4294967295"/>
          </p:nvPr>
        </p:nvSpPr>
        <p:spPr>
          <a:xfrm>
            <a:off x="3075375" y="2874000"/>
            <a:ext cx="5662200" cy="21168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dirty="0">
                <a:solidFill>
                  <a:srgbClr val="666666"/>
                </a:solidFill>
              </a:rPr>
              <a:t>Explain your plot. Estimate the cutoff frequency of this filter. Why is this called a “high-pass” filter? </a:t>
            </a:r>
          </a:p>
        </p:txBody>
      </p:sp>
      <p:sp>
        <p:nvSpPr>
          <p:cNvPr id="117" name="Shape 117"/>
          <p:cNvSpPr txBox="1">
            <a:spLocks noGrp="1"/>
          </p:cNvSpPr>
          <p:nvPr>
            <p:ph type="body" idx="4294967295"/>
          </p:nvPr>
        </p:nvSpPr>
        <p:spPr>
          <a:xfrm>
            <a:off x="3075375" y="744425"/>
            <a:ext cx="2795100" cy="20304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a:r>
              <a:rPr lang="en" dirty="0"/>
              <a:t>Add</a:t>
            </a:r>
            <a:r>
              <a:rPr lang="en-US" dirty="0"/>
              <a:t> a clear</a:t>
            </a:r>
            <a:r>
              <a:rPr lang="en" dirty="0"/>
              <a:t> picture of your circuit</a:t>
            </a:r>
          </a:p>
        </p:txBody>
      </p:sp>
      <p:sp>
        <p:nvSpPr>
          <p:cNvPr id="118" name="Shape 118"/>
          <p:cNvSpPr txBox="1">
            <a:spLocks noGrp="1"/>
          </p:cNvSpPr>
          <p:nvPr>
            <p:ph type="body" idx="4294967295"/>
          </p:nvPr>
        </p:nvSpPr>
        <p:spPr>
          <a:xfrm>
            <a:off x="5942400" y="744450"/>
            <a:ext cx="2795100" cy="20304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a:r>
              <a:rPr lang="en-US" sz="1600" dirty="0"/>
              <a:t>Create and add</a:t>
            </a:r>
            <a:r>
              <a:rPr lang="en" sz="1600" dirty="0"/>
              <a:t> a plot</a:t>
            </a:r>
            <a:r>
              <a:rPr lang="en-US" sz="1600" dirty="0"/>
              <a:t> from data you collected</a:t>
            </a:r>
            <a:r>
              <a:rPr lang="en" sz="1600" dirty="0"/>
              <a:t> </a:t>
            </a:r>
            <a:r>
              <a:rPr lang="en-US" sz="1600" dirty="0"/>
              <a:t>with gain (dB) on y-axis and frequency (Hz) on x-axis. Plot in the </a:t>
            </a:r>
            <a:r>
              <a:rPr lang="en-US" sz="1600" b="1" dirty="0"/>
              <a:t>logarithmic scale </a:t>
            </a:r>
            <a:r>
              <a:rPr lang="en-US" sz="1600" dirty="0"/>
              <a:t>using the tool you prefer.</a:t>
            </a:r>
            <a:endParaRPr lang="en" sz="1600" dirty="0"/>
          </a:p>
        </p:txBody>
      </p:sp>
      <p:pic>
        <p:nvPicPr>
          <p:cNvPr id="119" name="Shape 119"/>
          <p:cNvPicPr preferRelativeResize="0"/>
          <p:nvPr/>
        </p:nvPicPr>
        <p:blipFill>
          <a:blip r:embed="rId3">
            <a:alphaModFix/>
          </a:blip>
          <a:stretch>
            <a:fillRect/>
          </a:stretch>
        </p:blipFill>
        <p:spPr>
          <a:xfrm>
            <a:off x="243300" y="744425"/>
            <a:ext cx="2795100" cy="1691425"/>
          </a:xfrm>
          <a:prstGeom prst="rect">
            <a:avLst/>
          </a:prstGeom>
          <a:noFill/>
          <a:ln w="9525" cap="flat" cmpd="sng">
            <a:solidFill>
              <a:schemeClr val="dk1"/>
            </a:solidFill>
            <a:prstDash val="solid"/>
            <a:round/>
            <a:headEnd type="none" w="med" len="med"/>
            <a:tailEnd type="none" w="med" len="me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body" idx="4294967295"/>
          </p:nvPr>
        </p:nvSpPr>
        <p:spPr>
          <a:xfrm>
            <a:off x="221900" y="2899324"/>
            <a:ext cx="2795100" cy="2088599"/>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a:t>Briefly describe your circuit.</a:t>
            </a:r>
          </a:p>
        </p:txBody>
      </p:sp>
      <p:sp>
        <p:nvSpPr>
          <p:cNvPr id="125" name="Shape 125"/>
          <p:cNvSpPr txBox="1">
            <a:spLocks noGrp="1"/>
          </p:cNvSpPr>
          <p:nvPr>
            <p:ph type="body" idx="4294967295"/>
          </p:nvPr>
        </p:nvSpPr>
        <p:spPr>
          <a:xfrm>
            <a:off x="3075375" y="2899325"/>
            <a:ext cx="5662200" cy="21078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dirty="0"/>
              <a:t>Explain your plot. What is a </a:t>
            </a:r>
            <a:r>
              <a:rPr lang="en-US" sz="1100" dirty="0"/>
              <a:t>band</a:t>
            </a:r>
            <a:r>
              <a:rPr lang="en" sz="1100" dirty="0"/>
              <a:t> pass Filter. What are the cutoff frequencies and what is the band width?</a:t>
            </a:r>
          </a:p>
        </p:txBody>
      </p:sp>
      <p:sp>
        <p:nvSpPr>
          <p:cNvPr id="126" name="Shape 126"/>
          <p:cNvSpPr txBox="1">
            <a:spLocks noGrp="1"/>
          </p:cNvSpPr>
          <p:nvPr>
            <p:ph type="body" idx="4294967295"/>
          </p:nvPr>
        </p:nvSpPr>
        <p:spPr>
          <a:xfrm>
            <a:off x="3075375" y="719825"/>
            <a:ext cx="2795100" cy="2078725"/>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a:r>
              <a:rPr lang="en" dirty="0"/>
              <a:t>Add</a:t>
            </a:r>
            <a:r>
              <a:rPr lang="en-US" dirty="0"/>
              <a:t> a clear</a:t>
            </a:r>
            <a:r>
              <a:rPr lang="en" dirty="0"/>
              <a:t> picture of your circuit</a:t>
            </a:r>
          </a:p>
        </p:txBody>
      </p:sp>
      <p:sp>
        <p:nvSpPr>
          <p:cNvPr id="127" name="Shape 127"/>
          <p:cNvSpPr txBox="1">
            <a:spLocks noGrp="1"/>
          </p:cNvSpPr>
          <p:nvPr>
            <p:ph type="body" idx="4294967295"/>
          </p:nvPr>
        </p:nvSpPr>
        <p:spPr>
          <a:xfrm>
            <a:off x="5942400" y="719825"/>
            <a:ext cx="2795100" cy="2078725"/>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a:r>
              <a:rPr lang="en-US" sz="1600" dirty="0"/>
              <a:t>Create and add</a:t>
            </a:r>
            <a:r>
              <a:rPr lang="en" sz="1600" dirty="0"/>
              <a:t> a plot</a:t>
            </a:r>
            <a:r>
              <a:rPr lang="en-US" sz="1600" dirty="0"/>
              <a:t> from data you collected</a:t>
            </a:r>
            <a:r>
              <a:rPr lang="en" sz="1600" dirty="0"/>
              <a:t> </a:t>
            </a:r>
            <a:r>
              <a:rPr lang="en-US" sz="1600" dirty="0"/>
              <a:t>with gain (dB) on y-axis and frequency (Hz) on x-axis. Plot in the </a:t>
            </a:r>
            <a:r>
              <a:rPr lang="en-US" sz="1600" b="1" dirty="0"/>
              <a:t>logarithmic scale </a:t>
            </a:r>
            <a:r>
              <a:rPr lang="en-US" sz="1600" dirty="0"/>
              <a:t>using the tool you prefer.</a:t>
            </a:r>
            <a:endParaRPr lang="en" sz="1600" dirty="0"/>
          </a:p>
        </p:txBody>
      </p:sp>
      <p:sp>
        <p:nvSpPr>
          <p:cNvPr id="128" name="Shape 128"/>
          <p:cNvSpPr/>
          <p:nvPr/>
        </p:nvSpPr>
        <p:spPr>
          <a:xfrm>
            <a:off x="221900" y="719900"/>
            <a:ext cx="2795100" cy="2078575"/>
          </a:xfrm>
          <a:prstGeom prst="rect">
            <a:avLst/>
          </a:prstGeom>
          <a:solidFill>
            <a:srgbClr val="FFFFFF"/>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29" name="Shape 129"/>
          <p:cNvPicPr preferRelativeResize="0"/>
          <p:nvPr/>
        </p:nvPicPr>
        <p:blipFill>
          <a:blip r:embed="rId3">
            <a:alphaModFix/>
          </a:blip>
          <a:stretch>
            <a:fillRect/>
          </a:stretch>
        </p:blipFill>
        <p:spPr>
          <a:xfrm>
            <a:off x="240100" y="1266775"/>
            <a:ext cx="2699950" cy="1068350"/>
          </a:xfrm>
          <a:prstGeom prst="rect">
            <a:avLst/>
          </a:prstGeom>
          <a:noFill/>
          <a:ln>
            <a:noFill/>
          </a:ln>
        </p:spPr>
      </p:pic>
      <p:sp>
        <p:nvSpPr>
          <p:cNvPr id="130" name="Shape 130"/>
          <p:cNvSpPr txBox="1">
            <a:spLocks noGrp="1"/>
          </p:cNvSpPr>
          <p:nvPr>
            <p:ph type="body" idx="4294967295"/>
          </p:nvPr>
        </p:nvSpPr>
        <p:spPr>
          <a:xfrm>
            <a:off x="221900" y="2449574"/>
            <a:ext cx="2795100" cy="3489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a:t>Block diagram of Band Pass Filter</a:t>
            </a:r>
          </a:p>
        </p:txBody>
      </p:sp>
      <p:sp>
        <p:nvSpPr>
          <p:cNvPr id="131" name="Shape 131"/>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b="1"/>
              <a:t>Challenge #5 - Band Pass Filter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461617" y="815425"/>
            <a:ext cx="3548407" cy="1870625"/>
          </a:xfrm>
          <a:prstGeom prst="rect">
            <a:avLst/>
          </a:prstGeom>
          <a:noFill/>
          <a:ln w="9525" cap="flat" cmpd="sng">
            <a:solidFill>
              <a:schemeClr val="dk1"/>
            </a:solidFill>
            <a:prstDash val="solid"/>
            <a:round/>
            <a:headEnd type="none" w="med" len="med"/>
            <a:tailEnd type="none" w="med" len="med"/>
          </a:ln>
        </p:spPr>
      </p:pic>
      <p:sp>
        <p:nvSpPr>
          <p:cNvPr id="137" name="Shape 137"/>
          <p:cNvSpPr txBox="1">
            <a:spLocks noGrp="1"/>
          </p:cNvSpPr>
          <p:nvPr>
            <p:ph type="body" idx="4294967295"/>
          </p:nvPr>
        </p:nvSpPr>
        <p:spPr>
          <a:xfrm>
            <a:off x="461600" y="2686050"/>
            <a:ext cx="3548424" cy="305833"/>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a:t>Schematic of Audio Amplifier Circuit</a:t>
            </a:r>
          </a:p>
        </p:txBody>
      </p:sp>
      <p:sp>
        <p:nvSpPr>
          <p:cNvPr id="138" name="Shape 138"/>
          <p:cNvSpPr txBox="1">
            <a:spLocks noGrp="1"/>
          </p:cNvSpPr>
          <p:nvPr>
            <p:ph type="body" idx="4294967295"/>
          </p:nvPr>
        </p:nvSpPr>
        <p:spPr>
          <a:xfrm>
            <a:off x="461600" y="3024633"/>
            <a:ext cx="3548424" cy="1837875"/>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a:r>
              <a:rPr lang="en-US" dirty="0"/>
              <a:t>Add a picture of your breadboarded circuit</a:t>
            </a:r>
            <a:endParaRPr lang="en" dirty="0"/>
          </a:p>
        </p:txBody>
      </p:sp>
      <p:sp>
        <p:nvSpPr>
          <p:cNvPr id="139" name="Shape 139"/>
          <p:cNvSpPr txBox="1">
            <a:spLocks noGrp="1"/>
          </p:cNvSpPr>
          <p:nvPr>
            <p:ph type="body" idx="4294967295"/>
          </p:nvPr>
        </p:nvSpPr>
        <p:spPr>
          <a:xfrm>
            <a:off x="4381501" y="768549"/>
            <a:ext cx="4314824" cy="1964375"/>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dirty="0"/>
              <a:t>Show a picture of your breadboarded circuit being connected to the virtual bench for testing (function generator with o-scope channel 1 used as your audio input and o-scope channel 2 connected to your audio output) </a:t>
            </a:r>
            <a:endParaRPr lang="en" dirty="0"/>
          </a:p>
        </p:txBody>
      </p:sp>
      <p:sp>
        <p:nvSpPr>
          <p:cNvPr id="140" name="Shape 140"/>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b="1"/>
              <a:t>Challenge #6 - Audio Amplifier</a:t>
            </a:r>
          </a:p>
        </p:txBody>
      </p:sp>
      <p:sp>
        <p:nvSpPr>
          <p:cNvPr id="7" name="Shape 139">
            <a:extLst>
              <a:ext uri="{FF2B5EF4-FFF2-40B4-BE49-F238E27FC236}">
                <a16:creationId xmlns:a16="http://schemas.microsoft.com/office/drawing/2014/main" id="{A476CEEF-BA39-4C38-9071-935B7E698AE4}"/>
              </a:ext>
            </a:extLst>
          </p:cNvPr>
          <p:cNvSpPr txBox="1">
            <a:spLocks/>
          </p:cNvSpPr>
          <p:nvPr/>
        </p:nvSpPr>
        <p:spPr>
          <a:xfrm>
            <a:off x="4381501" y="2864406"/>
            <a:ext cx="4314823" cy="1964375"/>
          </a:xfrm>
          <a:prstGeom prst="rect">
            <a:avLst/>
          </a:prstGeom>
          <a:noFill/>
          <a:ln w="9525" cap="flat" cmpd="sng">
            <a:solidFill>
              <a:schemeClr val="dk1"/>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Roboto"/>
              <a:buNone/>
              <a:defRPr sz="1800" b="0" i="0" u="none" strike="noStrike" cap="none">
                <a:solidFill>
                  <a:schemeClr val="lt2"/>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r>
              <a:rPr lang="en-US" dirty="0"/>
              <a:t>Show a screen shot of your virtual bench interface screen illustrating your signals input (ch1) and output (ch2)</a:t>
            </a:r>
            <a:endParaRPr lang="e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461617" y="815425"/>
            <a:ext cx="4181701" cy="2326792"/>
          </a:xfrm>
          <a:prstGeom prst="rect">
            <a:avLst/>
          </a:prstGeom>
          <a:noFill/>
          <a:ln w="9525" cap="flat" cmpd="sng">
            <a:solidFill>
              <a:schemeClr val="dk1"/>
            </a:solidFill>
            <a:prstDash val="solid"/>
            <a:round/>
            <a:headEnd type="none" w="med" len="med"/>
            <a:tailEnd type="none" w="med" len="med"/>
          </a:ln>
        </p:spPr>
      </p:pic>
      <p:sp>
        <p:nvSpPr>
          <p:cNvPr id="137" name="Shape 137"/>
          <p:cNvSpPr txBox="1">
            <a:spLocks noGrp="1"/>
          </p:cNvSpPr>
          <p:nvPr>
            <p:ph type="body" idx="4294967295"/>
          </p:nvPr>
        </p:nvSpPr>
        <p:spPr>
          <a:xfrm>
            <a:off x="461600" y="3142217"/>
            <a:ext cx="4181700" cy="3078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a:t>Schematic of Audio Amplifier Circuit</a:t>
            </a:r>
          </a:p>
        </p:txBody>
      </p:sp>
      <p:sp>
        <p:nvSpPr>
          <p:cNvPr id="138" name="Shape 138"/>
          <p:cNvSpPr txBox="1">
            <a:spLocks noGrp="1"/>
          </p:cNvSpPr>
          <p:nvPr>
            <p:ph type="body" idx="4294967295"/>
          </p:nvPr>
        </p:nvSpPr>
        <p:spPr>
          <a:xfrm>
            <a:off x="461600" y="3543075"/>
            <a:ext cx="8079900" cy="13809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r>
              <a:rPr lang="en" sz="1400" dirty="0"/>
              <a:t>Briefly describe your circuit, </a:t>
            </a:r>
            <a:r>
              <a:rPr lang="en-US" sz="1400" dirty="0"/>
              <a:t>how you tested it, and some of the problems that came up while building this.</a:t>
            </a:r>
            <a:endParaRPr lang="en" sz="1400" dirty="0"/>
          </a:p>
        </p:txBody>
      </p:sp>
      <p:sp>
        <p:nvSpPr>
          <p:cNvPr id="139" name="Shape 139"/>
          <p:cNvSpPr txBox="1">
            <a:spLocks noGrp="1"/>
          </p:cNvSpPr>
          <p:nvPr>
            <p:ph type="body" idx="4294967295"/>
          </p:nvPr>
        </p:nvSpPr>
        <p:spPr>
          <a:xfrm>
            <a:off x="4813800" y="826450"/>
            <a:ext cx="3727800" cy="26346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dirty="0"/>
              <a:t>Add a clear picture of your soldered Circuit. (remember to submit a video of your circuit working)</a:t>
            </a:r>
            <a:endParaRPr lang="en" dirty="0"/>
          </a:p>
        </p:txBody>
      </p:sp>
      <p:sp>
        <p:nvSpPr>
          <p:cNvPr id="140" name="Shape 140"/>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b="1"/>
              <a:t>Challenge #6 - Audio Amplifier</a:t>
            </a:r>
          </a:p>
        </p:txBody>
      </p:sp>
    </p:spTree>
    <p:extLst>
      <p:ext uri="{BB962C8B-B14F-4D97-AF65-F5344CB8AC3E}">
        <p14:creationId xmlns:p14="http://schemas.microsoft.com/office/powerpoint/2010/main" val="284229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Lab Equipment and Experience</a:t>
            </a:r>
          </a:p>
        </p:txBody>
      </p:sp>
      <p:sp>
        <p:nvSpPr>
          <p:cNvPr id="146" name="Shape 146"/>
          <p:cNvSpPr txBox="1">
            <a:spLocks noGrp="1"/>
          </p:cNvSpPr>
          <p:nvPr>
            <p:ph type="body" idx="1"/>
          </p:nvPr>
        </p:nvSpPr>
        <p:spPr>
          <a:xfrm>
            <a:off x="471900" y="1919075"/>
            <a:ext cx="3999899" cy="27102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a:t>Explain the purposes for each of  the following lab equipment: multimeter, power supply, oscilloscope, function generator?</a:t>
            </a:r>
          </a:p>
          <a:p>
            <a:pPr lvl="0">
              <a:spcBef>
                <a:spcPts val="0"/>
              </a:spcBef>
              <a:buNone/>
            </a:pPr>
            <a:endParaRPr/>
          </a:p>
          <a:p>
            <a:pPr lvl="0">
              <a:spcBef>
                <a:spcPts val="0"/>
              </a:spcBef>
              <a:buNone/>
            </a:pPr>
            <a:endParaRPr/>
          </a:p>
          <a:p>
            <a:pPr lvl="0">
              <a:spcBef>
                <a:spcPts val="0"/>
              </a:spcBef>
              <a:buNone/>
            </a:pPr>
            <a:endParaRPr/>
          </a:p>
        </p:txBody>
      </p:sp>
      <p:sp>
        <p:nvSpPr>
          <p:cNvPr id="147" name="Shape 147"/>
          <p:cNvSpPr txBox="1">
            <a:spLocks noGrp="1"/>
          </p:cNvSpPr>
          <p:nvPr>
            <p:ph type="body" idx="2"/>
          </p:nvPr>
        </p:nvSpPr>
        <p:spPr>
          <a:xfrm>
            <a:off x="4694250" y="1919075"/>
            <a:ext cx="3999900" cy="2710199"/>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What was most valuable to you in this lab? Did you extend beyond the required challenges using what you have learned or did you have further questions regarding how something worked?Any other pictures you or ideas of projects or things you would like to share from your second lab?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Objective</a:t>
            </a:r>
          </a:p>
        </p:txBody>
      </p:sp>
      <p:sp>
        <p:nvSpPr>
          <p:cNvPr id="74" name="Shape 7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r>
              <a:rPr lang="en"/>
              <a:t>What is the objective of this lab (in your own words)?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 sz="2200" b="1" dirty="0"/>
              <a:t>Challenge #1 - Microphone Circuit</a:t>
            </a:r>
          </a:p>
        </p:txBody>
      </p:sp>
      <p:sp>
        <p:nvSpPr>
          <p:cNvPr id="80" name="Shape 80"/>
          <p:cNvSpPr txBox="1">
            <a:spLocks noGrp="1"/>
          </p:cNvSpPr>
          <p:nvPr>
            <p:ph type="body" idx="4294967295"/>
          </p:nvPr>
        </p:nvSpPr>
        <p:spPr>
          <a:xfrm>
            <a:off x="284550" y="2523441"/>
            <a:ext cx="2795100" cy="3099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a:t>Schematic of Microphone Circuit</a:t>
            </a:r>
          </a:p>
        </p:txBody>
      </p:sp>
      <p:sp>
        <p:nvSpPr>
          <p:cNvPr id="81" name="Shape 81"/>
          <p:cNvSpPr txBox="1">
            <a:spLocks noGrp="1"/>
          </p:cNvSpPr>
          <p:nvPr>
            <p:ph type="body" idx="4294967295"/>
          </p:nvPr>
        </p:nvSpPr>
        <p:spPr>
          <a:xfrm>
            <a:off x="284550" y="2948177"/>
            <a:ext cx="2795100" cy="20064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dirty="0"/>
              <a:t>Briefly describe your circuit.</a:t>
            </a:r>
          </a:p>
        </p:txBody>
      </p:sp>
      <p:sp>
        <p:nvSpPr>
          <p:cNvPr id="82" name="Shape 82"/>
          <p:cNvSpPr txBox="1">
            <a:spLocks noGrp="1"/>
          </p:cNvSpPr>
          <p:nvPr>
            <p:ph type="body" idx="4294967295"/>
          </p:nvPr>
        </p:nvSpPr>
        <p:spPr>
          <a:xfrm>
            <a:off x="3151575" y="2933700"/>
            <a:ext cx="5662200" cy="20064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100" dirty="0"/>
              <a:t>Explain your plot. What is the “frequency domain”? What is the fundamental frequency of each signal (note1.wav and note2.wav)? </a:t>
            </a:r>
            <a:r>
              <a:rPr lang="en-US" sz="1100" dirty="0"/>
              <a:t>To help you distinguish the fundamental frequency form the noise, it is important to play the notes loudly.</a:t>
            </a:r>
            <a:endParaRPr lang="en" sz="1100" dirty="0"/>
          </a:p>
        </p:txBody>
      </p:sp>
      <p:sp>
        <p:nvSpPr>
          <p:cNvPr id="83" name="Shape 83"/>
          <p:cNvSpPr txBox="1">
            <a:spLocks noGrp="1"/>
          </p:cNvSpPr>
          <p:nvPr>
            <p:ph type="body" idx="4294967295"/>
          </p:nvPr>
        </p:nvSpPr>
        <p:spPr>
          <a:xfrm>
            <a:off x="3151575" y="812425"/>
            <a:ext cx="2795100" cy="20208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a:r>
              <a:rPr lang="en" dirty="0"/>
              <a:t>Add</a:t>
            </a:r>
            <a:r>
              <a:rPr lang="en-US" dirty="0"/>
              <a:t> a </a:t>
            </a:r>
            <a:r>
              <a:rPr lang="en-US" b="1" dirty="0"/>
              <a:t>clear</a:t>
            </a:r>
            <a:r>
              <a:rPr lang="en" dirty="0"/>
              <a:t> picture of your circuit</a:t>
            </a:r>
          </a:p>
        </p:txBody>
      </p:sp>
      <p:sp>
        <p:nvSpPr>
          <p:cNvPr id="84" name="Shape 84"/>
          <p:cNvSpPr txBox="1">
            <a:spLocks noGrp="1"/>
          </p:cNvSpPr>
          <p:nvPr>
            <p:ph type="body" idx="4294967295"/>
          </p:nvPr>
        </p:nvSpPr>
        <p:spPr>
          <a:xfrm>
            <a:off x="6018600" y="812425"/>
            <a:ext cx="2795100" cy="202080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t>Add a </a:t>
            </a:r>
            <a:r>
              <a:rPr lang="en-US" b="1" dirty="0"/>
              <a:t>clear</a:t>
            </a:r>
            <a:r>
              <a:rPr lang="en-US" dirty="0"/>
              <a:t> </a:t>
            </a:r>
            <a:r>
              <a:rPr lang="en" dirty="0"/>
              <a:t>picture from your screen for </a:t>
            </a:r>
            <a:r>
              <a:rPr lang="en-US" dirty="0"/>
              <a:t>challenge 1 #4</a:t>
            </a:r>
            <a:r>
              <a:rPr lang="en" dirty="0"/>
              <a:t> showing the amplitude vs frequency plot while playing note1.wav.</a:t>
            </a:r>
          </a:p>
        </p:txBody>
      </p:sp>
      <p:sp>
        <p:nvSpPr>
          <p:cNvPr id="85" name="Shape 85"/>
          <p:cNvSpPr/>
          <p:nvPr/>
        </p:nvSpPr>
        <p:spPr>
          <a:xfrm>
            <a:off x="284550" y="812425"/>
            <a:ext cx="2795100" cy="1710900"/>
          </a:xfrm>
          <a:prstGeom prst="rect">
            <a:avLst/>
          </a:prstGeom>
          <a:solidFill>
            <a:srgbClr val="FFFFFF"/>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 name="Group 3"/>
          <p:cNvGrpSpPr/>
          <p:nvPr/>
        </p:nvGrpSpPr>
        <p:grpSpPr>
          <a:xfrm>
            <a:off x="599249" y="956468"/>
            <a:ext cx="2165699" cy="1452157"/>
            <a:chOff x="599249" y="956468"/>
            <a:chExt cx="2165699" cy="1452157"/>
          </a:xfrm>
        </p:grpSpPr>
        <p:pic>
          <p:nvPicPr>
            <p:cNvPr id="86" name="Shape 86"/>
            <p:cNvPicPr preferRelativeResize="0"/>
            <p:nvPr/>
          </p:nvPicPr>
          <p:blipFill>
            <a:blip r:embed="rId3">
              <a:alphaModFix/>
            </a:blip>
            <a:stretch>
              <a:fillRect/>
            </a:stretch>
          </p:blipFill>
          <p:spPr>
            <a:xfrm>
              <a:off x="599249" y="956468"/>
              <a:ext cx="2165699" cy="1452157"/>
            </a:xfrm>
            <a:prstGeom prst="rect">
              <a:avLst/>
            </a:prstGeom>
            <a:noFill/>
            <a:ln w="9525" cap="flat" cmpd="sng">
              <a:solidFill>
                <a:srgbClr val="FFFFFF"/>
              </a:solidFill>
              <a:prstDash val="solid"/>
              <a:round/>
              <a:headEnd type="none" w="med" len="med"/>
              <a:tailEnd type="none" w="med" len="med"/>
            </a:ln>
          </p:spPr>
        </p:pic>
        <p:pic>
          <p:nvPicPr>
            <p:cNvPr id="3" name="Picture 2"/>
            <p:cNvPicPr>
              <a:picLocks noChangeAspect="1"/>
            </p:cNvPicPr>
            <p:nvPr/>
          </p:nvPicPr>
          <p:blipFill rotWithShape="1">
            <a:blip r:embed="rId4"/>
            <a:srcRect r="26936" b="23470"/>
            <a:stretch/>
          </p:blipFill>
          <p:spPr>
            <a:xfrm>
              <a:off x="737937" y="1359821"/>
              <a:ext cx="473243" cy="116054"/>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79">
            <a:extLst>
              <a:ext uri="{FF2B5EF4-FFF2-40B4-BE49-F238E27FC236}">
                <a16:creationId xmlns:a16="http://schemas.microsoft.com/office/drawing/2014/main" id="{A673318B-6F27-6F47-93B2-0DD8E5D56C7D}"/>
              </a:ext>
            </a:extLst>
          </p:cNvPr>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 sz="2200" b="1" dirty="0"/>
              <a:t>Quick guide on plotting in logarithmic scale (</a:t>
            </a:r>
            <a:r>
              <a:rPr lang="en-US" sz="2200" b="1" dirty="0"/>
              <a:t>Delete for submission)</a:t>
            </a:r>
            <a:endParaRPr lang="en" sz="2200" b="1" dirty="0"/>
          </a:p>
        </p:txBody>
      </p:sp>
      <p:sp>
        <p:nvSpPr>
          <p:cNvPr id="6" name="Rectangle 5">
            <a:extLst>
              <a:ext uri="{FF2B5EF4-FFF2-40B4-BE49-F238E27FC236}">
                <a16:creationId xmlns:a16="http://schemas.microsoft.com/office/drawing/2014/main" id="{3A45A9A4-7246-8341-A057-BA5A6AE23900}"/>
              </a:ext>
            </a:extLst>
          </p:cNvPr>
          <p:cNvSpPr/>
          <p:nvPr/>
        </p:nvSpPr>
        <p:spPr>
          <a:xfrm>
            <a:off x="1081007" y="1448365"/>
            <a:ext cx="6981986" cy="2554545"/>
          </a:xfrm>
          <a:prstGeom prst="rect">
            <a:avLst/>
          </a:prstGeom>
        </p:spPr>
        <p:txBody>
          <a:bodyPr wrap="square">
            <a:spAutoFit/>
          </a:bodyPr>
          <a:lstStyle/>
          <a:p>
            <a:r>
              <a:rPr lang="en-US" sz="2000" dirty="0">
                <a:solidFill>
                  <a:srgbClr val="666666"/>
                </a:solidFill>
              </a:rPr>
              <a:t>Challenge 2-5 requires you to collect data and plot in logarithmic scale. </a:t>
            </a:r>
          </a:p>
          <a:p>
            <a:endParaRPr lang="en-US" sz="2000" dirty="0">
              <a:solidFill>
                <a:srgbClr val="666666"/>
              </a:solidFill>
            </a:endParaRPr>
          </a:p>
          <a:p>
            <a:r>
              <a:rPr lang="en-US" sz="2000" dirty="0">
                <a:solidFill>
                  <a:srgbClr val="666666"/>
                </a:solidFill>
              </a:rPr>
              <a:t>In this following slides (5-9), we will go over how to do this in </a:t>
            </a:r>
            <a:r>
              <a:rPr lang="en-US" sz="2000" b="1" i="1" dirty="0">
                <a:solidFill>
                  <a:srgbClr val="666666"/>
                </a:solidFill>
              </a:rPr>
              <a:t>Excel</a:t>
            </a:r>
            <a:r>
              <a:rPr lang="en-US" sz="2000" dirty="0">
                <a:solidFill>
                  <a:srgbClr val="666666"/>
                </a:solidFill>
              </a:rPr>
              <a:t>, </a:t>
            </a:r>
            <a:r>
              <a:rPr lang="en-US" sz="2000" b="1" i="1" dirty="0">
                <a:solidFill>
                  <a:srgbClr val="666666"/>
                </a:solidFill>
              </a:rPr>
              <a:t>Google Sheets</a:t>
            </a:r>
            <a:r>
              <a:rPr lang="en-US" sz="2000" dirty="0">
                <a:solidFill>
                  <a:srgbClr val="666666"/>
                </a:solidFill>
              </a:rPr>
              <a:t>, and </a:t>
            </a:r>
            <a:r>
              <a:rPr lang="en-US" sz="2000" b="1" i="1" dirty="0">
                <a:solidFill>
                  <a:srgbClr val="666666"/>
                </a:solidFill>
              </a:rPr>
              <a:t>MATLAB</a:t>
            </a:r>
            <a:r>
              <a:rPr lang="en-US" sz="2000" dirty="0">
                <a:solidFill>
                  <a:srgbClr val="666666"/>
                </a:solidFill>
              </a:rPr>
              <a:t>. </a:t>
            </a:r>
          </a:p>
          <a:p>
            <a:endParaRPr lang="en-US" sz="2000" dirty="0">
              <a:solidFill>
                <a:srgbClr val="666666"/>
              </a:solidFill>
            </a:endParaRPr>
          </a:p>
          <a:p>
            <a:r>
              <a:rPr lang="en-US" sz="2000" dirty="0">
                <a:solidFill>
                  <a:srgbClr val="666666"/>
                </a:solidFill>
              </a:rPr>
              <a:t>You can use whichever tool you prefer. No need to fill in anything to slides 5-9.</a:t>
            </a:r>
            <a:endParaRPr lang="en" sz="2000" dirty="0"/>
          </a:p>
        </p:txBody>
      </p:sp>
    </p:spTree>
    <p:extLst>
      <p:ext uri="{BB962C8B-B14F-4D97-AF65-F5344CB8AC3E}">
        <p14:creationId xmlns:p14="http://schemas.microsoft.com/office/powerpoint/2010/main" val="113552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79">
            <a:extLst>
              <a:ext uri="{FF2B5EF4-FFF2-40B4-BE49-F238E27FC236}">
                <a16:creationId xmlns:a16="http://schemas.microsoft.com/office/drawing/2014/main" id="{A673318B-6F27-6F47-93B2-0DD8E5D56C7D}"/>
              </a:ext>
            </a:extLst>
          </p:cNvPr>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 sz="2200" b="1" dirty="0"/>
              <a:t>Plotting in logarithmic scale using Excel – 1 (</a:t>
            </a:r>
            <a:r>
              <a:rPr lang="en-US" sz="2200" b="1" dirty="0"/>
              <a:t>Delete for submission)</a:t>
            </a:r>
            <a:endParaRPr lang="en" sz="2200" b="1" dirty="0"/>
          </a:p>
        </p:txBody>
      </p:sp>
      <p:sp>
        <p:nvSpPr>
          <p:cNvPr id="4" name="Rectangle 3">
            <a:extLst>
              <a:ext uri="{FF2B5EF4-FFF2-40B4-BE49-F238E27FC236}">
                <a16:creationId xmlns:a16="http://schemas.microsoft.com/office/drawing/2014/main" id="{3D35F83D-374C-664A-8DB5-ADCAE7E14F89}"/>
              </a:ext>
            </a:extLst>
          </p:cNvPr>
          <p:cNvSpPr/>
          <p:nvPr/>
        </p:nvSpPr>
        <p:spPr>
          <a:xfrm>
            <a:off x="875653" y="784148"/>
            <a:ext cx="6943241" cy="523220"/>
          </a:xfrm>
          <a:prstGeom prst="rect">
            <a:avLst/>
          </a:prstGeom>
        </p:spPr>
        <p:txBody>
          <a:bodyPr wrap="square">
            <a:spAutoFit/>
          </a:bodyPr>
          <a:lstStyle/>
          <a:p>
            <a:r>
              <a:rPr lang="en-US" dirty="0">
                <a:solidFill>
                  <a:srgbClr val="666666"/>
                </a:solidFill>
              </a:rPr>
              <a:t>1. Input your Frequency, Output, and Input into Excel, then type in the formula to calculate Gain. Drag down from the buttom right of the first cell to auto-complete</a:t>
            </a:r>
          </a:p>
        </p:txBody>
      </p:sp>
      <p:pic>
        <p:nvPicPr>
          <p:cNvPr id="17" name="Picture 16">
            <a:extLst>
              <a:ext uri="{FF2B5EF4-FFF2-40B4-BE49-F238E27FC236}">
                <a16:creationId xmlns:a16="http://schemas.microsoft.com/office/drawing/2014/main" id="{CF444DCF-2901-ED48-8797-A707698F245A}"/>
              </a:ext>
            </a:extLst>
          </p:cNvPr>
          <p:cNvPicPr>
            <a:picLocks noChangeAspect="1"/>
          </p:cNvPicPr>
          <p:nvPr/>
        </p:nvPicPr>
        <p:blipFill>
          <a:blip r:embed="rId2"/>
          <a:stretch>
            <a:fillRect/>
          </a:stretch>
        </p:blipFill>
        <p:spPr>
          <a:xfrm>
            <a:off x="540769" y="1540693"/>
            <a:ext cx="3362023" cy="1403015"/>
          </a:xfrm>
          <a:prstGeom prst="rect">
            <a:avLst/>
          </a:prstGeom>
        </p:spPr>
      </p:pic>
      <p:pic>
        <p:nvPicPr>
          <p:cNvPr id="18" name="Picture 17">
            <a:extLst>
              <a:ext uri="{FF2B5EF4-FFF2-40B4-BE49-F238E27FC236}">
                <a16:creationId xmlns:a16="http://schemas.microsoft.com/office/drawing/2014/main" id="{5BC70B47-6561-934A-86CB-CAF531AB0613}"/>
              </a:ext>
            </a:extLst>
          </p:cNvPr>
          <p:cNvPicPr>
            <a:picLocks noChangeAspect="1"/>
          </p:cNvPicPr>
          <p:nvPr/>
        </p:nvPicPr>
        <p:blipFill>
          <a:blip r:embed="rId3"/>
          <a:stretch>
            <a:fillRect/>
          </a:stretch>
        </p:blipFill>
        <p:spPr>
          <a:xfrm>
            <a:off x="530295" y="3352084"/>
            <a:ext cx="3382973" cy="1403016"/>
          </a:xfrm>
          <a:prstGeom prst="rect">
            <a:avLst/>
          </a:prstGeom>
        </p:spPr>
      </p:pic>
      <p:pic>
        <p:nvPicPr>
          <p:cNvPr id="21" name="Picture 20">
            <a:extLst>
              <a:ext uri="{FF2B5EF4-FFF2-40B4-BE49-F238E27FC236}">
                <a16:creationId xmlns:a16="http://schemas.microsoft.com/office/drawing/2014/main" id="{09990EDC-74EC-8B4C-B77B-CD62E62945A6}"/>
              </a:ext>
            </a:extLst>
          </p:cNvPr>
          <p:cNvPicPr>
            <a:picLocks noChangeAspect="1"/>
          </p:cNvPicPr>
          <p:nvPr/>
        </p:nvPicPr>
        <p:blipFill>
          <a:blip r:embed="rId4"/>
          <a:stretch>
            <a:fillRect/>
          </a:stretch>
        </p:blipFill>
        <p:spPr>
          <a:xfrm>
            <a:off x="5015936" y="3316518"/>
            <a:ext cx="3416107" cy="1474148"/>
          </a:xfrm>
          <a:prstGeom prst="rect">
            <a:avLst/>
          </a:prstGeom>
        </p:spPr>
      </p:pic>
      <p:pic>
        <p:nvPicPr>
          <p:cNvPr id="22" name="Picture 21">
            <a:extLst>
              <a:ext uri="{FF2B5EF4-FFF2-40B4-BE49-F238E27FC236}">
                <a16:creationId xmlns:a16="http://schemas.microsoft.com/office/drawing/2014/main" id="{3E0575F6-C6D1-8340-9425-BF9D26F9D79F}"/>
              </a:ext>
            </a:extLst>
          </p:cNvPr>
          <p:cNvPicPr>
            <a:picLocks noChangeAspect="1"/>
          </p:cNvPicPr>
          <p:nvPr/>
        </p:nvPicPr>
        <p:blipFill>
          <a:blip r:embed="rId5"/>
          <a:stretch>
            <a:fillRect/>
          </a:stretch>
        </p:blipFill>
        <p:spPr>
          <a:xfrm>
            <a:off x="4993805" y="1520543"/>
            <a:ext cx="3460368" cy="1443314"/>
          </a:xfrm>
          <a:prstGeom prst="rect">
            <a:avLst/>
          </a:prstGeom>
        </p:spPr>
      </p:pic>
      <p:cxnSp>
        <p:nvCxnSpPr>
          <p:cNvPr id="24" name="Straight Arrow Connector 23">
            <a:extLst>
              <a:ext uri="{FF2B5EF4-FFF2-40B4-BE49-F238E27FC236}">
                <a16:creationId xmlns:a16="http://schemas.microsoft.com/office/drawing/2014/main" id="{485643AC-A3F2-9344-A440-43704D2FEDC4}"/>
              </a:ext>
            </a:extLst>
          </p:cNvPr>
          <p:cNvCxnSpPr>
            <a:stCxn id="17" idx="2"/>
            <a:endCxn id="18" idx="0"/>
          </p:cNvCxnSpPr>
          <p:nvPr/>
        </p:nvCxnSpPr>
        <p:spPr>
          <a:xfrm>
            <a:off x="2221781" y="2943708"/>
            <a:ext cx="1" cy="40837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6" name="Straight Arrow Connector 25">
            <a:extLst>
              <a:ext uri="{FF2B5EF4-FFF2-40B4-BE49-F238E27FC236}">
                <a16:creationId xmlns:a16="http://schemas.microsoft.com/office/drawing/2014/main" id="{F74B1C67-5C5E-E044-9377-58BE5FF0128D}"/>
              </a:ext>
            </a:extLst>
          </p:cNvPr>
          <p:cNvCxnSpPr>
            <a:cxnSpLocks/>
            <a:stCxn id="18" idx="3"/>
            <a:endCxn id="21" idx="1"/>
          </p:cNvCxnSpPr>
          <p:nvPr/>
        </p:nvCxnSpPr>
        <p:spPr>
          <a:xfrm>
            <a:off x="3913268" y="4053592"/>
            <a:ext cx="1102668"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D13DDE24-45AB-5C4A-8FA0-DBA6BEF60BA2}"/>
              </a:ext>
            </a:extLst>
          </p:cNvPr>
          <p:cNvCxnSpPr>
            <a:cxnSpLocks/>
            <a:stCxn id="21" idx="0"/>
            <a:endCxn id="22" idx="2"/>
          </p:cNvCxnSpPr>
          <p:nvPr/>
        </p:nvCxnSpPr>
        <p:spPr>
          <a:xfrm flipH="1" flipV="1">
            <a:off x="6723989" y="2963857"/>
            <a:ext cx="1" cy="35266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915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79">
            <a:extLst>
              <a:ext uri="{FF2B5EF4-FFF2-40B4-BE49-F238E27FC236}">
                <a16:creationId xmlns:a16="http://schemas.microsoft.com/office/drawing/2014/main" id="{A673318B-6F27-6F47-93B2-0DD8E5D56C7D}"/>
              </a:ext>
            </a:extLst>
          </p:cNvPr>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 sz="2200" b="1" dirty="0"/>
              <a:t>Plotting in logarithmic scale using Excel – 2 (</a:t>
            </a:r>
            <a:r>
              <a:rPr lang="en-US" sz="2200" b="1" dirty="0"/>
              <a:t>Delete for submission)</a:t>
            </a:r>
            <a:endParaRPr lang="en" sz="2200" b="1" dirty="0"/>
          </a:p>
        </p:txBody>
      </p:sp>
      <p:sp>
        <p:nvSpPr>
          <p:cNvPr id="12" name="Rectangle 11">
            <a:extLst>
              <a:ext uri="{FF2B5EF4-FFF2-40B4-BE49-F238E27FC236}">
                <a16:creationId xmlns:a16="http://schemas.microsoft.com/office/drawing/2014/main" id="{7ADF1C36-BA56-2145-B641-5287174CA102}"/>
              </a:ext>
            </a:extLst>
          </p:cNvPr>
          <p:cNvSpPr/>
          <p:nvPr/>
        </p:nvSpPr>
        <p:spPr>
          <a:xfrm>
            <a:off x="98250" y="1333790"/>
            <a:ext cx="3644591" cy="523220"/>
          </a:xfrm>
          <a:prstGeom prst="rect">
            <a:avLst/>
          </a:prstGeom>
        </p:spPr>
        <p:txBody>
          <a:bodyPr wrap="square">
            <a:spAutoFit/>
          </a:bodyPr>
          <a:lstStyle/>
          <a:p>
            <a:r>
              <a:rPr lang="en-US" dirty="0">
                <a:solidFill>
                  <a:srgbClr val="666666"/>
                </a:solidFill>
              </a:rPr>
              <a:t>2. Choose the columns, then go to Insert – Recommended Charts – Scatter</a:t>
            </a:r>
          </a:p>
        </p:txBody>
      </p:sp>
      <p:sp>
        <p:nvSpPr>
          <p:cNvPr id="13" name="Rectangle 12">
            <a:extLst>
              <a:ext uri="{FF2B5EF4-FFF2-40B4-BE49-F238E27FC236}">
                <a16:creationId xmlns:a16="http://schemas.microsoft.com/office/drawing/2014/main" id="{4BD694FB-364A-F74E-91C7-8325ADF9E392}"/>
              </a:ext>
            </a:extLst>
          </p:cNvPr>
          <p:cNvSpPr/>
          <p:nvPr/>
        </p:nvSpPr>
        <p:spPr>
          <a:xfrm>
            <a:off x="98250" y="2718043"/>
            <a:ext cx="4842775" cy="307777"/>
          </a:xfrm>
          <a:prstGeom prst="rect">
            <a:avLst/>
          </a:prstGeom>
        </p:spPr>
        <p:txBody>
          <a:bodyPr wrap="square">
            <a:spAutoFit/>
          </a:bodyPr>
          <a:lstStyle/>
          <a:p>
            <a:r>
              <a:rPr lang="en-US" dirty="0">
                <a:solidFill>
                  <a:srgbClr val="666666"/>
                </a:solidFill>
              </a:rPr>
              <a:t>3. Right click a number on x-axis, and choose </a:t>
            </a:r>
            <a:r>
              <a:rPr lang="en-US" b="1" dirty="0">
                <a:solidFill>
                  <a:srgbClr val="666666"/>
                </a:solidFill>
              </a:rPr>
              <a:t>Format Axis</a:t>
            </a:r>
            <a:endParaRPr lang="en" b="1" dirty="0"/>
          </a:p>
        </p:txBody>
      </p:sp>
      <p:pic>
        <p:nvPicPr>
          <p:cNvPr id="15" name="Picture 14" descr="A screenshot of a cell phone&#10;&#10;Description automatically generated">
            <a:extLst>
              <a:ext uri="{FF2B5EF4-FFF2-40B4-BE49-F238E27FC236}">
                <a16:creationId xmlns:a16="http://schemas.microsoft.com/office/drawing/2014/main" id="{FFB0594B-1658-A44F-AE70-CCF04BACA9AB}"/>
              </a:ext>
            </a:extLst>
          </p:cNvPr>
          <p:cNvPicPr>
            <a:picLocks noChangeAspect="1"/>
          </p:cNvPicPr>
          <p:nvPr/>
        </p:nvPicPr>
        <p:blipFill>
          <a:blip r:embed="rId2"/>
          <a:stretch>
            <a:fillRect/>
          </a:stretch>
        </p:blipFill>
        <p:spPr>
          <a:xfrm>
            <a:off x="7643636" y="2571750"/>
            <a:ext cx="1331267" cy="2486207"/>
          </a:xfrm>
          <a:prstGeom prst="rect">
            <a:avLst/>
          </a:prstGeom>
        </p:spPr>
      </p:pic>
      <p:sp>
        <p:nvSpPr>
          <p:cNvPr id="16" name="Rectangle 15">
            <a:extLst>
              <a:ext uri="{FF2B5EF4-FFF2-40B4-BE49-F238E27FC236}">
                <a16:creationId xmlns:a16="http://schemas.microsoft.com/office/drawing/2014/main" id="{3AC326D2-A6DE-674C-BB01-3BD71A305841}"/>
              </a:ext>
            </a:extLst>
          </p:cNvPr>
          <p:cNvSpPr/>
          <p:nvPr/>
        </p:nvSpPr>
        <p:spPr>
          <a:xfrm>
            <a:off x="5815867" y="2709970"/>
            <a:ext cx="1869489" cy="954107"/>
          </a:xfrm>
          <a:prstGeom prst="rect">
            <a:avLst/>
          </a:prstGeom>
        </p:spPr>
        <p:txBody>
          <a:bodyPr wrap="square">
            <a:spAutoFit/>
          </a:bodyPr>
          <a:lstStyle/>
          <a:p>
            <a:r>
              <a:rPr lang="en-US" dirty="0">
                <a:solidFill>
                  <a:srgbClr val="666666"/>
                </a:solidFill>
              </a:rPr>
              <a:t>4. Unider Axis Options, check </a:t>
            </a:r>
            <a:r>
              <a:rPr lang="en-US" b="1" dirty="0">
                <a:solidFill>
                  <a:srgbClr val="666666"/>
                </a:solidFill>
              </a:rPr>
              <a:t>Logarithmic scale </a:t>
            </a:r>
            <a:r>
              <a:rPr lang="en-US" dirty="0">
                <a:solidFill>
                  <a:srgbClr val="666666"/>
                </a:solidFill>
              </a:rPr>
              <a:t>(with base 10)</a:t>
            </a:r>
            <a:endParaRPr lang="en" dirty="0"/>
          </a:p>
        </p:txBody>
      </p:sp>
      <p:pic>
        <p:nvPicPr>
          <p:cNvPr id="2" name="Picture 1">
            <a:extLst>
              <a:ext uri="{FF2B5EF4-FFF2-40B4-BE49-F238E27FC236}">
                <a16:creationId xmlns:a16="http://schemas.microsoft.com/office/drawing/2014/main" id="{A7EB3858-B206-C74D-9A7B-B4D12A2E87BD}"/>
              </a:ext>
            </a:extLst>
          </p:cNvPr>
          <p:cNvPicPr>
            <a:picLocks noChangeAspect="1"/>
          </p:cNvPicPr>
          <p:nvPr/>
        </p:nvPicPr>
        <p:blipFill>
          <a:blip r:embed="rId3"/>
          <a:stretch>
            <a:fillRect/>
          </a:stretch>
        </p:blipFill>
        <p:spPr>
          <a:xfrm>
            <a:off x="4094465" y="737077"/>
            <a:ext cx="3442803" cy="1892291"/>
          </a:xfrm>
          <a:prstGeom prst="rect">
            <a:avLst/>
          </a:prstGeom>
        </p:spPr>
      </p:pic>
      <p:pic>
        <p:nvPicPr>
          <p:cNvPr id="5" name="Picture 4">
            <a:extLst>
              <a:ext uri="{FF2B5EF4-FFF2-40B4-BE49-F238E27FC236}">
                <a16:creationId xmlns:a16="http://schemas.microsoft.com/office/drawing/2014/main" id="{E976767C-CC66-DA47-BD83-A3AC9CB34E3C}"/>
              </a:ext>
            </a:extLst>
          </p:cNvPr>
          <p:cNvPicPr>
            <a:picLocks noChangeAspect="1"/>
          </p:cNvPicPr>
          <p:nvPr/>
        </p:nvPicPr>
        <p:blipFill>
          <a:blip r:embed="rId4"/>
          <a:stretch>
            <a:fillRect/>
          </a:stretch>
        </p:blipFill>
        <p:spPr>
          <a:xfrm>
            <a:off x="689674" y="3072599"/>
            <a:ext cx="3533614" cy="1766807"/>
          </a:xfrm>
          <a:prstGeom prst="rect">
            <a:avLst/>
          </a:prstGeom>
        </p:spPr>
      </p:pic>
    </p:spTree>
    <p:extLst>
      <p:ext uri="{BB962C8B-B14F-4D97-AF65-F5344CB8AC3E}">
        <p14:creationId xmlns:p14="http://schemas.microsoft.com/office/powerpoint/2010/main" val="3445806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79">
            <a:extLst>
              <a:ext uri="{FF2B5EF4-FFF2-40B4-BE49-F238E27FC236}">
                <a16:creationId xmlns:a16="http://schemas.microsoft.com/office/drawing/2014/main" id="{A673318B-6F27-6F47-93B2-0DD8E5D56C7D}"/>
              </a:ext>
            </a:extLst>
          </p:cNvPr>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 sz="2200" b="1" dirty="0"/>
              <a:t>Plotting in logarithmic scale using Google Sheet – 1 (</a:t>
            </a:r>
            <a:r>
              <a:rPr lang="en-US" sz="2200" b="1" dirty="0"/>
              <a:t>Delete for submission)</a:t>
            </a:r>
            <a:endParaRPr lang="en" sz="2200" b="1" dirty="0"/>
          </a:p>
        </p:txBody>
      </p:sp>
      <p:sp>
        <p:nvSpPr>
          <p:cNvPr id="4" name="Rectangle 3">
            <a:extLst>
              <a:ext uri="{FF2B5EF4-FFF2-40B4-BE49-F238E27FC236}">
                <a16:creationId xmlns:a16="http://schemas.microsoft.com/office/drawing/2014/main" id="{3D35F83D-374C-664A-8DB5-ADCAE7E14F89}"/>
              </a:ext>
            </a:extLst>
          </p:cNvPr>
          <p:cNvSpPr/>
          <p:nvPr/>
        </p:nvSpPr>
        <p:spPr>
          <a:xfrm>
            <a:off x="875653" y="784148"/>
            <a:ext cx="6943241" cy="523220"/>
          </a:xfrm>
          <a:prstGeom prst="rect">
            <a:avLst/>
          </a:prstGeom>
        </p:spPr>
        <p:txBody>
          <a:bodyPr wrap="square">
            <a:spAutoFit/>
          </a:bodyPr>
          <a:lstStyle/>
          <a:p>
            <a:r>
              <a:rPr lang="en-US" dirty="0">
                <a:solidFill>
                  <a:srgbClr val="666666"/>
                </a:solidFill>
              </a:rPr>
              <a:t>1. Input your Frequency, Output, and Input into Google Sheet, then type in the formula to calculate Gain. Drag down from the buttom right of the first cell to auto-complete</a:t>
            </a:r>
          </a:p>
        </p:txBody>
      </p:sp>
      <p:cxnSp>
        <p:nvCxnSpPr>
          <p:cNvPr id="24" name="Straight Arrow Connector 23">
            <a:extLst>
              <a:ext uri="{FF2B5EF4-FFF2-40B4-BE49-F238E27FC236}">
                <a16:creationId xmlns:a16="http://schemas.microsoft.com/office/drawing/2014/main" id="{485643AC-A3F2-9344-A440-43704D2FEDC4}"/>
              </a:ext>
            </a:extLst>
          </p:cNvPr>
          <p:cNvCxnSpPr>
            <a:cxnSpLocks/>
            <a:stCxn id="11" idx="2"/>
            <a:endCxn id="5" idx="0"/>
          </p:cNvCxnSpPr>
          <p:nvPr/>
        </p:nvCxnSpPr>
        <p:spPr>
          <a:xfrm>
            <a:off x="2221781" y="3000329"/>
            <a:ext cx="0" cy="38458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6" name="Straight Arrow Connector 25">
            <a:extLst>
              <a:ext uri="{FF2B5EF4-FFF2-40B4-BE49-F238E27FC236}">
                <a16:creationId xmlns:a16="http://schemas.microsoft.com/office/drawing/2014/main" id="{F74B1C67-5C5E-E044-9377-58BE5FF0128D}"/>
              </a:ext>
            </a:extLst>
          </p:cNvPr>
          <p:cNvCxnSpPr>
            <a:cxnSpLocks/>
          </p:cNvCxnSpPr>
          <p:nvPr/>
        </p:nvCxnSpPr>
        <p:spPr>
          <a:xfrm>
            <a:off x="3913268" y="4053592"/>
            <a:ext cx="1102668"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D13DDE24-45AB-5C4A-8FA0-DBA6BEF60BA2}"/>
              </a:ext>
            </a:extLst>
          </p:cNvPr>
          <p:cNvCxnSpPr>
            <a:cxnSpLocks/>
            <a:stCxn id="7" idx="0"/>
            <a:endCxn id="8" idx="2"/>
          </p:cNvCxnSpPr>
          <p:nvPr/>
        </p:nvCxnSpPr>
        <p:spPr>
          <a:xfrm flipV="1">
            <a:off x="6676961" y="2993587"/>
            <a:ext cx="0" cy="35849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1" name="Picture 10">
            <a:extLst>
              <a:ext uri="{FF2B5EF4-FFF2-40B4-BE49-F238E27FC236}">
                <a16:creationId xmlns:a16="http://schemas.microsoft.com/office/drawing/2014/main" id="{38B0D6B9-D187-E244-B8E9-AFE55F2EA675}"/>
              </a:ext>
            </a:extLst>
          </p:cNvPr>
          <p:cNvPicPr>
            <a:picLocks noChangeAspect="1"/>
          </p:cNvPicPr>
          <p:nvPr/>
        </p:nvPicPr>
        <p:blipFill>
          <a:blip r:embed="rId2"/>
          <a:stretch>
            <a:fillRect/>
          </a:stretch>
        </p:blipFill>
        <p:spPr>
          <a:xfrm>
            <a:off x="575137" y="1465724"/>
            <a:ext cx="3293288" cy="1534605"/>
          </a:xfrm>
          <a:prstGeom prst="rect">
            <a:avLst/>
          </a:prstGeom>
        </p:spPr>
      </p:pic>
      <p:pic>
        <p:nvPicPr>
          <p:cNvPr id="5" name="Picture 4">
            <a:extLst>
              <a:ext uri="{FF2B5EF4-FFF2-40B4-BE49-F238E27FC236}">
                <a16:creationId xmlns:a16="http://schemas.microsoft.com/office/drawing/2014/main" id="{C825FBBC-EA83-7245-AECB-06E6D281BE17}"/>
              </a:ext>
            </a:extLst>
          </p:cNvPr>
          <p:cNvPicPr>
            <a:picLocks noChangeAspect="1"/>
          </p:cNvPicPr>
          <p:nvPr/>
        </p:nvPicPr>
        <p:blipFill>
          <a:blip r:embed="rId3"/>
          <a:stretch>
            <a:fillRect/>
          </a:stretch>
        </p:blipFill>
        <p:spPr>
          <a:xfrm>
            <a:off x="503797" y="3384914"/>
            <a:ext cx="3435968" cy="158025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6A48FC36-6D2B-D749-B464-FA3150A0E3E9}"/>
              </a:ext>
            </a:extLst>
          </p:cNvPr>
          <p:cNvPicPr>
            <a:picLocks noChangeAspect="1"/>
          </p:cNvPicPr>
          <p:nvPr/>
        </p:nvPicPr>
        <p:blipFill>
          <a:blip r:embed="rId4"/>
          <a:stretch>
            <a:fillRect/>
          </a:stretch>
        </p:blipFill>
        <p:spPr>
          <a:xfrm>
            <a:off x="5015937" y="3352084"/>
            <a:ext cx="3322048" cy="1580255"/>
          </a:xfrm>
          <a:prstGeom prst="rect">
            <a:avLst/>
          </a:prstGeom>
        </p:spPr>
      </p:pic>
      <p:pic>
        <p:nvPicPr>
          <p:cNvPr id="8" name="Picture 7">
            <a:extLst>
              <a:ext uri="{FF2B5EF4-FFF2-40B4-BE49-F238E27FC236}">
                <a16:creationId xmlns:a16="http://schemas.microsoft.com/office/drawing/2014/main" id="{1879CBA7-5605-4A40-8F73-47684D684FE6}"/>
              </a:ext>
            </a:extLst>
          </p:cNvPr>
          <p:cNvPicPr>
            <a:picLocks noChangeAspect="1"/>
          </p:cNvPicPr>
          <p:nvPr/>
        </p:nvPicPr>
        <p:blipFill>
          <a:blip r:embed="rId5"/>
          <a:stretch>
            <a:fillRect/>
          </a:stretch>
        </p:blipFill>
        <p:spPr>
          <a:xfrm>
            <a:off x="5059628" y="1465724"/>
            <a:ext cx="3234665" cy="1527863"/>
          </a:xfrm>
          <a:prstGeom prst="rect">
            <a:avLst/>
          </a:prstGeom>
        </p:spPr>
      </p:pic>
    </p:spTree>
    <p:extLst>
      <p:ext uri="{BB962C8B-B14F-4D97-AF65-F5344CB8AC3E}">
        <p14:creationId xmlns:p14="http://schemas.microsoft.com/office/powerpoint/2010/main" val="355212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79">
            <a:extLst>
              <a:ext uri="{FF2B5EF4-FFF2-40B4-BE49-F238E27FC236}">
                <a16:creationId xmlns:a16="http://schemas.microsoft.com/office/drawing/2014/main" id="{A673318B-6F27-6F47-93B2-0DD8E5D56C7D}"/>
              </a:ext>
            </a:extLst>
          </p:cNvPr>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 sz="2200" b="1" dirty="0"/>
              <a:t>Plotting in logarithmic scale using Google Sheet – 2 (</a:t>
            </a:r>
            <a:r>
              <a:rPr lang="en-US" sz="2200" b="1" dirty="0"/>
              <a:t>Delete for submission)</a:t>
            </a:r>
            <a:endParaRPr lang="en" sz="2200" b="1" dirty="0"/>
          </a:p>
        </p:txBody>
      </p:sp>
      <p:pic>
        <p:nvPicPr>
          <p:cNvPr id="12" name="Picture 11" descr="A screenshot of a cell phone&#10;&#10;Description automatically generated">
            <a:extLst>
              <a:ext uri="{FF2B5EF4-FFF2-40B4-BE49-F238E27FC236}">
                <a16:creationId xmlns:a16="http://schemas.microsoft.com/office/drawing/2014/main" id="{8EC22987-F99F-F240-81C4-3818E8BFB9B1}"/>
              </a:ext>
            </a:extLst>
          </p:cNvPr>
          <p:cNvPicPr>
            <a:picLocks noChangeAspect="1"/>
          </p:cNvPicPr>
          <p:nvPr/>
        </p:nvPicPr>
        <p:blipFill rotWithShape="1">
          <a:blip r:embed="rId2"/>
          <a:srcRect r="28790"/>
          <a:stretch/>
        </p:blipFill>
        <p:spPr>
          <a:xfrm>
            <a:off x="4380036" y="1879508"/>
            <a:ext cx="1434553" cy="2719938"/>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CFBA884B-2718-AB47-8D7D-88F725319167}"/>
              </a:ext>
            </a:extLst>
          </p:cNvPr>
          <p:cNvPicPr>
            <a:picLocks noChangeAspect="1"/>
          </p:cNvPicPr>
          <p:nvPr/>
        </p:nvPicPr>
        <p:blipFill>
          <a:blip r:embed="rId3"/>
          <a:stretch>
            <a:fillRect/>
          </a:stretch>
        </p:blipFill>
        <p:spPr>
          <a:xfrm>
            <a:off x="7436403" y="1879508"/>
            <a:ext cx="1576640" cy="2794045"/>
          </a:xfrm>
          <a:prstGeom prst="rect">
            <a:avLst/>
          </a:prstGeom>
        </p:spPr>
      </p:pic>
      <p:sp>
        <p:nvSpPr>
          <p:cNvPr id="15" name="Rectangle 14">
            <a:extLst>
              <a:ext uri="{FF2B5EF4-FFF2-40B4-BE49-F238E27FC236}">
                <a16:creationId xmlns:a16="http://schemas.microsoft.com/office/drawing/2014/main" id="{D4423C65-2F6D-4846-9758-CDDF3E39CFD7}"/>
              </a:ext>
            </a:extLst>
          </p:cNvPr>
          <p:cNvSpPr/>
          <p:nvPr/>
        </p:nvSpPr>
        <p:spPr>
          <a:xfrm>
            <a:off x="345300" y="1275863"/>
            <a:ext cx="1962781" cy="646331"/>
          </a:xfrm>
          <a:prstGeom prst="rect">
            <a:avLst/>
          </a:prstGeom>
        </p:spPr>
        <p:txBody>
          <a:bodyPr wrap="square">
            <a:spAutoFit/>
          </a:bodyPr>
          <a:lstStyle/>
          <a:p>
            <a:r>
              <a:rPr lang="en-US" sz="1200" dirty="0">
                <a:solidFill>
                  <a:srgbClr val="666666"/>
                </a:solidFill>
              </a:rPr>
              <a:t>2. Choose the two columns, then go to Insert – Chart to plot the data</a:t>
            </a:r>
          </a:p>
        </p:txBody>
      </p:sp>
      <p:sp>
        <p:nvSpPr>
          <p:cNvPr id="16" name="Rectangle 15">
            <a:extLst>
              <a:ext uri="{FF2B5EF4-FFF2-40B4-BE49-F238E27FC236}">
                <a16:creationId xmlns:a16="http://schemas.microsoft.com/office/drawing/2014/main" id="{405FD440-B627-E94A-B1AC-5058A56229B6}"/>
              </a:ext>
            </a:extLst>
          </p:cNvPr>
          <p:cNvSpPr/>
          <p:nvPr/>
        </p:nvSpPr>
        <p:spPr>
          <a:xfrm>
            <a:off x="2869920" y="1266069"/>
            <a:ext cx="1426910" cy="1015663"/>
          </a:xfrm>
          <a:prstGeom prst="rect">
            <a:avLst/>
          </a:prstGeom>
        </p:spPr>
        <p:txBody>
          <a:bodyPr wrap="square">
            <a:spAutoFit/>
          </a:bodyPr>
          <a:lstStyle/>
          <a:p>
            <a:r>
              <a:rPr lang="en-US" sz="1200" dirty="0">
                <a:solidFill>
                  <a:srgbClr val="666666"/>
                </a:solidFill>
              </a:rPr>
              <a:t>3. In the Chart Editor that opens up, click </a:t>
            </a:r>
            <a:r>
              <a:rPr lang="en-US" sz="1200" b="1" dirty="0">
                <a:solidFill>
                  <a:srgbClr val="666666"/>
                </a:solidFill>
              </a:rPr>
              <a:t>Chart type </a:t>
            </a:r>
            <a:r>
              <a:rPr lang="en-US" sz="1200" dirty="0">
                <a:solidFill>
                  <a:srgbClr val="666666"/>
                </a:solidFill>
              </a:rPr>
              <a:t>and choose </a:t>
            </a:r>
            <a:r>
              <a:rPr lang="en-US" sz="1200" b="1" dirty="0">
                <a:solidFill>
                  <a:srgbClr val="666666"/>
                </a:solidFill>
              </a:rPr>
              <a:t>Line chart</a:t>
            </a:r>
          </a:p>
        </p:txBody>
      </p:sp>
      <p:sp>
        <p:nvSpPr>
          <p:cNvPr id="17" name="Rectangle 16">
            <a:extLst>
              <a:ext uri="{FF2B5EF4-FFF2-40B4-BE49-F238E27FC236}">
                <a16:creationId xmlns:a16="http://schemas.microsoft.com/office/drawing/2014/main" id="{D6A04D3A-742B-C242-A943-4120F8D4939E}"/>
              </a:ext>
            </a:extLst>
          </p:cNvPr>
          <p:cNvSpPr/>
          <p:nvPr/>
        </p:nvSpPr>
        <p:spPr>
          <a:xfrm>
            <a:off x="5965934" y="1279344"/>
            <a:ext cx="1319124" cy="1200329"/>
          </a:xfrm>
          <a:prstGeom prst="rect">
            <a:avLst/>
          </a:prstGeom>
        </p:spPr>
        <p:txBody>
          <a:bodyPr wrap="square">
            <a:spAutoFit/>
          </a:bodyPr>
          <a:lstStyle/>
          <a:p>
            <a:r>
              <a:rPr lang="en-US" sz="1200" dirty="0">
                <a:solidFill>
                  <a:srgbClr val="666666"/>
                </a:solidFill>
              </a:rPr>
              <a:t>4. Click </a:t>
            </a:r>
            <a:r>
              <a:rPr lang="en-US" sz="1200" b="1" dirty="0">
                <a:solidFill>
                  <a:srgbClr val="666666"/>
                </a:solidFill>
              </a:rPr>
              <a:t>CUSTOMIZE</a:t>
            </a:r>
            <a:r>
              <a:rPr lang="en-US" sz="1200" dirty="0">
                <a:solidFill>
                  <a:srgbClr val="666666"/>
                </a:solidFill>
              </a:rPr>
              <a:t>, uncheck </a:t>
            </a:r>
            <a:r>
              <a:rPr lang="en-US" sz="1200" b="1" dirty="0">
                <a:solidFill>
                  <a:srgbClr val="666666"/>
                </a:solidFill>
              </a:rPr>
              <a:t>Treat labels as text</a:t>
            </a:r>
            <a:r>
              <a:rPr lang="en-US" sz="1200" dirty="0">
                <a:solidFill>
                  <a:srgbClr val="666666"/>
                </a:solidFill>
              </a:rPr>
              <a:t>, then check </a:t>
            </a:r>
            <a:r>
              <a:rPr lang="en-US" sz="1200" b="1" dirty="0">
                <a:solidFill>
                  <a:srgbClr val="666666"/>
                </a:solidFill>
              </a:rPr>
              <a:t>Log scale</a:t>
            </a:r>
          </a:p>
        </p:txBody>
      </p:sp>
      <p:pic>
        <p:nvPicPr>
          <p:cNvPr id="18" name="Picture 17">
            <a:extLst>
              <a:ext uri="{FF2B5EF4-FFF2-40B4-BE49-F238E27FC236}">
                <a16:creationId xmlns:a16="http://schemas.microsoft.com/office/drawing/2014/main" id="{DFBE3024-101D-9D4F-B3D7-437C0770D8A0}"/>
              </a:ext>
            </a:extLst>
          </p:cNvPr>
          <p:cNvPicPr>
            <a:picLocks noChangeAspect="1"/>
          </p:cNvPicPr>
          <p:nvPr/>
        </p:nvPicPr>
        <p:blipFill>
          <a:blip r:embed="rId4"/>
          <a:stretch>
            <a:fillRect/>
          </a:stretch>
        </p:blipFill>
        <p:spPr>
          <a:xfrm>
            <a:off x="344947" y="2239521"/>
            <a:ext cx="1963134" cy="2054279"/>
          </a:xfrm>
          <a:prstGeom prst="rect">
            <a:avLst/>
          </a:prstGeom>
        </p:spPr>
      </p:pic>
    </p:spTree>
    <p:extLst>
      <p:ext uri="{BB962C8B-B14F-4D97-AF65-F5344CB8AC3E}">
        <p14:creationId xmlns:p14="http://schemas.microsoft.com/office/powerpoint/2010/main" val="33475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79">
            <a:extLst>
              <a:ext uri="{FF2B5EF4-FFF2-40B4-BE49-F238E27FC236}">
                <a16:creationId xmlns:a16="http://schemas.microsoft.com/office/drawing/2014/main" id="{A673318B-6F27-6F47-93B2-0DD8E5D56C7D}"/>
              </a:ext>
            </a:extLst>
          </p:cNvPr>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 sz="2200" b="1" dirty="0"/>
              <a:t>Plotting in logarithmic scale using MATLAB (</a:t>
            </a:r>
            <a:r>
              <a:rPr lang="en-US" sz="2200" b="1" dirty="0"/>
              <a:t>Delete for submission)</a:t>
            </a:r>
            <a:endParaRPr lang="en" sz="2200" b="1" dirty="0"/>
          </a:p>
        </p:txBody>
      </p:sp>
      <p:sp>
        <p:nvSpPr>
          <p:cNvPr id="4" name="Rectangle 3">
            <a:extLst>
              <a:ext uri="{FF2B5EF4-FFF2-40B4-BE49-F238E27FC236}">
                <a16:creationId xmlns:a16="http://schemas.microsoft.com/office/drawing/2014/main" id="{F70DA91D-59F5-EB4C-A8FE-F4CB255006B6}"/>
              </a:ext>
            </a:extLst>
          </p:cNvPr>
          <p:cNvSpPr/>
          <p:nvPr/>
        </p:nvSpPr>
        <p:spPr>
          <a:xfrm>
            <a:off x="464950" y="1556087"/>
            <a:ext cx="8679050" cy="2031325"/>
          </a:xfrm>
          <a:prstGeom prst="rect">
            <a:avLst/>
          </a:prstGeom>
        </p:spPr>
        <p:txBody>
          <a:bodyPr wrap="square">
            <a:spAutoFit/>
          </a:bodyPr>
          <a:lstStyle/>
          <a:p>
            <a:r>
              <a:rPr lang="en-US" dirty="0">
                <a:latin typeface="Courier" pitchFamily="2" charset="0"/>
              </a:rPr>
              <a:t>freq = [1,10,200,5000,50000,100000]; </a:t>
            </a:r>
            <a:r>
              <a:rPr lang="en-US" dirty="0">
                <a:solidFill>
                  <a:srgbClr val="25992D"/>
                </a:solidFill>
                <a:latin typeface="Courier" pitchFamily="2" charset="0"/>
              </a:rPr>
              <a:t>% Frequency data goes here</a:t>
            </a:r>
            <a:endParaRPr lang="en-US" dirty="0">
              <a:latin typeface="Courier" pitchFamily="2" charset="0"/>
            </a:endParaRPr>
          </a:p>
          <a:p>
            <a:r>
              <a:rPr lang="en-US" dirty="0">
                <a:latin typeface="Courier" pitchFamily="2" charset="0"/>
              </a:rPr>
              <a:t>in = [988,988,988,988,988,988]; </a:t>
            </a:r>
            <a:r>
              <a:rPr lang="en-US" dirty="0">
                <a:solidFill>
                  <a:srgbClr val="25992D"/>
                </a:solidFill>
                <a:latin typeface="Courier" pitchFamily="2" charset="0"/>
              </a:rPr>
              <a:t>% Input amplitude goes here</a:t>
            </a:r>
            <a:endParaRPr lang="en-US" dirty="0">
              <a:latin typeface="Courier" pitchFamily="2" charset="0"/>
            </a:endParaRPr>
          </a:p>
          <a:p>
            <a:r>
              <a:rPr lang="en-US" dirty="0">
                <a:latin typeface="Courier" pitchFamily="2" charset="0"/>
              </a:rPr>
              <a:t>out = [960,900,800,380,200,160]; </a:t>
            </a:r>
            <a:r>
              <a:rPr lang="en-US" dirty="0">
                <a:solidFill>
                  <a:srgbClr val="25992D"/>
                </a:solidFill>
                <a:latin typeface="Courier" pitchFamily="2" charset="0"/>
              </a:rPr>
              <a:t>% Output amplitude goes here</a:t>
            </a:r>
            <a:endParaRPr lang="en-US" dirty="0">
              <a:latin typeface="Courier" pitchFamily="2" charset="0"/>
            </a:endParaRPr>
          </a:p>
          <a:p>
            <a:r>
              <a:rPr lang="en-US" dirty="0">
                <a:solidFill>
                  <a:srgbClr val="25992D"/>
                </a:solidFill>
                <a:latin typeface="Courier" pitchFamily="2" charset="0"/>
              </a:rPr>
              <a:t> </a:t>
            </a:r>
          </a:p>
          <a:p>
            <a:r>
              <a:rPr lang="en-US" dirty="0">
                <a:latin typeface="Courier" pitchFamily="2" charset="0"/>
              </a:rPr>
              <a:t>gain = 20*log10(out./in); </a:t>
            </a:r>
            <a:r>
              <a:rPr lang="en-US" dirty="0">
                <a:solidFill>
                  <a:srgbClr val="25992D"/>
                </a:solidFill>
                <a:latin typeface="Courier" pitchFamily="2" charset="0"/>
              </a:rPr>
              <a:t>% Calculates gain</a:t>
            </a:r>
            <a:endParaRPr lang="en-US" dirty="0">
              <a:latin typeface="Courier" pitchFamily="2" charset="0"/>
            </a:endParaRPr>
          </a:p>
          <a:p>
            <a:r>
              <a:rPr lang="en-US" dirty="0">
                <a:latin typeface="Courier" pitchFamily="2" charset="0"/>
              </a:rPr>
              <a:t>semilogx(freq,gain,</a:t>
            </a:r>
            <a:r>
              <a:rPr lang="en-US" dirty="0">
                <a:solidFill>
                  <a:srgbClr val="B245F3"/>
                </a:solidFill>
                <a:latin typeface="Courier" pitchFamily="2" charset="0"/>
              </a:rPr>
              <a:t>'-*'</a:t>
            </a:r>
            <a:r>
              <a:rPr lang="en-US" dirty="0">
                <a:latin typeface="Courier" pitchFamily="2" charset="0"/>
              </a:rPr>
              <a:t>) </a:t>
            </a:r>
            <a:r>
              <a:rPr lang="en-US" dirty="0">
                <a:solidFill>
                  <a:srgbClr val="25992D"/>
                </a:solidFill>
                <a:latin typeface="Courier" pitchFamily="2" charset="0"/>
              </a:rPr>
              <a:t>% Plots in log scale, x-asis is freq, y-axis is ampl</a:t>
            </a:r>
          </a:p>
          <a:p>
            <a:r>
              <a:rPr lang="en-US" dirty="0">
                <a:latin typeface="Courier" pitchFamily="2" charset="0"/>
              </a:rPr>
              <a:t>title(</a:t>
            </a:r>
            <a:r>
              <a:rPr lang="en-US" dirty="0">
                <a:solidFill>
                  <a:srgbClr val="B245F3"/>
                </a:solidFill>
                <a:latin typeface="Courier" pitchFamily="2" charset="0"/>
              </a:rPr>
              <a:t>'Frequency vs. Amplitude plot for xxx'</a:t>
            </a:r>
            <a:r>
              <a:rPr lang="en-US" dirty="0">
                <a:latin typeface="Courier" pitchFamily="2" charset="0"/>
              </a:rPr>
              <a:t>) </a:t>
            </a:r>
            <a:r>
              <a:rPr lang="en-US" dirty="0">
                <a:solidFill>
                  <a:srgbClr val="25992D"/>
                </a:solidFill>
                <a:latin typeface="Courier" pitchFamily="2" charset="0"/>
              </a:rPr>
              <a:t>% Titles of the plot</a:t>
            </a:r>
            <a:endParaRPr lang="en-US" dirty="0">
              <a:solidFill>
                <a:srgbClr val="B245F3"/>
              </a:solidFill>
              <a:latin typeface="Courier" pitchFamily="2" charset="0"/>
            </a:endParaRPr>
          </a:p>
          <a:p>
            <a:r>
              <a:rPr lang="en-US" dirty="0">
                <a:latin typeface="Courier" pitchFamily="2" charset="0"/>
              </a:rPr>
              <a:t>ylim([-20,0]) </a:t>
            </a:r>
            <a:r>
              <a:rPr lang="en-US" dirty="0">
                <a:solidFill>
                  <a:srgbClr val="25992D"/>
                </a:solidFill>
                <a:latin typeface="Courier" pitchFamily="2" charset="0"/>
              </a:rPr>
              <a:t>% Sets the range of y-axis</a:t>
            </a:r>
          </a:p>
          <a:p>
            <a:r>
              <a:rPr lang="en-US" dirty="0">
                <a:latin typeface="Courier" pitchFamily="2" charset="0"/>
              </a:rPr>
              <a:t>xlabel(</a:t>
            </a:r>
            <a:r>
              <a:rPr lang="en-US" dirty="0">
                <a:solidFill>
                  <a:srgbClr val="B245F3"/>
                </a:solidFill>
                <a:latin typeface="Courier" pitchFamily="2" charset="0"/>
              </a:rPr>
              <a:t>'Frequency (Hz)'</a:t>
            </a:r>
            <a:r>
              <a:rPr lang="en-US" dirty="0">
                <a:latin typeface="Courier" pitchFamily="2" charset="0"/>
              </a:rPr>
              <a:t>), ylabel(</a:t>
            </a:r>
            <a:r>
              <a:rPr lang="en-US" dirty="0">
                <a:solidFill>
                  <a:srgbClr val="B245F3"/>
                </a:solidFill>
                <a:latin typeface="Courier" pitchFamily="2" charset="0"/>
              </a:rPr>
              <a:t>'Gain (dB)'</a:t>
            </a:r>
            <a:r>
              <a:rPr lang="en-US" dirty="0">
                <a:latin typeface="Courier" pitchFamily="2" charset="0"/>
              </a:rPr>
              <a:t>)</a:t>
            </a:r>
            <a:endParaRPr lang="en-US" dirty="0">
              <a:solidFill>
                <a:srgbClr val="B245F3"/>
              </a:solidFill>
              <a:effectLst/>
              <a:latin typeface="Courier" pitchFamily="2" charset="0"/>
            </a:endParaRPr>
          </a:p>
        </p:txBody>
      </p:sp>
    </p:spTree>
    <p:extLst>
      <p:ext uri="{BB962C8B-B14F-4D97-AF65-F5344CB8AC3E}">
        <p14:creationId xmlns:p14="http://schemas.microsoft.com/office/powerpoint/2010/main" val="1730044946"/>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1989</TotalTime>
  <Words>1009</Words>
  <Application>Microsoft Office PowerPoint</Application>
  <PresentationFormat>On-screen Show (16:9)</PresentationFormat>
  <Paragraphs>77</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vt:lpstr>
      <vt:lpstr>Roboto</vt:lpstr>
      <vt:lpstr>material</vt:lpstr>
      <vt:lpstr>Lab 2: Analog Circuits</vt:lpstr>
      <vt:lpstr>Objective</vt:lpstr>
      <vt:lpstr>Challenge #1 - Microphone Circuit</vt:lpstr>
      <vt:lpstr>Quick guide on plotting in logarithmic scale (Delete for submission)</vt:lpstr>
      <vt:lpstr>Plotting in logarithmic scale using Excel – 1 (Delete for submission)</vt:lpstr>
      <vt:lpstr>Plotting in logarithmic scale using Excel – 2 (Delete for submission)</vt:lpstr>
      <vt:lpstr>Plotting in logarithmic scale using Google Sheet – 1 (Delete for submission)</vt:lpstr>
      <vt:lpstr>Plotting in logarithmic scale using Google Sheet – 2 (Delete for submission)</vt:lpstr>
      <vt:lpstr>Plotting in logarithmic scale using MATLAB (Delete for submission)</vt:lpstr>
      <vt:lpstr>Challenge #2 - Amplifier</vt:lpstr>
      <vt:lpstr>Challenge #3 - Low Pass Filter</vt:lpstr>
      <vt:lpstr>Challenge #4 - High Pass Filter</vt:lpstr>
      <vt:lpstr>Challenge #5 - Band Pass Filter</vt:lpstr>
      <vt:lpstr>Challenge #6 - Audio Amplifier</vt:lpstr>
      <vt:lpstr>Challenge #6 - Audio Amplifier</vt:lpstr>
      <vt:lpstr>Lab Equipment and Experience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2: Analog Circuits</dc:title>
  <cp:lastModifiedBy>Karcher Morris</cp:lastModifiedBy>
  <cp:revision>23</cp:revision>
  <dcterms:modified xsi:type="dcterms:W3CDTF">2018-10-24T14:58:09Z</dcterms:modified>
</cp:coreProperties>
</file>