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61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79686" autoAdjust="0"/>
  </p:normalViewPr>
  <p:slideViewPr>
    <p:cSldViewPr snapToGrid="0">
      <p:cViewPr varScale="1">
        <p:scale>
          <a:sx n="128" d="100"/>
          <a:sy n="128" d="100"/>
        </p:scale>
        <p:origin x="56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500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FA7C0-E9B9-42AD-B39D-BD34DB74CA2C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86A8A-0D3B-4DD1-BCA4-15D29761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47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Check: If I share entire desktop, can I have presentation view local, main view on screen</a:t>
            </a:r>
          </a:p>
          <a:p>
            <a:r>
              <a:rPr lang="en-US" dirty="0"/>
              <a:t>- And can I jump to Visual Studio easily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02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  <a:p>
            <a:r>
              <a:rPr lang="en-US" dirty="0"/>
              <a:t>- Replace the Grid with a </a:t>
            </a:r>
            <a:r>
              <a:rPr lang="en-US" dirty="0" err="1"/>
              <a:t>StackPanel</a:t>
            </a:r>
            <a:endParaRPr lang="en-US" dirty="0"/>
          </a:p>
          <a:p>
            <a:r>
              <a:rPr lang="en-US" dirty="0"/>
              <a:t>- "One more button" requires a </a:t>
            </a:r>
            <a:r>
              <a:rPr lang="en-US" dirty="0" err="1"/>
              <a:t>StackPanel</a:t>
            </a:r>
            <a:r>
              <a:rPr lang="en-US" dirty="0"/>
              <a:t> inside a </a:t>
            </a:r>
            <a:r>
              <a:rPr lang="en-US" dirty="0" err="1"/>
              <a:t>StackPanel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41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LAST: Example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- Show: row/column definition, specifying which one</a:t>
            </a:r>
          </a:p>
          <a:p>
            <a:r>
              <a:rPr lang="en-US" dirty="0"/>
              <a:t>- </a:t>
            </a:r>
            <a:r>
              <a:rPr lang="en-US" dirty="0" err="1"/>
              <a:t>ShowGridLines</a:t>
            </a:r>
            <a:endParaRPr lang="en-US" dirty="0"/>
          </a:p>
          <a:p>
            <a:r>
              <a:rPr lang="en-US" dirty="0"/>
              <a:t>- Runtime: show proportional sizing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29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each item - Think of the stars like tickets--you hand them out to rows/columns</a:t>
            </a:r>
          </a:p>
          <a:p>
            <a:r>
              <a:rPr lang="en-US" dirty="0"/>
              <a:t>    - The more stars you have, the more space you get</a:t>
            </a:r>
          </a:p>
          <a:p>
            <a:r>
              <a:rPr lang="en-US" dirty="0"/>
              <a:t>Example – Star Sizing</a:t>
            </a:r>
          </a:p>
          <a:p>
            <a:r>
              <a:rPr lang="en-US" dirty="0"/>
              <a:t>- Now we've explicitly given everybody 1 star, which is the default behavior if we don't specify anything</a:t>
            </a:r>
          </a:p>
          <a:p>
            <a:r>
              <a:rPr lang="en-US" dirty="0"/>
              <a:t>- Behavior at run=time is the same</a:t>
            </a:r>
          </a:p>
          <a:p>
            <a:r>
              <a:rPr lang="en-US" dirty="0"/>
              <a:t>LAST: Example – Proportional</a:t>
            </a:r>
          </a:p>
          <a:p>
            <a:r>
              <a:rPr lang="en-US" dirty="0"/>
              <a:t>- Talk through the example, showing XAML and runtime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98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Non-work areas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22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Discouraged - Like avoiding absolute height and width of controls themselves</a:t>
            </a:r>
          </a:p>
          <a:p>
            <a:r>
              <a:rPr lang="en-US" dirty="0"/>
              <a:t>LAST: Example</a:t>
            </a:r>
          </a:p>
          <a:p>
            <a:r>
              <a:rPr lang="en-US" dirty="0"/>
              <a:t>- Note absolute row height</a:t>
            </a:r>
          </a:p>
          <a:p>
            <a:r>
              <a:rPr lang="en-US" dirty="0"/>
              <a:t>- Note - can also do Auto and add Margin to get what you want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98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</a:t>
            </a:r>
            <a:r>
              <a:rPr lang="en-US" dirty="0" err="1"/>
              <a:t>Grid.RowSpan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94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07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 a basic data entry application</a:t>
            </a:r>
          </a:p>
          <a:p>
            <a:r>
              <a:rPr lang="en-US" dirty="0"/>
              <a:t>LAST: Store that data back</a:t>
            </a:r>
            <a:br>
              <a:rPr lang="en-US" dirty="0"/>
            </a:br>
            <a:r>
              <a:rPr lang="en-US" dirty="0"/>
              <a:t>- Question - what's the best architecture for this type of application?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15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Model takes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12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Quite common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6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Sit – more discussion than lecture</a:t>
            </a:r>
          </a:p>
          <a:p>
            <a:endParaRPr lang="en-US" dirty="0"/>
          </a:p>
          <a:p>
            <a:r>
              <a:rPr lang="en-US" dirty="0"/>
              <a:t>9 main units – short break after each</a:t>
            </a:r>
          </a:p>
          <a:p>
            <a:endParaRPr lang="en-US" dirty="0"/>
          </a:p>
          <a:p>
            <a:r>
              <a:rPr lang="en-US" dirty="0"/>
              <a:t>Introductions</a:t>
            </a:r>
          </a:p>
          <a:p>
            <a:r>
              <a:rPr lang="en-US" dirty="0"/>
              <a:t>- Me</a:t>
            </a:r>
          </a:p>
          <a:p>
            <a:r>
              <a:rPr lang="en-US" dirty="0"/>
              <a:t>- Go around room--main languages you've used; share what experience you have with</a:t>
            </a:r>
          </a:p>
          <a:p>
            <a:r>
              <a:rPr lang="en-US" dirty="0"/>
              <a:t>  - C#, .NET, WPF</a:t>
            </a:r>
          </a:p>
          <a:p>
            <a:r>
              <a:rPr lang="en-US" dirty="0"/>
              <a:t>  - Other UI frameworks, desktop or web</a:t>
            </a:r>
          </a:p>
          <a:p>
            <a:endParaRPr lang="en-US" dirty="0"/>
          </a:p>
          <a:p>
            <a:r>
              <a:rPr lang="en-US" dirty="0"/>
              <a:t>LAST: Before we start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659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you might use modes</a:t>
            </a:r>
          </a:p>
          <a:p>
            <a:r>
              <a:rPr lang="en-US" dirty="0"/>
              <a:t>- </a:t>
            </a:r>
            <a:r>
              <a:rPr lang="en-US" dirty="0" err="1"/>
              <a:t>OneWay</a:t>
            </a:r>
            <a:r>
              <a:rPr lang="en-US" dirty="0"/>
              <a:t> - for populating UI on load, e.g. filling list with items, where user can't change the list</a:t>
            </a:r>
          </a:p>
          <a:p>
            <a:r>
              <a:rPr lang="en-US" dirty="0"/>
              <a:t>- </a:t>
            </a:r>
            <a:r>
              <a:rPr lang="en-US" dirty="0" err="1"/>
              <a:t>TwoWay</a:t>
            </a:r>
            <a:r>
              <a:rPr lang="en-US" dirty="0"/>
              <a:t> - typical user data entry, fill in </a:t>
            </a:r>
            <a:r>
              <a:rPr lang="en-US" dirty="0" err="1"/>
              <a:t>TextBox</a:t>
            </a:r>
            <a:r>
              <a:rPr lang="en-US" dirty="0"/>
              <a:t> on load, let user change it, update ViewModel</a:t>
            </a:r>
          </a:p>
          <a:p>
            <a:r>
              <a:rPr lang="en-US" dirty="0"/>
              <a:t>LAST: When is ViewModel</a:t>
            </a:r>
          </a:p>
          <a:p>
            <a:r>
              <a:rPr lang="en-US" dirty="0"/>
              <a:t>- </a:t>
            </a:r>
            <a:r>
              <a:rPr lang="en-US" dirty="0" err="1"/>
              <a:t>UpdateSourceTrigger</a:t>
            </a:r>
            <a:r>
              <a:rPr lang="en-US" dirty="0"/>
              <a:t> - E.g. when typing in </a:t>
            </a:r>
            <a:r>
              <a:rPr lang="en-US" dirty="0" err="1"/>
              <a:t>TextBox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52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759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r>
              <a:rPr lang="en-US" dirty="0"/>
              <a:t>- Show ViewModel, setting DataContext, binding in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33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 i="1" dirty="0">
                <a:effectLst/>
                <a:latin typeface="Calibri" panose="020F0502020204030204" pitchFamily="34" charset="0"/>
              </a:rPr>
              <a:t>- Recall that everything in WPF is rendered through a graphics engine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 i="1" dirty="0">
                <a:effectLst/>
                <a:latin typeface="Calibri" panose="020F0502020204030204" pitchFamily="34" charset="0"/>
              </a:rPr>
              <a:t>- This means that everything runs through standard 2D graphics transforms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 i="1" dirty="0">
                <a:effectLst/>
                <a:latin typeface="Calibri" panose="020F0502020204030204" pitchFamily="34" charset="0"/>
              </a:rPr>
              <a:t>- So we can hook up to those transforms and use data binding to control them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 i="1" dirty="0">
                <a:effectLst/>
                <a:latin typeface="Calibri" panose="020F0502020204030204" pitchFamily="34" charset="0"/>
              </a:rPr>
              <a:t>- Perhaps a little silly; but the point is that we can bind to anything and how easy things are to wire up; this took just five minutes to create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1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- </a:t>
            </a:r>
            <a:r>
              <a:rPr lang="en-US" sz="1800" i="0" dirty="0">
                <a:effectLst/>
                <a:latin typeface="Calibri" panose="020F0502020204030204" pitchFamily="34" charset="0"/>
              </a:rPr>
              <a:t>Show ViewModel, View, then run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101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r>
              <a:rPr lang="en-US" dirty="0"/>
              <a:t>- Show example 3 -- ViewModel, View, runtime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162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387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Dictate - They are used in a variety of places, but we'll look at lists first</a:t>
            </a:r>
          </a:p>
          <a:p>
            <a:r>
              <a:rPr lang="en-US" dirty="0"/>
              <a:t>Text comes from - You saw this with the Person; w/o </a:t>
            </a:r>
            <a:r>
              <a:rPr lang="en-US" dirty="0" err="1"/>
              <a:t>ToString</a:t>
            </a:r>
            <a:r>
              <a:rPr lang="en-US" dirty="0"/>
              <a:t>, you just got the type of the object</a:t>
            </a:r>
          </a:p>
          <a:p>
            <a:r>
              <a:rPr lang="en-US" dirty="0"/>
              <a:t>LAST – Example</a:t>
            </a:r>
          </a:p>
          <a:p>
            <a:r>
              <a:rPr lang="en-US" dirty="0"/>
              <a:t>- Show ViewModel, View, then run-time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433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</a:t>
            </a:r>
            <a:r>
              <a:rPr lang="en-US" dirty="0" err="1"/>
              <a:t>ContentTemplate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063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Benefits</a:t>
            </a:r>
          </a:p>
          <a:p>
            <a:r>
              <a:rPr lang="en-US" dirty="0" err="1"/>
              <a:t>CanExecute</a:t>
            </a:r>
            <a:r>
              <a:rPr lang="en-US" dirty="0"/>
              <a:t> - Build logic into command</a:t>
            </a:r>
          </a:p>
          <a:p>
            <a:r>
              <a:rPr lang="en-US" dirty="0"/>
              <a:t>    - Command can have state, or require certain pre-conditions</a:t>
            </a:r>
          </a:p>
          <a:p>
            <a:r>
              <a:rPr lang="en-US" dirty="0"/>
              <a:t>    - automatically used by UI controls to grey out controls when execution not possible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35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832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r>
              <a:rPr lang="en-US" dirty="0"/>
              <a:t>- Look at </a:t>
            </a:r>
            <a:r>
              <a:rPr lang="en-US" dirty="0" err="1"/>
              <a:t>DelegateCommand</a:t>
            </a:r>
            <a:endParaRPr lang="en-US" dirty="0"/>
          </a:p>
          <a:p>
            <a:r>
              <a:rPr lang="en-US" i="0" dirty="0"/>
              <a:t>- </a:t>
            </a:r>
            <a:r>
              <a:rPr lang="en-US" sz="1800" i="0" dirty="0">
                <a:effectLst/>
                <a:latin typeface="Calibri" panose="020F0502020204030204" pitchFamily="34" charset="0"/>
              </a:rPr>
              <a:t>Look at ViewModel; NB lambdas could be methods</a:t>
            </a:r>
            <a:endParaRPr lang="en-US" i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361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498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r>
              <a:rPr lang="en-US" dirty="0"/>
              <a:t>- Ex 1 - without resources - different ways to specify a property value</a:t>
            </a:r>
          </a:p>
          <a:p>
            <a:r>
              <a:rPr lang="en-US" dirty="0"/>
              <a:t>- Ex 2 - with resources - now using </a:t>
            </a:r>
            <a:r>
              <a:rPr lang="en-US" dirty="0" err="1"/>
              <a:t>StaticResource</a:t>
            </a:r>
            <a:endParaRPr lang="en-US" dirty="0"/>
          </a:p>
          <a:p>
            <a:r>
              <a:rPr lang="en-US" dirty="0"/>
              <a:t>- Then change to new color</a:t>
            </a:r>
          </a:p>
          <a:p>
            <a:r>
              <a:rPr lang="en-US" dirty="0"/>
              <a:t>- Note: change on the fly, w/o restarting application</a:t>
            </a:r>
          </a:p>
          <a:p>
            <a:r>
              <a:rPr lang="en-US" dirty="0"/>
              <a:t>- Note: Would normally move this to </a:t>
            </a:r>
            <a:r>
              <a:rPr lang="en-US" dirty="0" err="1"/>
              <a:t>ResourceDictionary</a:t>
            </a:r>
            <a:r>
              <a:rPr lang="en-US" dirty="0"/>
              <a:t> in external file</a:t>
            </a:r>
          </a:p>
          <a:p>
            <a:r>
              <a:rPr lang="en-US" dirty="0"/>
              <a:t>- Q: </a:t>
            </a:r>
            <a:r>
              <a:rPr lang="en-US" dirty="0" err="1"/>
              <a:t>DynamicResource</a:t>
            </a:r>
            <a:r>
              <a:rPr lang="en-US" dirty="0"/>
              <a:t>?  </a:t>
            </a:r>
            <a:r>
              <a:rPr lang="en-US" dirty="0" err="1"/>
              <a:t>StaticResource</a:t>
            </a:r>
            <a:r>
              <a:rPr lang="en-US" dirty="0"/>
              <a:t> resolves at load time, vs Dynamic resolved at run-time</a:t>
            </a:r>
          </a:p>
          <a:p>
            <a:r>
              <a:rPr lang="en-US" dirty="0"/>
              <a:t>- Almost always static, dynamic if value comes from something you load later; or performance savings, if control not immediately loaded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333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r>
              <a:rPr lang="en-US" dirty="0"/>
              <a:t>- Show XAML - defining and using style</a:t>
            </a:r>
          </a:p>
          <a:p>
            <a:r>
              <a:rPr lang="en-US" dirty="0"/>
              <a:t>- NB: Much cleaner, not repeating all of those styles</a:t>
            </a:r>
          </a:p>
          <a:p>
            <a:r>
              <a:rPr lang="en-US" dirty="0"/>
              <a:t>- NB: Style can itself reference resources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557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r>
              <a:rPr lang="en-US" dirty="0"/>
              <a:t>-  Show XAML</a:t>
            </a:r>
          </a:p>
          <a:p>
            <a:r>
              <a:rPr lang="en-US" dirty="0"/>
              <a:t>- Child styles can add or override other property setters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109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r>
              <a:rPr lang="en-US" dirty="0"/>
              <a:t>-  Show XAML </a:t>
            </a:r>
          </a:p>
          <a:p>
            <a:r>
              <a:rPr lang="en-US" dirty="0"/>
              <a:t>- NB: Named style inheriting from default style requires that </a:t>
            </a:r>
            <a:r>
              <a:rPr lang="en-US" dirty="0" err="1"/>
              <a:t>BasedOn</a:t>
            </a:r>
            <a:r>
              <a:rPr lang="en-US" dirty="0"/>
              <a:t> mentions a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265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842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20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r>
              <a:rPr lang="en-US" dirty="0"/>
              <a:t>-  Look at Button and </a:t>
            </a:r>
            <a:r>
              <a:rPr lang="en-US" dirty="0" err="1"/>
              <a:t>TextBlock</a:t>
            </a:r>
            <a:endParaRPr lang="en-US" dirty="0"/>
          </a:p>
          <a:p>
            <a:r>
              <a:rPr lang="en-US" dirty="0"/>
              <a:t>-  Ctrl-Shift</a:t>
            </a:r>
          </a:p>
          <a:p>
            <a:r>
              <a:rPr lang="en-US" dirty="0"/>
              <a:t>-  So a Button is built up from constituent controls</a:t>
            </a:r>
          </a:p>
          <a:p>
            <a:r>
              <a:rPr lang="en-US" dirty="0"/>
              <a:t>-  Visual tree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621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r>
              <a:rPr lang="en-US" dirty="0"/>
              <a:t>-  Walk thru steps above</a:t>
            </a:r>
          </a:p>
          <a:p>
            <a:r>
              <a:rPr lang="en-US" dirty="0"/>
              <a:t>-  Talk through pieces of control template, starting with the Button</a:t>
            </a:r>
          </a:p>
          <a:p>
            <a:r>
              <a:rPr lang="en-US" dirty="0"/>
              <a:t>-  Can see logic for what happens when you hover over button</a:t>
            </a:r>
          </a:p>
          <a:p>
            <a:r>
              <a:rPr lang="en-US" dirty="0"/>
              <a:t>-  Triggers - when property changes, change something else</a:t>
            </a:r>
          </a:p>
          <a:p>
            <a:r>
              <a:rPr lang="en-US" dirty="0"/>
              <a:t>-  </a:t>
            </a:r>
            <a:r>
              <a:rPr lang="en-US" dirty="0" err="1"/>
              <a:t>ContentPresenter</a:t>
            </a:r>
            <a:r>
              <a:rPr lang="en-US" dirty="0"/>
              <a:t> - placeholder for control's Content</a:t>
            </a:r>
          </a:p>
          <a:p>
            <a:r>
              <a:rPr lang="en-US" dirty="0"/>
              <a:t>-  Note Content property--just text</a:t>
            </a:r>
          </a:p>
          <a:p>
            <a:r>
              <a:rPr lang="en-US" dirty="0"/>
              <a:t>-  This gives you an idea of what's possible--overriding look and feel of a control </a:t>
            </a:r>
          </a:p>
          <a:p>
            <a:r>
              <a:rPr lang="en-US" dirty="0"/>
              <a:t>    - And some behaviors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59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Command binding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698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It is very common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340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Alternatives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205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Just pointing out that we've just barely scratched the surface; this stuff is all common in a typical WPF production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461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563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05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Studio</a:t>
            </a:r>
          </a:p>
          <a:p>
            <a:r>
              <a:rPr lang="en-US" dirty="0"/>
              <a:t>- Professional adds no features beyond Community ed</a:t>
            </a:r>
          </a:p>
          <a:p>
            <a:r>
              <a:rPr lang="en-US" dirty="0"/>
              <a:t>- Professional is required for enterprise </a:t>
            </a:r>
          </a:p>
          <a:p>
            <a:endParaRPr lang="en-US" dirty="0"/>
          </a:p>
          <a:p>
            <a:r>
              <a:rPr lang="en-US" dirty="0"/>
              <a:t>.NET 7</a:t>
            </a:r>
          </a:p>
          <a:p>
            <a:r>
              <a:rPr lang="en-US" dirty="0"/>
              <a:t>- WPF app can be migrated</a:t>
            </a:r>
          </a:p>
          <a:p>
            <a:r>
              <a:rPr lang="en-US" dirty="0"/>
              <a:t>- Benefits: performance and memory improvements; bug fixes</a:t>
            </a:r>
          </a:p>
          <a:p>
            <a:endParaRPr lang="en-US" dirty="0"/>
          </a:p>
          <a:p>
            <a:r>
              <a:rPr lang="en-US" dirty="0"/>
              <a:t>MTS</a:t>
            </a:r>
          </a:p>
          <a:p>
            <a:r>
              <a:rPr lang="en-US" dirty="0"/>
              <a:t>- Could migrate to .NET 7, but need to also migrate </a:t>
            </a:r>
            <a:r>
              <a:rPr lang="en-US" dirty="0" err="1"/>
              <a:t>MTS.Controls</a:t>
            </a:r>
            <a:r>
              <a:rPr lang="en-US" dirty="0"/>
              <a:t>, </a:t>
            </a:r>
            <a:r>
              <a:rPr lang="en-US" dirty="0" err="1"/>
              <a:t>MTS.Core</a:t>
            </a:r>
            <a:r>
              <a:rPr lang="en-US" dirty="0"/>
              <a:t>, etc.</a:t>
            </a:r>
          </a:p>
          <a:p>
            <a:r>
              <a:rPr lang="en-US" dirty="0"/>
              <a:t>- Cirrus relies on Windows Workflow Foundation, which doesn’t run on .NET 7</a:t>
            </a:r>
          </a:p>
          <a:p>
            <a:endParaRPr lang="en-US" dirty="0"/>
          </a:p>
          <a:p>
            <a:r>
              <a:rPr lang="en-US" dirty="0"/>
              <a:t>LAST: Language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51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Markup – </a:t>
            </a:r>
            <a:r>
              <a:rPr lang="en-US" i="1" dirty="0"/>
              <a:t>specify what, not how</a:t>
            </a:r>
          </a:p>
          <a:p>
            <a:r>
              <a:rPr lang="en-US" i="0" dirty="0"/>
              <a:t>Elements can have – </a:t>
            </a:r>
            <a:r>
              <a:rPr lang="en-US" i="1" dirty="0"/>
              <a:t>Show example of both</a:t>
            </a:r>
          </a:p>
          <a:p>
            <a:r>
              <a:rPr lang="en-US" i="0" dirty="0"/>
              <a:t>Inheritance - </a:t>
            </a:r>
            <a:r>
              <a:rPr lang="en-US" i="1" dirty="0"/>
              <a:t>later--variety of other sources for property values</a:t>
            </a:r>
          </a:p>
          <a:p>
            <a:r>
              <a:rPr lang="en-US" i="0" dirty="0"/>
              <a:t>LAST: Inheritance</a:t>
            </a:r>
            <a:br>
              <a:rPr lang="en-US" i="0" dirty="0"/>
            </a:br>
            <a:br>
              <a:rPr lang="en-US" i="0" dirty="0"/>
            </a:br>
            <a:r>
              <a:rPr lang="en-US" b="1" i="0" dirty="0"/>
              <a:t>EXAMPLE </a:t>
            </a:r>
          </a:p>
          <a:p>
            <a:r>
              <a:rPr lang="en-US" b="0" i="0" dirty="0"/>
              <a:t>- This is markup</a:t>
            </a:r>
          </a:p>
          <a:p>
            <a:r>
              <a:rPr lang="en-US" b="0" i="0" dirty="0"/>
              <a:t>- Hierarchical, each item represents a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1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WPF also renders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57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arranges – based on what the type of container</a:t>
            </a:r>
          </a:p>
          <a:p>
            <a:r>
              <a:rPr lang="en-US" dirty="0"/>
              <a:t>LAST: How layout </a:t>
            </a:r>
            <a:r>
              <a:rPr lang="en-US" dirty="0" err="1"/>
              <a:t>wokrs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24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Ideally - </a:t>
            </a:r>
            <a:r>
              <a:rPr lang="en-US" sz="1800" i="0" dirty="0">
                <a:effectLst/>
                <a:latin typeface="Calibri" panose="020F0502020204030204" pitchFamily="34" charset="0"/>
              </a:rPr>
              <a:t>This is important, so bears repeating; the goal is to never set size or exact position of elements</a:t>
            </a:r>
          </a:p>
          <a:p>
            <a:r>
              <a:rPr lang="en-US" sz="1800" i="0" dirty="0">
                <a:effectLst/>
                <a:latin typeface="Calibri" panose="020F0502020204030204" pitchFamily="34" charset="0"/>
              </a:rPr>
              <a:t>Why - In either case, we can't know ahead of time exactly how big something will be</a:t>
            </a:r>
          </a:p>
          <a:p>
            <a:r>
              <a:rPr lang="en-US" i="0" dirty="0"/>
              <a:t>    Fixed size and position also bubbles up to fixed application window, which prevents user from resizing things</a:t>
            </a:r>
          </a:p>
          <a:p>
            <a:r>
              <a:rPr lang="en-US" i="0" dirty="0"/>
              <a:t>WPF Uses - Similar to responsive design, for web pages; e.g. </a:t>
            </a:r>
            <a:r>
              <a:rPr lang="en-US" i="0" dirty="0" err="1"/>
              <a:t>Boostrap</a:t>
            </a:r>
            <a:endParaRPr lang="en-US" i="0" dirty="0"/>
          </a:p>
          <a:p>
            <a:r>
              <a:rPr lang="en-US" i="0" dirty="0"/>
              <a:t>    In the extreme case, you can define the layout once and run it on everything from a phone to a desktop PC w/large screen and layout will adjust</a:t>
            </a:r>
          </a:p>
          <a:p>
            <a:r>
              <a:rPr lang="en-US" i="0" dirty="0"/>
              <a:t>    We're focusing on desktop applications, but the same principles apply--we want our application to work on a variety of screen sizes</a:t>
            </a:r>
          </a:p>
          <a:p>
            <a:r>
              <a:rPr lang="en-US" i="0" dirty="0"/>
              <a:t>    And even for just one screen, the specific data loaded into the UI and different languages make things different enough to want flow-based layout</a:t>
            </a:r>
          </a:p>
          <a:p>
            <a:r>
              <a:rPr lang="en-US" i="0" dirty="0"/>
              <a:t>Positioning - w/o setting exact size and location</a:t>
            </a:r>
          </a:p>
          <a:p>
            <a:r>
              <a:rPr lang="en-US" i="0" dirty="0"/>
              <a:t>    Select - Pick the container that will arrange child elements the way you want; don’t pick Canvas</a:t>
            </a:r>
          </a:p>
          <a:p>
            <a:r>
              <a:rPr lang="en-US" dirty="0"/>
              <a:t>LAST: Avoid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2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0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5989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30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5286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08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56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4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4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4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6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3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4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7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1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0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npsexton/wpf-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mailto:seanpsexton@gmail.com" TargetMode="External"/><Relationship Id="rId3" Type="http://schemas.openxmlformats.org/officeDocument/2006/relationships/hyperlink" Target="https://github.com/seanpsexton/wpf-workshop" TargetMode="External"/><Relationship Id="rId7" Type="http://schemas.openxmlformats.org/officeDocument/2006/relationships/hyperlink" Target="https://www.wpftutorial.net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" TargetMode="External"/><Relationship Id="rId5" Type="http://schemas.openxmlformats.org/officeDocument/2006/relationships/hyperlink" Target="file:///\\msp02-fs01\mtsdepartments\Oslo\Training\WPF-Workshop-Sexton-Oct2023" TargetMode="External"/><Relationship Id="rId4" Type="http://schemas.openxmlformats.org/officeDocument/2006/relationships/hyperlink" Target="https://github.com/seanpsexton/wpf-workshop-solution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BA6D-9FFA-1DBE-F15E-D6232B9D9A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WPF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B5F0E-8A94-1B6C-FBC6-1A8A60286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Sean Sexton</a:t>
            </a:r>
          </a:p>
          <a:p>
            <a:r>
              <a:rPr lang="en-US" dirty="0"/>
              <a:t>2 Oct 2023</a:t>
            </a:r>
          </a:p>
        </p:txBody>
      </p:sp>
    </p:spTree>
    <p:extLst>
      <p:ext uri="{BB962C8B-B14F-4D97-AF65-F5344CB8AC3E}">
        <p14:creationId xmlns:p14="http://schemas.microsoft.com/office/powerpoint/2010/main" val="361022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B936-62F9-3203-1DE4-22802A16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779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1 – Layout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E8F22-4FA1-10DA-933A-F3F8751F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add controls to a layout container and arrange them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Create a new WPF project</a:t>
            </a:r>
          </a:p>
          <a:p>
            <a:pPr lvl="1"/>
            <a:r>
              <a:rPr lang="en-US" dirty="0"/>
              <a:t>Set up XAML editor   (one-time thing)</a:t>
            </a:r>
          </a:p>
          <a:p>
            <a:pPr lvl="1"/>
            <a:r>
              <a:rPr lang="en-US" dirty="0"/>
              <a:t>Part 1 - Button and Text</a:t>
            </a:r>
          </a:p>
          <a:p>
            <a:pPr lvl="1"/>
            <a:r>
              <a:rPr lang="en-US" dirty="0"/>
              <a:t>Part 2 - One more button</a:t>
            </a:r>
          </a:p>
          <a:p>
            <a:pPr lvl="1"/>
            <a:r>
              <a:rPr lang="en-US" dirty="0"/>
              <a:t>Extra Credit</a:t>
            </a:r>
          </a:p>
        </p:txBody>
      </p:sp>
    </p:spTree>
    <p:extLst>
      <p:ext uri="{BB962C8B-B14F-4D97-AF65-F5344CB8AC3E}">
        <p14:creationId xmlns:p14="http://schemas.microsoft.com/office/powerpoint/2010/main" val="3978496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2108-31ED-81D5-1083-9B81433CE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CD27E-8536-2493-C445-126233A83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– </a:t>
            </a:r>
            <a:r>
              <a:rPr lang="en-US" dirty="0" err="1"/>
              <a:t>StackPanel</a:t>
            </a:r>
            <a:endParaRPr lang="en-US" dirty="0"/>
          </a:p>
          <a:p>
            <a:pPr lvl="1"/>
            <a:r>
              <a:rPr lang="en-US" dirty="0" err="1"/>
              <a:t>StackPanel</a:t>
            </a:r>
            <a:r>
              <a:rPr lang="en-US" dirty="0"/>
              <a:t> good when you want controls in line, one right after the other</a:t>
            </a:r>
          </a:p>
          <a:p>
            <a:pPr lvl="1"/>
            <a:r>
              <a:rPr lang="en-US" dirty="0"/>
              <a:t>But harder to line things up</a:t>
            </a:r>
          </a:p>
          <a:p>
            <a:r>
              <a:rPr lang="en-US" dirty="0"/>
              <a:t>Grid -- layout in rows and columns</a:t>
            </a:r>
          </a:p>
          <a:p>
            <a:pPr lvl="1"/>
            <a:r>
              <a:rPr lang="en-US" dirty="0"/>
              <a:t>Create definitions for rows and columns</a:t>
            </a:r>
          </a:p>
          <a:p>
            <a:pPr lvl="1"/>
            <a:r>
              <a:rPr lang="en-US" dirty="0"/>
              <a:t>Place child controls inside &lt;Grid&gt; element</a:t>
            </a:r>
          </a:p>
          <a:p>
            <a:pPr lvl="1"/>
            <a:r>
              <a:rPr lang="en-US" dirty="0"/>
              <a:t>For each child, specify Row and Column  (0-based)</a:t>
            </a:r>
          </a:p>
          <a:p>
            <a:r>
              <a:rPr lang="en-US" dirty="0">
                <a:solidFill>
                  <a:srgbClr val="00B050"/>
                </a:solidFill>
              </a:rPr>
              <a:t>Example – Grid with Child Elements</a:t>
            </a:r>
          </a:p>
        </p:txBody>
      </p:sp>
    </p:spTree>
    <p:extLst>
      <p:ext uri="{BB962C8B-B14F-4D97-AF65-F5344CB8AC3E}">
        <p14:creationId xmlns:p14="http://schemas.microsoft.com/office/powerpoint/2010/main" val="64644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1BBA-418D-4C93-7A53-4A6DB9EC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5760-A86C-7636-AE58-4122E4AB4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- Proportional Sizing	</a:t>
            </a:r>
          </a:p>
          <a:p>
            <a:pPr lvl="1"/>
            <a:r>
              <a:rPr lang="en-US" dirty="0"/>
              <a:t>Row height and column width</a:t>
            </a:r>
          </a:p>
          <a:p>
            <a:pPr lvl="2"/>
            <a:r>
              <a:rPr lang="en-US" dirty="0"/>
              <a:t>Default -- rows take up equal amounts of available vertical space</a:t>
            </a:r>
          </a:p>
          <a:p>
            <a:pPr lvl="2"/>
            <a:r>
              <a:rPr lang="en-US" dirty="0"/>
              <a:t>Default -- columns take up equal amounts of available horizontal space</a:t>
            </a:r>
          </a:p>
          <a:p>
            <a:pPr lvl="1"/>
            <a:r>
              <a:rPr lang="en-US" dirty="0"/>
              <a:t>Star sizing</a:t>
            </a:r>
          </a:p>
          <a:p>
            <a:pPr lvl="2"/>
            <a:r>
              <a:rPr lang="en-US" dirty="0"/>
              <a:t>Use * to indicate that Row or Column takes up some percentage of the available space</a:t>
            </a:r>
          </a:p>
          <a:p>
            <a:pPr lvl="2"/>
            <a:r>
              <a:rPr lang="en-US" dirty="0"/>
              <a:t>If each item is a single *, they get equal space</a:t>
            </a:r>
          </a:p>
          <a:p>
            <a:r>
              <a:rPr lang="en-US" dirty="0">
                <a:solidFill>
                  <a:srgbClr val="00B050"/>
                </a:solidFill>
              </a:rPr>
              <a:t>Example - Star Sizing Defaults</a:t>
            </a:r>
          </a:p>
          <a:p>
            <a:r>
              <a:rPr lang="en-US" dirty="0">
                <a:solidFill>
                  <a:srgbClr val="00B050"/>
                </a:solidFill>
              </a:rPr>
              <a:t>Example - Proportional Size with Star Sizing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6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AC80-32E4-BCFC-994D-C9145CF3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3D9D-9DF4-AD2F-B38D-D4829E8A4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Grid – Auto Sizing</a:t>
            </a:r>
          </a:p>
          <a:p>
            <a:pPr lvl="1"/>
            <a:r>
              <a:rPr lang="en-US" dirty="0"/>
              <a:t>Star Sizing - sets sizes based on total available space that Grid size</a:t>
            </a:r>
          </a:p>
          <a:p>
            <a:pPr lvl="1"/>
            <a:r>
              <a:rPr lang="en-US" dirty="0"/>
              <a:t>Auto Sizing - sets sizes based on content</a:t>
            </a:r>
          </a:p>
          <a:p>
            <a:pPr lvl="2"/>
            <a:r>
              <a:rPr lang="en-US" dirty="0"/>
              <a:t>Set rows or column as Auto sized to fit content</a:t>
            </a:r>
          </a:p>
          <a:p>
            <a:pPr lvl="2"/>
            <a:r>
              <a:rPr lang="en-US" dirty="0"/>
              <a:t>Star Sizing then uses whatever is left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Example – Auto Sizing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 to use this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Think about which areas of application are "work areas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Those placed in star-sized rows or columns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Workspace grows or shrinks when containing window changes size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Non-work areas, e.g. widgets are typically Auto sized</a:t>
            </a:r>
          </a:p>
        </p:txBody>
      </p:sp>
    </p:spTree>
    <p:extLst>
      <p:ext uri="{BB962C8B-B14F-4D97-AF65-F5344CB8AC3E}">
        <p14:creationId xmlns:p14="http://schemas.microsoft.com/office/powerpoint/2010/main" val="16514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37DE-8AEB-180C-0270-717F3763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7BD12-F2CE-3720-C9D1-439A62E2B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- Absolute Sizing</a:t>
            </a:r>
          </a:p>
          <a:p>
            <a:pPr lvl="1"/>
            <a:r>
              <a:rPr lang="en-US" dirty="0"/>
              <a:t>Absolute sizing -- can also specify exact Height (rows) or Width (columns</a:t>
            </a:r>
          </a:p>
          <a:p>
            <a:pPr lvl="1"/>
            <a:r>
              <a:rPr lang="en-US" dirty="0"/>
              <a:t>Discouraged -- better to size to content</a:t>
            </a:r>
          </a:p>
          <a:p>
            <a:r>
              <a:rPr lang="en-US" dirty="0">
                <a:solidFill>
                  <a:srgbClr val="00B050"/>
                </a:solidFill>
              </a:rPr>
              <a:t>Example - Absolute Sizing</a:t>
            </a:r>
          </a:p>
        </p:txBody>
      </p:sp>
    </p:spTree>
    <p:extLst>
      <p:ext uri="{BB962C8B-B14F-4D97-AF65-F5344CB8AC3E}">
        <p14:creationId xmlns:p14="http://schemas.microsoft.com/office/powerpoint/2010/main" val="113621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E5FD-8317-6AF1-28C5-B51ACC31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6CC46-1CE4-CDE9-E016-201D0E96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- Spanning Rows and Columns</a:t>
            </a:r>
          </a:p>
          <a:p>
            <a:pPr lvl="1"/>
            <a:r>
              <a:rPr lang="en-US" dirty="0"/>
              <a:t>You can set controls to span multiple rows or columns</a:t>
            </a:r>
          </a:p>
          <a:p>
            <a:pPr lvl="1"/>
            <a:r>
              <a:rPr lang="en-US" dirty="0"/>
              <a:t>Set spanning on child element that should span</a:t>
            </a:r>
          </a:p>
          <a:p>
            <a:pPr lvl="1"/>
            <a:r>
              <a:rPr lang="en-US" dirty="0" err="1"/>
              <a:t>Grid.RowSpan</a:t>
            </a:r>
            <a:r>
              <a:rPr lang="en-US" dirty="0"/>
              <a:t>, </a:t>
            </a:r>
            <a:r>
              <a:rPr lang="en-US" dirty="0" err="1"/>
              <a:t>Grid.ColumnSpan</a:t>
            </a:r>
            <a:r>
              <a:rPr lang="en-US" dirty="0"/>
              <a:t> - and # columns</a:t>
            </a:r>
          </a:p>
        </p:txBody>
      </p:sp>
    </p:spTree>
    <p:extLst>
      <p:ext uri="{BB962C8B-B14F-4D97-AF65-F5344CB8AC3E}">
        <p14:creationId xmlns:p14="http://schemas.microsoft.com/office/powerpoint/2010/main" val="285224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F1B1-4452-136D-2291-987CA237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15352-276E-D4B0-5E40-EE34C32EC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arrange child controls in a Grid panel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Create new project or use existing</a:t>
            </a:r>
          </a:p>
          <a:p>
            <a:pPr lvl="1"/>
            <a:r>
              <a:rPr lang="en-US" dirty="0"/>
              <a:t>Create controls in a Grid</a:t>
            </a:r>
          </a:p>
          <a:p>
            <a:pPr lvl="1"/>
            <a:r>
              <a:rPr lang="en-US" dirty="0"/>
              <a:t>Extra credit</a:t>
            </a:r>
          </a:p>
        </p:txBody>
      </p:sp>
    </p:spTree>
    <p:extLst>
      <p:ext uri="{BB962C8B-B14F-4D97-AF65-F5344CB8AC3E}">
        <p14:creationId xmlns:p14="http://schemas.microsoft.com/office/powerpoint/2010/main" val="3098273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6AE6-B08B-D61C-2E11-31273EF2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1FC3E-4DE4-5AF7-138D-293A8989D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UI-based Applications Work</a:t>
            </a:r>
          </a:p>
          <a:p>
            <a:pPr lvl="1"/>
            <a:r>
              <a:rPr lang="en-US" dirty="0"/>
              <a:t>Bunch of widgets on the screen</a:t>
            </a:r>
          </a:p>
          <a:p>
            <a:pPr lvl="1"/>
            <a:r>
              <a:rPr lang="en-US" dirty="0"/>
              <a:t>We load data into the widgets</a:t>
            </a:r>
          </a:p>
          <a:p>
            <a:pPr lvl="1"/>
            <a:r>
              <a:rPr lang="en-US" dirty="0"/>
              <a:t>User works with the data, changing some state</a:t>
            </a:r>
          </a:p>
          <a:p>
            <a:pPr lvl="1"/>
            <a:r>
              <a:rPr lang="en-US" dirty="0"/>
              <a:t>Store that data back to some data store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3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6A963-1B3F-E67B-E63C-B1B54783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EFFE-6626-521F-9D35-118ABBD62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MVVM (Model View ViewModel)</a:t>
            </a:r>
          </a:p>
          <a:p>
            <a:pPr lvl="1"/>
            <a:r>
              <a:rPr lang="en-US" dirty="0"/>
              <a:t>MVVM is the typical architecture used for WPF application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Separates business logic from UI behavior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BF8EC-B2D0-4114-25A4-10BEBB2E5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114" y="2924589"/>
            <a:ext cx="57054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8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19FC-1760-3AE3-0EB9-A16B9715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4B31-ED22-0B03-B47C-99FF408A2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MVVM Works</a:t>
            </a:r>
          </a:p>
          <a:p>
            <a:pPr lvl="1"/>
            <a:r>
              <a:rPr lang="en-US" dirty="0"/>
              <a:t>The View contains the UI widgets that the user interacts with</a:t>
            </a:r>
          </a:p>
          <a:p>
            <a:pPr lvl="1"/>
            <a:r>
              <a:rPr lang="en-US" dirty="0"/>
              <a:t>Data binding mechanism transfers data between View and ViewModel</a:t>
            </a:r>
          </a:p>
          <a:p>
            <a:pPr lvl="1"/>
            <a:r>
              <a:rPr lang="en-US" dirty="0"/>
              <a:t>ViewModel contains a copy of the data being displayed in the View</a:t>
            </a:r>
          </a:p>
          <a:p>
            <a:pPr lvl="2"/>
            <a:r>
              <a:rPr lang="en-US" dirty="0"/>
              <a:t>As user changes something in UI, property in ViewModel is updated</a:t>
            </a:r>
          </a:p>
          <a:p>
            <a:pPr lvl="2"/>
            <a:r>
              <a:rPr lang="en-US" dirty="0"/>
              <a:t>If property changes in ViewModel (e.g. load object), UI controls are updated</a:t>
            </a:r>
          </a:p>
          <a:p>
            <a:pPr lvl="1"/>
            <a:r>
              <a:rPr lang="en-US" dirty="0"/>
              <a:t>Model takes care of actual business logic</a:t>
            </a:r>
          </a:p>
          <a:p>
            <a:pPr lvl="2"/>
            <a:r>
              <a:rPr lang="en-US" dirty="0"/>
              <a:t>Load / save data	</a:t>
            </a:r>
          </a:p>
          <a:p>
            <a:pPr lvl="2"/>
            <a:r>
              <a:rPr lang="en-US" dirty="0"/>
              <a:t>Execute operations on data</a:t>
            </a:r>
          </a:p>
          <a:p>
            <a:pPr lvl="2"/>
            <a:r>
              <a:rPr lang="en-US" dirty="0"/>
              <a:t>Manage dependencies between properties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0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5ABE-EC62-9755-64E4-C1A095C8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8FCD3-E8DE-C7A7-1396-AE2904ABC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</a:t>
            </a:r>
          </a:p>
          <a:p>
            <a:pPr lvl="1"/>
            <a:r>
              <a:rPr lang="en-US" dirty="0">
                <a:effectLst/>
              </a:rPr>
              <a:t>Quick survey of WPF</a:t>
            </a:r>
          </a:p>
          <a:p>
            <a:pPr lvl="1"/>
            <a:r>
              <a:rPr lang="en-US" dirty="0"/>
              <a:t>Give you chance to try a variety of things</a:t>
            </a:r>
          </a:p>
          <a:p>
            <a:pPr lvl="1"/>
            <a:r>
              <a:rPr lang="en-US" dirty="0">
                <a:effectLst/>
              </a:rPr>
              <a:t>Point you at resources for continued learning</a:t>
            </a:r>
          </a:p>
          <a:p>
            <a:r>
              <a:rPr lang="en-US" dirty="0"/>
              <a:t>Before we start</a:t>
            </a:r>
          </a:p>
          <a:p>
            <a:pPr lvl="1"/>
            <a:r>
              <a:rPr lang="en-US" dirty="0"/>
              <a:t>Clone this repo  (or do fresh pull)</a:t>
            </a:r>
          </a:p>
          <a:p>
            <a:pPr lvl="2"/>
            <a:r>
              <a:rPr lang="en-US" dirty="0">
                <a:effectLst/>
                <a:hlinkClick r:id="rId3"/>
              </a:rPr>
              <a:t>https://github.com/seanpsexton/wpf-workshop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FA24-2F98-B235-D34E-F53793F9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C353-604A-E91D-E53C-908CF553D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MVVM</a:t>
            </a:r>
          </a:p>
          <a:p>
            <a:pPr lvl="1"/>
            <a:r>
              <a:rPr lang="en-US" dirty="0"/>
              <a:t>This pattern can be as granular as you like</a:t>
            </a:r>
          </a:p>
          <a:p>
            <a:pPr lvl="2"/>
            <a:r>
              <a:rPr lang="en-US" dirty="0"/>
              <a:t>View could be entire window, ViewModel contains data for everything</a:t>
            </a:r>
          </a:p>
          <a:p>
            <a:pPr lvl="2"/>
            <a:r>
              <a:rPr lang="en-US" dirty="0"/>
              <a:t>Or window could contain a series of child views, each of which has their own ViewModel</a:t>
            </a:r>
          </a:p>
          <a:p>
            <a:pPr lvl="2"/>
            <a:r>
              <a:rPr lang="en-US" dirty="0"/>
              <a:t>Quite common to have a hierarchy of Views/</a:t>
            </a:r>
            <a:r>
              <a:rPr lang="en-US" dirty="0" err="1"/>
              <a:t>ViewModels</a:t>
            </a:r>
            <a:r>
              <a:rPr lang="en-US" dirty="0"/>
              <a:t> in an application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9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C454-81ED-E13A-D3E6-6FD14125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C7C2-ADDF-D435-5DAC-5EC826709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MVVM in WPF</a:t>
            </a:r>
          </a:p>
          <a:p>
            <a:pPr lvl="1"/>
            <a:r>
              <a:rPr lang="en-US" dirty="0"/>
              <a:t>MVVM in WPF achieved using Data Binding</a:t>
            </a:r>
          </a:p>
          <a:p>
            <a:pPr lvl="2"/>
            <a:r>
              <a:rPr lang="en-US" dirty="0"/>
              <a:t>UI element sets DataContext to instance of a ViewModel</a:t>
            </a:r>
          </a:p>
          <a:p>
            <a:pPr lvl="2"/>
            <a:r>
              <a:rPr lang="en-US" dirty="0"/>
              <a:t>Properties of UI elements are data bound to properties in the ViewModel</a:t>
            </a:r>
          </a:p>
          <a:p>
            <a:pPr lvl="1"/>
            <a:r>
              <a:rPr lang="en-US" dirty="0"/>
              <a:t>Binding modes</a:t>
            </a:r>
          </a:p>
          <a:p>
            <a:pPr lvl="2"/>
            <a:r>
              <a:rPr lang="en-US" dirty="0"/>
              <a:t>Each data binding has a binding Mode dictating what direction data flows</a:t>
            </a:r>
          </a:p>
          <a:p>
            <a:pPr lvl="2"/>
            <a:r>
              <a:rPr lang="en-US" dirty="0" err="1"/>
              <a:t>OneWay</a:t>
            </a:r>
            <a:r>
              <a:rPr lang="en-US" dirty="0"/>
              <a:t> - from ViewModel to View</a:t>
            </a:r>
          </a:p>
          <a:p>
            <a:pPr lvl="2"/>
            <a:r>
              <a:rPr lang="en-US" dirty="0" err="1"/>
              <a:t>OneWayToSource</a:t>
            </a:r>
            <a:r>
              <a:rPr lang="en-US" dirty="0"/>
              <a:t> - from View to ViewModel</a:t>
            </a:r>
          </a:p>
          <a:p>
            <a:pPr lvl="2"/>
            <a:r>
              <a:rPr lang="en-US" dirty="0" err="1"/>
              <a:t>TwoWay</a:t>
            </a:r>
            <a:r>
              <a:rPr lang="en-US" dirty="0"/>
              <a:t> - in both directions</a:t>
            </a:r>
          </a:p>
          <a:p>
            <a:pPr lvl="2"/>
            <a:r>
              <a:rPr lang="en-US" dirty="0" err="1"/>
              <a:t>OneTime</a:t>
            </a:r>
            <a:r>
              <a:rPr lang="en-US" dirty="0"/>
              <a:t> - like </a:t>
            </a:r>
            <a:r>
              <a:rPr lang="en-US" dirty="0" err="1"/>
              <a:t>OneWay</a:t>
            </a:r>
            <a:r>
              <a:rPr lang="en-US" dirty="0"/>
              <a:t>, but just once  </a:t>
            </a:r>
            <a:r>
              <a:rPr lang="en-US" i="1" dirty="0"/>
              <a:t>(rarely used)</a:t>
            </a:r>
          </a:p>
          <a:p>
            <a:pPr lvl="1"/>
            <a:r>
              <a:rPr lang="en-US" dirty="0"/>
              <a:t>When is ViewModel updated?</a:t>
            </a:r>
          </a:p>
          <a:p>
            <a:pPr lvl="2"/>
            <a:r>
              <a:rPr lang="en-US" dirty="0" err="1"/>
              <a:t>UpdateSourceTrigger</a:t>
            </a:r>
            <a:r>
              <a:rPr lang="en-US" dirty="0"/>
              <a:t> - typically </a:t>
            </a:r>
            <a:r>
              <a:rPr lang="en-US" dirty="0" err="1"/>
              <a:t>LostFocus</a:t>
            </a:r>
            <a:r>
              <a:rPr lang="en-US" dirty="0"/>
              <a:t> or </a:t>
            </a:r>
            <a:r>
              <a:rPr lang="en-US" dirty="0" err="1"/>
              <a:t>PropertyChanged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2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8638-DC19-E97C-375D-B98684EA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B9301-309A-93E1-3CC6-8835BA81C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5563386" cy="235731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Data Binding in action</a:t>
            </a:r>
          </a:p>
          <a:p>
            <a:pPr lvl="1"/>
            <a:r>
              <a:rPr lang="en-US" dirty="0"/>
              <a:t>Data binding a </a:t>
            </a:r>
            <a:r>
              <a:rPr lang="en-US" dirty="0" err="1"/>
              <a:t>TextBox</a:t>
            </a:r>
            <a:r>
              <a:rPr lang="en-US" dirty="0"/>
              <a:t> to a string-based property in the ViewModel</a:t>
            </a:r>
          </a:p>
          <a:p>
            <a:pPr lvl="1"/>
            <a:r>
              <a:rPr lang="en-US" dirty="0"/>
              <a:t>User enters last name, data bound to </a:t>
            </a:r>
            <a:r>
              <a:rPr lang="en-US" dirty="0" err="1"/>
              <a:t>LastName</a:t>
            </a:r>
            <a:r>
              <a:rPr lang="en-US" dirty="0"/>
              <a:t> property</a:t>
            </a:r>
          </a:p>
          <a:p>
            <a:pPr lvl="2"/>
            <a:r>
              <a:rPr lang="en-US" dirty="0"/>
              <a:t>Two-way binding – getter and setter on C# property</a:t>
            </a:r>
          </a:p>
          <a:p>
            <a:pPr lvl="2"/>
            <a:r>
              <a:rPr lang="en-US" dirty="0"/>
              <a:t>UI loads – uses getter to read value</a:t>
            </a:r>
          </a:p>
          <a:p>
            <a:pPr lvl="2"/>
            <a:r>
              <a:rPr lang="en-US" dirty="0"/>
              <a:t>User changes value – setter called</a:t>
            </a:r>
          </a:p>
          <a:p>
            <a:endParaRPr lang="en-US" dirty="0"/>
          </a:p>
        </p:txBody>
      </p:sp>
      <p:pic>
        <p:nvPicPr>
          <p:cNvPr id="2050" name="Picture 2" descr="First Name: &#10;Last Name: Doe &#10;View &#10;Customer.xaml &#10;O references 1 0 changes I O authors, 0 changes &#10;public string LastName &#10;get =&gt; lastName; &#10;set =&gt; SetVaIueCref lastName , &#10;ViewModel &#10;CustomerViewModeI.cs &#10;value) ; ">
            <a:extLst>
              <a:ext uri="{FF2B5EF4-FFF2-40B4-BE49-F238E27FC236}">
                <a16:creationId xmlns:a16="http://schemas.microsoft.com/office/drawing/2014/main" id="{6926E92F-F7D5-2131-2668-4D303E3C8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955" y="4534441"/>
            <a:ext cx="5282947" cy="181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523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A3C1-CB00-E4C1-8871-7EC3AD1E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1EB92-14E0-85C7-4F62-A3A47FF5D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Binding – How To</a:t>
            </a:r>
          </a:p>
          <a:p>
            <a:pPr lvl="1"/>
            <a:r>
              <a:rPr lang="en-US" dirty="0"/>
              <a:t>Create ViewModel</a:t>
            </a:r>
          </a:p>
          <a:p>
            <a:pPr lvl="2"/>
            <a:r>
              <a:rPr lang="en-US" dirty="0"/>
              <a:t>C# class with properties that implements </a:t>
            </a:r>
            <a:r>
              <a:rPr lang="en-US" dirty="0" err="1"/>
              <a:t>INotifyPropertyChanged</a:t>
            </a:r>
            <a:endParaRPr lang="en-US" dirty="0"/>
          </a:p>
          <a:p>
            <a:pPr lvl="2"/>
            <a:r>
              <a:rPr lang="en-US" dirty="0" err="1"/>
              <a:t>INotifyPropertyChanged</a:t>
            </a:r>
            <a:r>
              <a:rPr lang="en-US" dirty="0"/>
              <a:t> - class fires </a:t>
            </a:r>
            <a:r>
              <a:rPr lang="en-US" dirty="0" err="1"/>
              <a:t>PropertyChanged</a:t>
            </a:r>
            <a:r>
              <a:rPr lang="en-US" dirty="0"/>
              <a:t> when a property value changes</a:t>
            </a:r>
          </a:p>
          <a:p>
            <a:pPr lvl="3"/>
            <a:r>
              <a:rPr lang="en-US" dirty="0"/>
              <a:t>The magic sauce that makes WPF data binding work</a:t>
            </a:r>
          </a:p>
          <a:p>
            <a:pPr lvl="3"/>
            <a:r>
              <a:rPr lang="en-US" dirty="0"/>
              <a:t>We'll encapsulate in </a:t>
            </a:r>
            <a:r>
              <a:rPr lang="en-US" dirty="0" err="1"/>
              <a:t>ViewModelBase</a:t>
            </a:r>
            <a:r>
              <a:rPr lang="en-US" dirty="0"/>
              <a:t> class</a:t>
            </a:r>
          </a:p>
          <a:p>
            <a:pPr lvl="2"/>
            <a:r>
              <a:rPr lang="en-US" dirty="0"/>
              <a:t>Property for each thing you want to bind to</a:t>
            </a:r>
          </a:p>
          <a:p>
            <a:pPr lvl="1"/>
            <a:r>
              <a:rPr lang="en-US" dirty="0"/>
              <a:t>Set DataContext for main window</a:t>
            </a:r>
          </a:p>
          <a:p>
            <a:pPr lvl="2"/>
            <a:r>
              <a:rPr lang="en-US" dirty="0"/>
              <a:t>Do this in code-behind</a:t>
            </a:r>
          </a:p>
          <a:p>
            <a:pPr lvl="2"/>
            <a:r>
              <a:rPr lang="en-US" dirty="0"/>
              <a:t>Create instance of ViewModel and set top-level Window's DataContext to it</a:t>
            </a:r>
          </a:p>
          <a:p>
            <a:pPr lvl="1"/>
            <a:r>
              <a:rPr lang="en-US" dirty="0"/>
              <a:t>Create View</a:t>
            </a:r>
          </a:p>
          <a:p>
            <a:pPr lvl="2"/>
            <a:r>
              <a:rPr lang="en-US" dirty="0"/>
              <a:t>Property on UI element binds to property in ViewModel</a:t>
            </a:r>
          </a:p>
          <a:p>
            <a:pPr lvl="2"/>
            <a:r>
              <a:rPr lang="en-US" dirty="0"/>
              <a:t>Set </a:t>
            </a:r>
            <a:r>
              <a:rPr lang="en-US" dirty="0" err="1"/>
              <a:t>UpdateSourceTrigger</a:t>
            </a:r>
            <a:r>
              <a:rPr lang="en-US" dirty="0"/>
              <a:t>, if necessary</a:t>
            </a:r>
          </a:p>
          <a:p>
            <a:r>
              <a:rPr lang="en-US" dirty="0">
                <a:solidFill>
                  <a:srgbClr val="00B050"/>
                </a:solidFill>
              </a:rPr>
              <a:t>Example – Data Binding</a:t>
            </a:r>
          </a:p>
        </p:txBody>
      </p:sp>
    </p:spTree>
    <p:extLst>
      <p:ext uri="{BB962C8B-B14F-4D97-AF65-F5344CB8AC3E}">
        <p14:creationId xmlns:p14="http://schemas.microsoft.com/office/powerpoint/2010/main" val="355310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459C-176C-76C2-33B6-1646CEC3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2AEB0-6C0D-34BF-F901-4E651A6E9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use data binding to tie UI controls to properties in a ViewModel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Start from existing project: Exercise_3_DataBinding</a:t>
            </a:r>
          </a:p>
          <a:p>
            <a:pPr lvl="1"/>
            <a:r>
              <a:rPr lang="en-US" dirty="0"/>
              <a:t>Create a ViewModel</a:t>
            </a:r>
          </a:p>
          <a:p>
            <a:pPr lvl="1"/>
            <a:r>
              <a:rPr lang="en-US" dirty="0"/>
              <a:t>Set DataContext of main window</a:t>
            </a:r>
          </a:p>
          <a:p>
            <a:pPr lvl="1"/>
            <a:r>
              <a:rPr lang="en-US" dirty="0"/>
              <a:t>Create controls in a grid</a:t>
            </a:r>
          </a:p>
          <a:p>
            <a:pPr lvl="1"/>
            <a:r>
              <a:rPr lang="en-US" dirty="0"/>
              <a:t>Add other data bound labels</a:t>
            </a:r>
          </a:p>
          <a:p>
            <a:pPr lvl="1"/>
            <a:r>
              <a:rPr lang="en-US" dirty="0"/>
              <a:t>Extra credit</a:t>
            </a:r>
          </a:p>
        </p:txBody>
      </p:sp>
    </p:spTree>
    <p:extLst>
      <p:ext uri="{BB962C8B-B14F-4D97-AF65-F5344CB8AC3E}">
        <p14:creationId xmlns:p14="http://schemas.microsoft.com/office/powerpoint/2010/main" val="3064677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9403-4197-DF61-EE82-19A20857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4 – Binding to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978C-9A6C-2703-A853-ACBDB1949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 can you bind to?</a:t>
            </a:r>
          </a:p>
          <a:p>
            <a:pPr lvl="1"/>
            <a:r>
              <a:rPr lang="en-US" dirty="0"/>
              <a:t>Almost any property on any XAML element  </a:t>
            </a:r>
            <a:r>
              <a:rPr lang="en-US" i="1" dirty="0"/>
              <a:t>(dependency properties)</a:t>
            </a:r>
          </a:p>
          <a:p>
            <a:pPr lvl="1"/>
            <a:r>
              <a:rPr lang="en-US" dirty="0"/>
              <a:t>Data binding used </a:t>
            </a:r>
            <a:r>
              <a:rPr lang="en-US" b="1" i="1" dirty="0"/>
              <a:t>everywhere</a:t>
            </a:r>
            <a:endParaRPr lang="en-US" dirty="0"/>
          </a:p>
          <a:p>
            <a:r>
              <a:rPr lang="en-US" dirty="0"/>
              <a:t>Most commonly bind to data oriented properties</a:t>
            </a:r>
          </a:p>
          <a:p>
            <a:pPr lvl="1"/>
            <a:r>
              <a:rPr lang="en-US" dirty="0"/>
              <a:t>Displaying data to user, e.g. lists of choices</a:t>
            </a:r>
          </a:p>
          <a:p>
            <a:pPr lvl="1"/>
            <a:r>
              <a:rPr lang="en-US" dirty="0"/>
              <a:t>Retrieving data entered by user</a:t>
            </a:r>
          </a:p>
          <a:p>
            <a:r>
              <a:rPr lang="en-US" dirty="0"/>
              <a:t>Other common binding scenarios</a:t>
            </a:r>
          </a:p>
          <a:p>
            <a:pPr lvl="1"/>
            <a:r>
              <a:rPr lang="en-US" dirty="0"/>
              <a:t>Bind Visibility property based on </a:t>
            </a:r>
            <a:r>
              <a:rPr lang="en-US" dirty="0" err="1"/>
              <a:t>boolean</a:t>
            </a:r>
            <a:r>
              <a:rPr lang="en-US" dirty="0"/>
              <a:t> property (e.g. </a:t>
            </a:r>
            <a:r>
              <a:rPr lang="en-US" dirty="0" err="1"/>
              <a:t>ShowScope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Bind </a:t>
            </a:r>
            <a:r>
              <a:rPr lang="en-US" dirty="0" err="1"/>
              <a:t>IsEnabled</a:t>
            </a:r>
            <a:r>
              <a:rPr lang="en-US" dirty="0"/>
              <a:t> property based on state, enabling/disabling controls</a:t>
            </a:r>
          </a:p>
          <a:p>
            <a:pPr lvl="1"/>
            <a:r>
              <a:rPr lang="en-US" dirty="0"/>
              <a:t>Binding static labels to localized strings</a:t>
            </a:r>
          </a:p>
          <a:p>
            <a:pPr lvl="1"/>
            <a:r>
              <a:rPr lang="en-US" dirty="0"/>
              <a:t>Binding to list of selectable items in a dropdown list, </a:t>
            </a:r>
            <a:r>
              <a:rPr lang="en-US" dirty="0" err="1"/>
              <a:t>listbox</a:t>
            </a:r>
            <a:r>
              <a:rPr lang="en-US" dirty="0"/>
              <a:t>, or grid</a:t>
            </a:r>
          </a:p>
          <a:p>
            <a:pPr lvl="1"/>
            <a:r>
              <a:rPr lang="en-US" dirty="0"/>
              <a:t>Binding selected items--e.g. in list, selected tab,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Binding layout properties, e.g. margins, padding, sizes</a:t>
            </a:r>
          </a:p>
          <a:p>
            <a:pPr lvl="1"/>
            <a:r>
              <a:rPr lang="en-US" dirty="0"/>
              <a:t>Binding DataContext of child items (to child object in ViewModel)</a:t>
            </a:r>
          </a:p>
        </p:txBody>
      </p:sp>
    </p:spTree>
    <p:extLst>
      <p:ext uri="{BB962C8B-B14F-4D97-AF65-F5344CB8AC3E}">
        <p14:creationId xmlns:p14="http://schemas.microsoft.com/office/powerpoint/2010/main" val="397792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3F6A8-EEA7-E58C-2282-8ADE7FB1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4 – Binding to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CAEA2-9678-70A3-EE50-0F1461762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 - Binding to Layout Transforms</a:t>
            </a:r>
          </a:p>
        </p:txBody>
      </p:sp>
    </p:spTree>
    <p:extLst>
      <p:ext uri="{BB962C8B-B14F-4D97-AF65-F5344CB8AC3E}">
        <p14:creationId xmlns:p14="http://schemas.microsoft.com/office/powerpoint/2010/main" val="1059773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BB33B-3519-A3A1-527A-D2C10FE5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4 – Binding to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A48CB-9502-1992-7F57-562595543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 to a list</a:t>
            </a:r>
          </a:p>
          <a:p>
            <a:pPr lvl="1"/>
            <a:r>
              <a:rPr lang="en-US" dirty="0"/>
              <a:t>Populate a list by binding to a list of objects -- quite common</a:t>
            </a:r>
          </a:p>
          <a:p>
            <a:pPr lvl="1"/>
            <a:r>
              <a:rPr lang="en-US" dirty="0"/>
              <a:t>Populating a </a:t>
            </a:r>
            <a:r>
              <a:rPr lang="en-US" dirty="0" err="1"/>
              <a:t>ListBox</a:t>
            </a:r>
            <a:endParaRPr lang="en-US" dirty="0"/>
          </a:p>
          <a:p>
            <a:pPr lvl="2"/>
            <a:r>
              <a:rPr lang="en-US" dirty="0"/>
              <a:t>In ViewModel, create property that is List&lt;T&gt; -- list of objects, of some type T</a:t>
            </a:r>
          </a:p>
          <a:p>
            <a:pPr lvl="2"/>
            <a:r>
              <a:rPr lang="en-US" dirty="0"/>
              <a:t>In View, bind </a:t>
            </a:r>
            <a:r>
              <a:rPr lang="en-US" dirty="0" err="1"/>
              <a:t>ItemsSource</a:t>
            </a:r>
            <a:r>
              <a:rPr lang="en-US" dirty="0"/>
              <a:t> property of </a:t>
            </a:r>
            <a:r>
              <a:rPr lang="en-US" dirty="0" err="1"/>
              <a:t>ListBox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Example – Binding to List</a:t>
            </a:r>
          </a:p>
        </p:txBody>
      </p:sp>
    </p:spTree>
    <p:extLst>
      <p:ext uri="{BB962C8B-B14F-4D97-AF65-F5344CB8AC3E}">
        <p14:creationId xmlns:p14="http://schemas.microsoft.com/office/powerpoint/2010/main" val="271655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9107-F124-841C-7948-02D0BFC7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4 – Binding to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1E6EA-5BB3-A195-A198-2114C5F67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 Selected Item in List</a:t>
            </a:r>
          </a:p>
          <a:p>
            <a:pPr lvl="1"/>
            <a:r>
              <a:rPr lang="en-US" dirty="0"/>
              <a:t>We want to know what item in </a:t>
            </a:r>
            <a:r>
              <a:rPr lang="en-US" dirty="0" err="1"/>
              <a:t>ListBox</a:t>
            </a:r>
            <a:r>
              <a:rPr lang="en-US" dirty="0"/>
              <a:t> the user selected</a:t>
            </a:r>
          </a:p>
          <a:p>
            <a:pPr lvl="1"/>
            <a:r>
              <a:rPr lang="en-US" dirty="0"/>
              <a:t>Steps</a:t>
            </a:r>
          </a:p>
          <a:p>
            <a:pPr lvl="2"/>
            <a:r>
              <a:rPr lang="en-US" dirty="0"/>
              <a:t>In ViewModel, add property in ViewModel of type T  (type of object in list)</a:t>
            </a:r>
          </a:p>
          <a:p>
            <a:pPr lvl="2"/>
            <a:r>
              <a:rPr lang="en-US" dirty="0"/>
              <a:t>In View, bind </a:t>
            </a:r>
            <a:r>
              <a:rPr lang="en-US" dirty="0" err="1"/>
              <a:t>SelectedItem</a:t>
            </a:r>
            <a:r>
              <a:rPr lang="en-US" dirty="0"/>
              <a:t> property of </a:t>
            </a:r>
            <a:r>
              <a:rPr lang="en-US" dirty="0" err="1"/>
              <a:t>ListBox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Example – Binding to Selected Item</a:t>
            </a:r>
          </a:p>
        </p:txBody>
      </p:sp>
    </p:spTree>
    <p:extLst>
      <p:ext uri="{BB962C8B-B14F-4D97-AF65-F5344CB8AC3E}">
        <p14:creationId xmlns:p14="http://schemas.microsoft.com/office/powerpoint/2010/main" val="3343508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022B-90B9-FBC1-E96A-15B0F32E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4 – Binding to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0DF58-7926-E27C-9B1B-7A522DB0B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bind the items in a </a:t>
            </a:r>
            <a:r>
              <a:rPr lang="en-US" dirty="0" err="1"/>
              <a:t>ListBox</a:t>
            </a:r>
            <a:r>
              <a:rPr lang="en-US" dirty="0"/>
              <a:t> to a list of objects</a:t>
            </a:r>
          </a:p>
          <a:p>
            <a:pPr lvl="1"/>
            <a:r>
              <a:rPr lang="en-US" dirty="0"/>
              <a:t>How to bind the selected item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Start from existing project: Exercise_4_BindingToList</a:t>
            </a:r>
          </a:p>
          <a:p>
            <a:pPr lvl="1"/>
            <a:r>
              <a:rPr lang="en-US" dirty="0"/>
              <a:t>Create the ViewModel</a:t>
            </a:r>
          </a:p>
          <a:p>
            <a:pPr lvl="1"/>
            <a:r>
              <a:rPr lang="en-US" dirty="0"/>
              <a:t>Set the DataContext</a:t>
            </a:r>
          </a:p>
          <a:p>
            <a:pPr lvl="1"/>
            <a:r>
              <a:rPr lang="en-US" dirty="0"/>
              <a:t>Create the </a:t>
            </a:r>
            <a:r>
              <a:rPr lang="en-US" dirty="0" err="1"/>
              <a:t>ListBox</a:t>
            </a:r>
            <a:endParaRPr lang="en-US" dirty="0"/>
          </a:p>
          <a:p>
            <a:pPr lvl="1"/>
            <a:r>
              <a:rPr lang="en-US" dirty="0"/>
              <a:t>Fix the </a:t>
            </a:r>
            <a:r>
              <a:rPr lang="en-US" dirty="0" err="1"/>
              <a:t>ListBox</a:t>
            </a:r>
            <a:r>
              <a:rPr lang="en-US" dirty="0"/>
              <a:t> entries</a:t>
            </a:r>
          </a:p>
          <a:p>
            <a:pPr lvl="1"/>
            <a:r>
              <a:rPr lang="en-US" dirty="0"/>
              <a:t>Display selected item info</a:t>
            </a:r>
          </a:p>
        </p:txBody>
      </p:sp>
    </p:spTree>
    <p:extLst>
      <p:ext uri="{BB962C8B-B14F-4D97-AF65-F5344CB8AC3E}">
        <p14:creationId xmlns:p14="http://schemas.microsoft.com/office/powerpoint/2010/main" val="6003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E3C52-48F5-AC6D-8B67-CAE56825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7AC38-D70F-8CC7-CDA3-9489DE7F7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WPF ?</a:t>
            </a:r>
          </a:p>
          <a:p>
            <a:pPr lvl="1"/>
            <a:r>
              <a:rPr lang="en-US" dirty="0">
                <a:effectLst/>
              </a:rPr>
              <a:t>Framework for building Windows desktop applications using C# and .NET</a:t>
            </a:r>
          </a:p>
          <a:p>
            <a:r>
              <a:rPr lang="en-US" dirty="0"/>
              <a:t>History</a:t>
            </a:r>
          </a:p>
          <a:p>
            <a:pPr lvl="1"/>
            <a:r>
              <a:rPr lang="en-US" dirty="0"/>
              <a:t>Released in 2006, replacing Windows Forms</a:t>
            </a:r>
          </a:p>
          <a:p>
            <a:pPr lvl="1"/>
            <a:r>
              <a:rPr lang="en-US" dirty="0"/>
              <a:t>Still supported, but replaced by MAUI or </a:t>
            </a:r>
            <a:r>
              <a:rPr lang="en-US" dirty="0" err="1"/>
              <a:t>WinUI</a:t>
            </a:r>
            <a:r>
              <a:rPr lang="en-US" dirty="0"/>
              <a:t> 3 / Windows App SDK</a:t>
            </a:r>
          </a:p>
        </p:txBody>
      </p:sp>
    </p:spTree>
    <p:extLst>
      <p:ext uri="{BB962C8B-B14F-4D97-AF65-F5344CB8AC3E}">
        <p14:creationId xmlns:p14="http://schemas.microsoft.com/office/powerpoint/2010/main" val="386849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E273-1AA8-F1E2-DC53-D9366CB0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5 – Data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2C711-3751-289D-E62F-64E3F6D6B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templates dictate how to format objects in lists</a:t>
            </a:r>
          </a:p>
          <a:p>
            <a:r>
              <a:rPr lang="en-US" dirty="0"/>
              <a:t>Default behavior</a:t>
            </a:r>
          </a:p>
          <a:p>
            <a:pPr lvl="1"/>
            <a:r>
              <a:rPr lang="en-US" dirty="0"/>
              <a:t>In a list, default data template is just text</a:t>
            </a:r>
          </a:p>
          <a:p>
            <a:pPr lvl="1"/>
            <a:r>
              <a:rPr lang="en-US" dirty="0"/>
              <a:t>Text comes from calling </a:t>
            </a:r>
            <a:r>
              <a:rPr lang="en-US" dirty="0" err="1"/>
              <a:t>ToString</a:t>
            </a:r>
            <a:r>
              <a:rPr lang="en-US" dirty="0"/>
              <a:t> on the object</a:t>
            </a:r>
          </a:p>
          <a:p>
            <a:r>
              <a:rPr lang="en-US" dirty="0"/>
              <a:t>Override data template for a </a:t>
            </a:r>
            <a:r>
              <a:rPr lang="en-US" dirty="0" err="1"/>
              <a:t>ListBox</a:t>
            </a:r>
            <a:endParaRPr lang="en-US" dirty="0"/>
          </a:p>
          <a:p>
            <a:pPr lvl="1"/>
            <a:r>
              <a:rPr lang="en-US" dirty="0"/>
              <a:t>Each item in list binds to object of a particular type  (e.g. Person)</a:t>
            </a:r>
          </a:p>
          <a:p>
            <a:pPr lvl="1"/>
            <a:r>
              <a:rPr lang="en-US" dirty="0"/>
              <a:t>You create data template to define how to display the data</a:t>
            </a:r>
          </a:p>
          <a:p>
            <a:r>
              <a:rPr lang="en-US" dirty="0"/>
              <a:t>ItemTemplate property of </a:t>
            </a:r>
            <a:r>
              <a:rPr lang="en-US" dirty="0" err="1"/>
              <a:t>ListBox</a:t>
            </a:r>
            <a:endParaRPr lang="en-US" dirty="0"/>
          </a:p>
          <a:p>
            <a:pPr lvl="1"/>
            <a:r>
              <a:rPr lang="en-US" dirty="0"/>
              <a:t>Set to a </a:t>
            </a:r>
            <a:r>
              <a:rPr lang="en-US" dirty="0" err="1"/>
              <a:t>DataTemplate</a:t>
            </a:r>
            <a:endParaRPr lang="en-US" dirty="0"/>
          </a:p>
          <a:p>
            <a:pPr lvl="1"/>
            <a:r>
              <a:rPr lang="en-US" dirty="0"/>
              <a:t>Data context of the data template is the item in the list  (e.g. Person)</a:t>
            </a:r>
          </a:p>
          <a:p>
            <a:pPr lvl="1"/>
            <a:r>
              <a:rPr lang="en-US" dirty="0"/>
              <a:t>Use normal layout techniques</a:t>
            </a:r>
          </a:p>
          <a:p>
            <a:pPr lvl="1"/>
            <a:r>
              <a:rPr lang="en-US" dirty="0"/>
              <a:t>Bind to properties on the item in the list  (e.g. Person)</a:t>
            </a:r>
          </a:p>
          <a:p>
            <a:r>
              <a:rPr lang="en-US" dirty="0">
                <a:solidFill>
                  <a:srgbClr val="00B050"/>
                </a:solidFill>
              </a:rPr>
              <a:t>Example - </a:t>
            </a:r>
            <a:r>
              <a:rPr lang="en-US" dirty="0" err="1">
                <a:solidFill>
                  <a:srgbClr val="00B050"/>
                </a:solidFill>
              </a:rPr>
              <a:t>DataTemplate</a:t>
            </a:r>
            <a:r>
              <a:rPr lang="en-US" dirty="0">
                <a:solidFill>
                  <a:srgbClr val="00B050"/>
                </a:solidFill>
              </a:rPr>
              <a:t> in a </a:t>
            </a:r>
            <a:r>
              <a:rPr lang="en-US" dirty="0" err="1">
                <a:solidFill>
                  <a:srgbClr val="00B050"/>
                </a:solidFill>
              </a:rPr>
              <a:t>ListBox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49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3141A-B776-67B8-CB94-BACAA27B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5 – Data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C3E1B-AD35-8B67-26FE-A843007FE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you can define data templates</a:t>
            </a:r>
          </a:p>
          <a:p>
            <a:pPr lvl="1"/>
            <a:r>
              <a:rPr lang="en-US" dirty="0"/>
              <a:t>ItemTemplate property of list-based controls</a:t>
            </a:r>
          </a:p>
          <a:p>
            <a:pPr lvl="2"/>
            <a:r>
              <a:rPr lang="en-US" dirty="0" err="1"/>
              <a:t>ListBox</a:t>
            </a:r>
            <a:r>
              <a:rPr lang="en-US" dirty="0"/>
              <a:t>, </a:t>
            </a:r>
            <a:r>
              <a:rPr lang="en-US" dirty="0" err="1"/>
              <a:t>ComboBox</a:t>
            </a:r>
            <a:r>
              <a:rPr lang="en-US" dirty="0"/>
              <a:t>, </a:t>
            </a:r>
            <a:r>
              <a:rPr lang="en-US" dirty="0" err="1"/>
              <a:t>TabControl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 err="1"/>
              <a:t>ContentTemplate</a:t>
            </a:r>
            <a:r>
              <a:rPr lang="en-US" dirty="0"/>
              <a:t> of control with Content property</a:t>
            </a:r>
          </a:p>
          <a:p>
            <a:pPr lvl="2"/>
            <a:r>
              <a:rPr lang="en-US" dirty="0"/>
              <a:t>Label, Button</a:t>
            </a:r>
          </a:p>
          <a:p>
            <a:pPr lvl="2"/>
            <a:r>
              <a:rPr lang="en-US" dirty="0" err="1"/>
              <a:t>ContentPresenter</a:t>
            </a:r>
            <a:r>
              <a:rPr lang="en-US" dirty="0"/>
              <a:t> -- allows reuse, shared template becomes custom control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1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9470-4C0D-0446-29FF-40F7150B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5 – Data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41936-5CD7-A9AD-7F63-EA0337371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create a data template for items in a </a:t>
            </a:r>
            <a:r>
              <a:rPr lang="en-US" dirty="0" err="1"/>
              <a:t>ListBox</a:t>
            </a:r>
            <a:endParaRPr lang="en-US" dirty="0"/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Start from existing project: Exercise_5_DataTemplate</a:t>
            </a:r>
          </a:p>
          <a:p>
            <a:pPr lvl="1"/>
            <a:r>
              <a:rPr lang="en-US" dirty="0"/>
              <a:t>Bind list to ItemTemplate</a:t>
            </a:r>
          </a:p>
          <a:p>
            <a:pPr lvl="1"/>
            <a:r>
              <a:rPr lang="en-US" dirty="0"/>
              <a:t>Extra credit</a:t>
            </a:r>
          </a:p>
        </p:txBody>
      </p:sp>
    </p:spTree>
    <p:extLst>
      <p:ext uri="{BB962C8B-B14F-4D97-AF65-F5344CB8AC3E}">
        <p14:creationId xmlns:p14="http://schemas.microsoft.com/office/powerpoint/2010/main" val="2632699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8829-FD46-A879-2629-B2590C59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6 -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17B6F-567C-21EC-21BA-2427E221C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Command - an object that executes some logic, independent from the UI</a:t>
            </a:r>
          </a:p>
          <a:p>
            <a:r>
              <a:rPr lang="en-US" dirty="0"/>
              <a:t>UI element (e.g. Button) can bind to a Command</a:t>
            </a:r>
          </a:p>
          <a:p>
            <a:pPr lvl="1"/>
            <a:r>
              <a:rPr lang="en-US" dirty="0"/>
              <a:t>User interacts with the UI element, command logic is executed</a:t>
            </a:r>
          </a:p>
          <a:p>
            <a:r>
              <a:rPr lang="en-US" dirty="0"/>
              <a:t>Commands vs Event Handlers</a:t>
            </a:r>
          </a:p>
          <a:p>
            <a:pPr lvl="1"/>
            <a:r>
              <a:rPr lang="en-US" dirty="0"/>
              <a:t>Command - View binds to a Command object in the ViewModel</a:t>
            </a:r>
          </a:p>
          <a:p>
            <a:pPr lvl="1"/>
            <a:r>
              <a:rPr lang="en-US" dirty="0"/>
              <a:t>Event Handler - code-behind for UI element (e.g. Click handler) executes logic</a:t>
            </a:r>
          </a:p>
          <a:p>
            <a:r>
              <a:rPr lang="en-US" dirty="0"/>
              <a:t>Benefits of commands</a:t>
            </a:r>
          </a:p>
          <a:p>
            <a:pPr lvl="1"/>
            <a:r>
              <a:rPr lang="en-US" dirty="0"/>
              <a:t>Separation of concerns -- logic of what the command does is outside of the View</a:t>
            </a:r>
          </a:p>
          <a:p>
            <a:pPr lvl="1"/>
            <a:r>
              <a:rPr lang="en-US" dirty="0"/>
              <a:t>Reuse -- can use same command for multiple UI elements (e.g. menu, toolbar)</a:t>
            </a:r>
          </a:p>
          <a:p>
            <a:pPr lvl="1"/>
            <a:r>
              <a:rPr lang="en-US" dirty="0" err="1"/>
              <a:t>CanExecute</a:t>
            </a:r>
            <a:r>
              <a:rPr lang="en-US" dirty="0"/>
              <a:t> property -- used to disable controls</a:t>
            </a:r>
          </a:p>
        </p:txBody>
      </p:sp>
    </p:spTree>
    <p:extLst>
      <p:ext uri="{BB962C8B-B14F-4D97-AF65-F5344CB8AC3E}">
        <p14:creationId xmlns:p14="http://schemas.microsoft.com/office/powerpoint/2010/main" val="211203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4920-B7B0-87FC-6F07-4D616409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6 -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D14F8-6FCF-75DC-89CE-AD9AE76F9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Command class</a:t>
            </a:r>
          </a:p>
          <a:p>
            <a:pPr lvl="1"/>
            <a:r>
              <a:rPr lang="en-US" dirty="0"/>
              <a:t>Must implement </a:t>
            </a:r>
            <a:r>
              <a:rPr lang="en-US" dirty="0" err="1"/>
              <a:t>ICommand</a:t>
            </a:r>
            <a:endParaRPr lang="en-US" dirty="0"/>
          </a:p>
          <a:p>
            <a:pPr lvl="1"/>
            <a:r>
              <a:rPr lang="en-US" dirty="0"/>
              <a:t>Execute - method that executes the command  (takes optional parameter)</a:t>
            </a:r>
          </a:p>
          <a:p>
            <a:pPr lvl="1"/>
            <a:r>
              <a:rPr lang="en-US" dirty="0" err="1"/>
              <a:t>CanExecute</a:t>
            </a:r>
            <a:r>
              <a:rPr lang="en-US" dirty="0"/>
              <a:t> - method that determines whether command can execute, return bool</a:t>
            </a:r>
          </a:p>
          <a:p>
            <a:r>
              <a:rPr lang="en-US" dirty="0" err="1"/>
              <a:t>DelegateCommand</a:t>
            </a:r>
            <a:endParaRPr lang="en-US" dirty="0"/>
          </a:p>
          <a:p>
            <a:pPr lvl="1"/>
            <a:r>
              <a:rPr lang="en-US" dirty="0"/>
              <a:t>Helper class that implements </a:t>
            </a:r>
            <a:r>
              <a:rPr lang="en-US" dirty="0" err="1"/>
              <a:t>ICommand</a:t>
            </a:r>
            <a:endParaRPr lang="en-US" dirty="0"/>
          </a:p>
          <a:p>
            <a:pPr lvl="1"/>
            <a:r>
              <a:rPr lang="en-US" dirty="0"/>
              <a:t>Can use it everywhere you need a command</a:t>
            </a:r>
          </a:p>
          <a:p>
            <a:r>
              <a:rPr lang="en-US" dirty="0"/>
              <a:t>ViewModel</a:t>
            </a:r>
          </a:p>
          <a:p>
            <a:pPr lvl="1"/>
            <a:r>
              <a:rPr lang="en-US" dirty="0"/>
              <a:t>Creates instance of the command</a:t>
            </a:r>
          </a:p>
          <a:p>
            <a:pPr lvl="1"/>
            <a:r>
              <a:rPr lang="en-US" dirty="0"/>
              <a:t>Pass in delegates for Execute and </a:t>
            </a:r>
            <a:r>
              <a:rPr lang="en-US" dirty="0" err="1"/>
              <a:t>CanExecute</a:t>
            </a:r>
            <a:endParaRPr lang="en-US" dirty="0"/>
          </a:p>
          <a:p>
            <a:pPr lvl="1"/>
            <a:r>
              <a:rPr lang="en-US" dirty="0"/>
              <a:t>ViewModel provides the logic</a:t>
            </a:r>
          </a:p>
          <a:p>
            <a:r>
              <a:rPr lang="en-US" dirty="0"/>
              <a:t>View</a:t>
            </a:r>
          </a:p>
          <a:p>
            <a:pPr lvl="1"/>
            <a:r>
              <a:rPr lang="en-US" dirty="0"/>
              <a:t>Bind Command property on UI element to a command property in ViewModel</a:t>
            </a:r>
          </a:p>
          <a:p>
            <a:r>
              <a:rPr lang="en-US" dirty="0">
                <a:solidFill>
                  <a:srgbClr val="00B050"/>
                </a:solidFill>
              </a:rPr>
              <a:t>Example – Implementing a Command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5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7A06-93BB-FE90-8547-65DA2112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6 -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D6CA-AAAC-FB90-A4DB-029EDD0F9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bind a Button to a Command object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Start from existing project: Exercise_6_Commands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MyCommand</a:t>
            </a:r>
            <a:r>
              <a:rPr lang="en-US" dirty="0"/>
              <a:t> property in ViewModel</a:t>
            </a:r>
          </a:p>
          <a:p>
            <a:pPr lvl="1"/>
            <a:r>
              <a:rPr lang="en-US" dirty="0"/>
              <a:t>Create Button in view, bind to command</a:t>
            </a:r>
          </a:p>
          <a:p>
            <a:pPr lvl="1"/>
            <a:r>
              <a:rPr lang="en-US" dirty="0"/>
              <a:t>Implement </a:t>
            </a:r>
            <a:r>
              <a:rPr lang="en-US" dirty="0" err="1"/>
              <a:t>CanExecute</a:t>
            </a:r>
            <a:r>
              <a:rPr lang="en-US" dirty="0"/>
              <a:t>, tied to </a:t>
            </a:r>
            <a:r>
              <a:rPr lang="en-US" dirty="0" err="1"/>
              <a:t>CheckBox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399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8DA4-CE42-5723-CA08-7FA0818B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7 – Resources and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277D4-82E1-C094-7543-9C45A2A25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Hard-coding attribute values in XAML</a:t>
            </a:r>
          </a:p>
          <a:p>
            <a:pPr lvl="1"/>
            <a:r>
              <a:rPr lang="en-US" dirty="0"/>
              <a:t>Can't easily share values</a:t>
            </a:r>
          </a:p>
          <a:p>
            <a:pPr lvl="1"/>
            <a:r>
              <a:rPr lang="en-US" dirty="0"/>
              <a:t>Can't apply sets of values</a:t>
            </a:r>
          </a:p>
          <a:p>
            <a:r>
              <a:rPr lang="en-US" dirty="0"/>
              <a:t>Resources - name and reuse attribute values</a:t>
            </a:r>
          </a:p>
          <a:p>
            <a:r>
              <a:rPr lang="en-US" dirty="0"/>
              <a:t>Styles - name and reuse sets of attribute values</a:t>
            </a:r>
          </a:p>
        </p:txBody>
      </p:sp>
    </p:spTree>
    <p:extLst>
      <p:ext uri="{BB962C8B-B14F-4D97-AF65-F5344CB8AC3E}">
        <p14:creationId xmlns:p14="http://schemas.microsoft.com/office/powerpoint/2010/main" val="132564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55379-A8C3-B8B1-25F3-1E7E9318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7 – Resources and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91F2-1DD2-0403-D3D2-8D2848954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  <a:p>
            <a:pPr lvl="1"/>
            <a:r>
              <a:rPr lang="en-US" dirty="0"/>
              <a:t>Resources - object that can be reused in different places in application</a:t>
            </a:r>
          </a:p>
          <a:p>
            <a:pPr lvl="1"/>
            <a:r>
              <a:rPr lang="en-US" dirty="0"/>
              <a:t>Defining a Resource</a:t>
            </a:r>
          </a:p>
          <a:p>
            <a:pPr lvl="2"/>
            <a:r>
              <a:rPr lang="en-US" dirty="0"/>
              <a:t>Define in </a:t>
            </a:r>
            <a:r>
              <a:rPr lang="en-US" dirty="0" err="1"/>
              <a:t>ResourceDictionary</a:t>
            </a:r>
            <a:r>
              <a:rPr lang="en-US" dirty="0"/>
              <a:t> (separate file) or in Resources property of parent</a:t>
            </a:r>
          </a:p>
          <a:p>
            <a:pPr lvl="2"/>
            <a:r>
              <a:rPr lang="en-US" dirty="0"/>
              <a:t>Define element normally, but add x:Key attribute, to give it a name</a:t>
            </a:r>
          </a:p>
          <a:p>
            <a:pPr lvl="1"/>
            <a:r>
              <a:rPr lang="en-US" dirty="0"/>
              <a:t>Using a Resource</a:t>
            </a:r>
          </a:p>
          <a:p>
            <a:pPr lvl="2"/>
            <a:r>
              <a:rPr lang="en-US" dirty="0"/>
              <a:t>Use </a:t>
            </a:r>
            <a:r>
              <a:rPr lang="en-US" dirty="0" err="1"/>
              <a:t>StaticResource</a:t>
            </a:r>
            <a:r>
              <a:rPr lang="en-US" dirty="0"/>
              <a:t> markup extension</a:t>
            </a:r>
          </a:p>
          <a:p>
            <a:r>
              <a:rPr lang="en-US" dirty="0">
                <a:solidFill>
                  <a:srgbClr val="00B050"/>
                </a:solidFill>
              </a:rPr>
              <a:t>Example - Resources</a:t>
            </a:r>
          </a:p>
        </p:txBody>
      </p:sp>
    </p:spTree>
    <p:extLst>
      <p:ext uri="{BB962C8B-B14F-4D97-AF65-F5344CB8AC3E}">
        <p14:creationId xmlns:p14="http://schemas.microsoft.com/office/powerpoint/2010/main" val="210009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C5C6-6B55-52E7-1A12-AA0FD9F3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7 – Resources and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4AD30-408C-0867-E689-30934C4E8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Styles</a:t>
            </a:r>
          </a:p>
          <a:p>
            <a:pPr lvl="1"/>
            <a:r>
              <a:rPr lang="en-US" dirty="0"/>
              <a:t>A named set of property values</a:t>
            </a:r>
          </a:p>
          <a:p>
            <a:pPr lvl="1"/>
            <a:r>
              <a:rPr lang="en-US" dirty="0"/>
              <a:t>Encourages reuse</a:t>
            </a:r>
          </a:p>
          <a:p>
            <a:r>
              <a:rPr lang="en-US" dirty="0"/>
              <a:t>Defining a style</a:t>
            </a:r>
          </a:p>
          <a:p>
            <a:pPr lvl="1"/>
            <a:r>
              <a:rPr lang="en-US" dirty="0"/>
              <a:t>Define in </a:t>
            </a:r>
            <a:r>
              <a:rPr lang="en-US" dirty="0" err="1"/>
              <a:t>ResourceDictionary</a:t>
            </a:r>
            <a:r>
              <a:rPr lang="en-US" dirty="0"/>
              <a:t> or .Resources</a:t>
            </a:r>
          </a:p>
          <a:p>
            <a:pPr lvl="1"/>
            <a:r>
              <a:rPr lang="en-US" dirty="0"/>
              <a:t>&lt;Style&gt; tag and set of &lt;Setter&gt; tags</a:t>
            </a:r>
          </a:p>
          <a:p>
            <a:pPr lvl="1"/>
            <a:r>
              <a:rPr lang="en-US" dirty="0"/>
              <a:t>Specify x:Key and </a:t>
            </a:r>
            <a:r>
              <a:rPr lang="en-US" dirty="0" err="1"/>
              <a:t>TargetType</a:t>
            </a:r>
            <a:endParaRPr lang="en-US" dirty="0"/>
          </a:p>
          <a:p>
            <a:pPr lvl="1"/>
            <a:r>
              <a:rPr lang="en-US" dirty="0"/>
              <a:t>Each &lt;Setter&gt; sets Property and Value</a:t>
            </a:r>
          </a:p>
          <a:p>
            <a:r>
              <a:rPr lang="en-US" dirty="0"/>
              <a:t>Using a Style</a:t>
            </a:r>
          </a:p>
          <a:p>
            <a:pPr lvl="1"/>
            <a:r>
              <a:rPr lang="en-US" dirty="0"/>
              <a:t>Set Style attribute, use </a:t>
            </a:r>
            <a:r>
              <a:rPr lang="en-US" dirty="0" err="1"/>
              <a:t>StaticResource</a:t>
            </a:r>
            <a:r>
              <a:rPr lang="en-US" dirty="0"/>
              <a:t> markup extension, reference style's key</a:t>
            </a:r>
          </a:p>
          <a:p>
            <a:r>
              <a:rPr lang="en-US" dirty="0">
                <a:solidFill>
                  <a:srgbClr val="00B050"/>
                </a:solidFill>
              </a:rPr>
              <a:t>Example - Styles</a:t>
            </a:r>
          </a:p>
        </p:txBody>
      </p:sp>
    </p:spTree>
    <p:extLst>
      <p:ext uri="{BB962C8B-B14F-4D97-AF65-F5344CB8AC3E}">
        <p14:creationId xmlns:p14="http://schemas.microsoft.com/office/powerpoint/2010/main" val="241117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478C-0FFE-90B4-2EE1-E82C9CCC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7 – Resources and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3E223-8041-23DB-76B6-4523BC8A5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Styles Based on Other Styles</a:t>
            </a:r>
          </a:p>
          <a:p>
            <a:pPr lvl="1"/>
            <a:r>
              <a:rPr lang="en-US" dirty="0"/>
              <a:t>Style can inherit from another style using the </a:t>
            </a:r>
            <a:r>
              <a:rPr lang="en-US" dirty="0" err="1"/>
              <a:t>BasedOn</a:t>
            </a:r>
            <a:r>
              <a:rPr lang="en-US" dirty="0"/>
              <a:t> attribute</a:t>
            </a:r>
          </a:p>
          <a:p>
            <a:pPr lvl="1"/>
            <a:r>
              <a:rPr lang="en-US" dirty="0"/>
              <a:t>Allows styles in different scopes--e.g. entire application, one window, portion of window</a:t>
            </a:r>
          </a:p>
          <a:p>
            <a:pPr lvl="1"/>
            <a:r>
              <a:rPr lang="en-US" dirty="0"/>
              <a:t>This is quite common in production WPF applications</a:t>
            </a:r>
          </a:p>
          <a:p>
            <a:r>
              <a:rPr lang="en-US" dirty="0">
                <a:solidFill>
                  <a:srgbClr val="00B050"/>
                </a:solidFill>
              </a:rPr>
              <a:t>Example - </a:t>
            </a:r>
            <a:r>
              <a:rPr lang="en-US" dirty="0" err="1">
                <a:solidFill>
                  <a:srgbClr val="00B050"/>
                </a:solidFill>
              </a:rPr>
              <a:t>BasedOn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25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74D7-D407-AAFD-2554-92355D58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C19E2-D0F0-2137-DE07-48791545C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900" dirty="0"/>
              <a:t>WPF</a:t>
            </a:r>
            <a:r>
              <a:rPr lang="en-US" dirty="0"/>
              <a:t> key features</a:t>
            </a:r>
          </a:p>
          <a:p>
            <a:pPr lvl="1"/>
            <a:r>
              <a:rPr lang="en-US" sz="1700" dirty="0"/>
              <a:t>Markup (XAML) and code (C# or VB.NET)</a:t>
            </a:r>
          </a:p>
          <a:p>
            <a:pPr lvl="2"/>
            <a:r>
              <a:rPr lang="en-US" sz="1500" dirty="0"/>
              <a:t>Layout of view separate from code</a:t>
            </a:r>
          </a:p>
          <a:p>
            <a:pPr lvl="1"/>
            <a:r>
              <a:rPr lang="en-US" sz="1700" dirty="0"/>
              <a:t>Device resolution independence, graphics HW acceleration, vector based</a:t>
            </a:r>
          </a:p>
          <a:p>
            <a:pPr lvl="1"/>
            <a:r>
              <a:rPr lang="en-US" sz="1700" dirty="0"/>
              <a:t>Flow-based layout, elements sized based on content</a:t>
            </a:r>
          </a:p>
          <a:p>
            <a:pPr lvl="1"/>
            <a:r>
              <a:rPr lang="en-US" sz="1700" dirty="0"/>
              <a:t>Data binding</a:t>
            </a:r>
          </a:p>
          <a:p>
            <a:pPr lvl="2"/>
            <a:r>
              <a:rPr lang="en-US" sz="1500" dirty="0"/>
              <a:t>Properties of UI controls typically bind to properties in code</a:t>
            </a:r>
          </a:p>
          <a:p>
            <a:pPr lvl="1"/>
            <a:r>
              <a:rPr lang="en-US" sz="1700" dirty="0"/>
              <a:t>Styles and templates</a:t>
            </a:r>
          </a:p>
          <a:p>
            <a:pPr lvl="2"/>
            <a:r>
              <a:rPr lang="en-US" sz="1500" dirty="0">
                <a:effectLst/>
              </a:rPr>
              <a:t>Styles - reuse set of property values</a:t>
            </a:r>
          </a:p>
          <a:p>
            <a:pPr lvl="2"/>
            <a:r>
              <a:rPr lang="en-US" sz="1500" dirty="0">
                <a:effectLst/>
              </a:rPr>
              <a:t>Templates - Customize layout of any control, or create layout for items in lists</a:t>
            </a:r>
            <a:endParaRPr lang="en-US" sz="1500" dirty="0"/>
          </a:p>
          <a:p>
            <a:pPr lvl="1"/>
            <a:r>
              <a:rPr lang="en-US" sz="1700" dirty="0"/>
              <a:t>Command binding</a:t>
            </a:r>
          </a:p>
        </p:txBody>
      </p:sp>
    </p:spTree>
    <p:extLst>
      <p:ext uri="{BB962C8B-B14F-4D97-AF65-F5344CB8AC3E}">
        <p14:creationId xmlns:p14="http://schemas.microsoft.com/office/powerpoint/2010/main" val="373976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4F80-854E-39EE-765C-52A05173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7 – Resources and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E8794-34DF-2386-CA8A-DAF29F17F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Styles</a:t>
            </a:r>
          </a:p>
          <a:p>
            <a:pPr lvl="1"/>
            <a:r>
              <a:rPr lang="en-US" dirty="0"/>
              <a:t>Define a style that automatically applies to all elements of a given type</a:t>
            </a:r>
          </a:p>
          <a:p>
            <a:pPr lvl="1"/>
            <a:r>
              <a:rPr lang="en-US" dirty="0"/>
              <a:t>Default style has a type but no name</a:t>
            </a:r>
          </a:p>
          <a:p>
            <a:pPr lvl="1"/>
            <a:r>
              <a:rPr lang="en-US" dirty="0"/>
              <a:t>Element does not need to reference the style</a:t>
            </a:r>
          </a:p>
          <a:p>
            <a:r>
              <a:rPr lang="en-US" dirty="0"/>
              <a:t>Property Value Precedence</a:t>
            </a:r>
          </a:p>
          <a:p>
            <a:pPr lvl="1"/>
            <a:r>
              <a:rPr lang="en-US" dirty="0"/>
              <a:t>Property values in named styles override default property values -- normal default or from default style</a:t>
            </a:r>
          </a:p>
          <a:p>
            <a:pPr lvl="1"/>
            <a:r>
              <a:rPr lang="en-US" dirty="0"/>
              <a:t>Property values in element override values in a style</a:t>
            </a:r>
          </a:p>
          <a:p>
            <a:pPr lvl="1"/>
            <a:r>
              <a:rPr lang="en-US" dirty="0"/>
              <a:t>There's a fairly complicated chain of precedence</a:t>
            </a:r>
          </a:p>
          <a:p>
            <a:r>
              <a:rPr lang="en-US" dirty="0">
                <a:solidFill>
                  <a:srgbClr val="00B050"/>
                </a:solidFill>
              </a:rPr>
              <a:t>Example – Default Style</a:t>
            </a:r>
          </a:p>
        </p:txBody>
      </p:sp>
    </p:spTree>
    <p:extLst>
      <p:ext uri="{BB962C8B-B14F-4D97-AF65-F5344CB8AC3E}">
        <p14:creationId xmlns:p14="http://schemas.microsoft.com/office/powerpoint/2010/main" val="149863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D941-AA42-DC86-19B7-C1507297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7 – Resources and St</a:t>
            </a:r>
            <a:r>
              <a:rPr lang="en-US" dirty="0"/>
              <a:t>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16C01-73B6-CF87-0BE9-66AE1B6B5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define and use a static resource</a:t>
            </a:r>
          </a:p>
          <a:p>
            <a:pPr lvl="1"/>
            <a:r>
              <a:rPr lang="en-US" dirty="0"/>
              <a:t>How to define and use a style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Create a new project</a:t>
            </a:r>
          </a:p>
          <a:p>
            <a:pPr lvl="1"/>
            <a:r>
              <a:rPr lang="en-US" dirty="0"/>
              <a:t>Part 1 - Create and use a Resource</a:t>
            </a:r>
          </a:p>
          <a:p>
            <a:pPr lvl="1"/>
            <a:r>
              <a:rPr lang="en-US" dirty="0"/>
              <a:t>Part 2 - Define and use a Style</a:t>
            </a:r>
          </a:p>
          <a:p>
            <a:pPr lvl="1"/>
            <a:r>
              <a:rPr lang="en-US" dirty="0"/>
              <a:t>Part 3 - Create a Default Style</a:t>
            </a:r>
          </a:p>
        </p:txBody>
      </p:sp>
    </p:spTree>
    <p:extLst>
      <p:ext uri="{BB962C8B-B14F-4D97-AF65-F5344CB8AC3E}">
        <p14:creationId xmlns:p14="http://schemas.microsoft.com/office/powerpoint/2010/main" val="4309748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35CD-ADE2-3A66-13FF-2DCBBFA8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8 – Control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20E74-8665-F147-FF61-25AED1B89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Survey of various WPF controls</a:t>
            </a:r>
          </a:p>
          <a:p>
            <a:pPr lvl="1"/>
            <a:r>
              <a:rPr lang="en-US" dirty="0"/>
              <a:t>Most of these are fairly typical of other UI frameworks</a:t>
            </a:r>
          </a:p>
          <a:p>
            <a:r>
              <a:rPr lang="en-US" dirty="0"/>
              <a:t>&lt;Button&gt; - click on button to perform action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CheckBox</a:t>
            </a:r>
            <a:r>
              <a:rPr lang="en-US" dirty="0"/>
              <a:t>&gt; - allow user to change state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RadioButton</a:t>
            </a:r>
            <a:r>
              <a:rPr lang="en-US" dirty="0"/>
              <a:t>&gt; and &lt;</a:t>
            </a:r>
            <a:r>
              <a:rPr lang="en-US" dirty="0" err="1"/>
              <a:t>GroupBox</a:t>
            </a:r>
            <a:r>
              <a:rPr lang="en-US" dirty="0"/>
              <a:t>&gt; - select exactly one of a set of options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429D7E-7C47-5BC0-748C-2215E08C7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385" y="3355661"/>
            <a:ext cx="847725" cy="323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5C7B56-9EED-6159-DFBF-DECFEDD83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385" y="4151620"/>
            <a:ext cx="781050" cy="228600"/>
          </a:xfrm>
          <a:prstGeom prst="rect">
            <a:avLst/>
          </a:prstGeom>
        </p:spPr>
      </p:pic>
      <p:pic>
        <p:nvPicPr>
          <p:cNvPr id="1026" name="Picture 2" descr="Mode &#10;@ Walk &#10;O ">
            <a:extLst>
              <a:ext uri="{FF2B5EF4-FFF2-40B4-BE49-F238E27FC236}">
                <a16:creationId xmlns:a16="http://schemas.microsoft.com/office/drawing/2014/main" id="{240C2C10-E42A-6C73-875F-E7A3AEEC0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385" y="4940990"/>
            <a:ext cx="10858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1779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F0D-9706-86A7-B647-4A19A2A2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8 – Control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FC855-63DF-B37A-03E5-84F2917D7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TextBlock</a:t>
            </a:r>
            <a:r>
              <a:rPr lang="en-US" dirty="0"/>
              <a:t>&gt; and &lt;Label&gt;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TextBlock</a:t>
            </a:r>
            <a:r>
              <a:rPr lang="en-US" dirty="0"/>
              <a:t>&gt; - simple text </a:t>
            </a:r>
            <a:r>
              <a:rPr lang="en-US" dirty="0" err="1"/>
              <a:t>labe</a:t>
            </a:r>
            <a:endParaRPr lang="en-US" dirty="0"/>
          </a:p>
          <a:p>
            <a:pPr lvl="1"/>
            <a:r>
              <a:rPr lang="en-US" dirty="0"/>
              <a:t>&lt;Label&gt; - label that can have more complex content</a:t>
            </a:r>
          </a:p>
          <a:p>
            <a:r>
              <a:rPr lang="en-US" dirty="0"/>
              <a:t>&lt;ToolTip&gt; - Provide info when user hovers over control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&lt;Expander&gt; - user clicks expander to show/hide child controls</a:t>
            </a:r>
          </a:p>
          <a:p>
            <a:endParaRPr lang="en-US" dirty="0"/>
          </a:p>
        </p:txBody>
      </p:sp>
      <p:pic>
        <p:nvPicPr>
          <p:cNvPr id="2050" name="Picture 2" descr="This button doesn't do much ">
            <a:extLst>
              <a:ext uri="{FF2B5EF4-FFF2-40B4-BE49-F238E27FC236}">
                <a16:creationId xmlns:a16="http://schemas.microsoft.com/office/drawing/2014/main" id="{236D4F85-54E9-5363-CF1A-7373D8ACF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458" y="3674748"/>
            <a:ext cx="220027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oals &#10;Re3d l]lysses &#10;'v%sit Fiji &#10;Take out Trash ">
            <a:extLst>
              <a:ext uri="{FF2B5EF4-FFF2-40B4-BE49-F238E27FC236}">
                <a16:creationId xmlns:a16="http://schemas.microsoft.com/office/drawing/2014/main" id="{3C1E7A6A-6E9F-A978-E9A1-C77237983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458" y="4919870"/>
            <a:ext cx="130492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6172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374B-CB3D-BE95-6BF6-CF469CCA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8 – Control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AF27-2126-A65D-C135-6392E256B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123660"/>
            <a:ext cx="8915400" cy="3777622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ComboBox</a:t>
            </a:r>
            <a:r>
              <a:rPr lang="en-US" dirty="0"/>
              <a:t>&gt; - select one item from dropdown list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ListBox</a:t>
            </a:r>
            <a:r>
              <a:rPr lang="en-US" dirty="0"/>
              <a:t>&gt; - select one or more items from a list, w/optional scrollbar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ListView</a:t>
            </a:r>
            <a:r>
              <a:rPr lang="en-US" dirty="0"/>
              <a:t>&gt; - list items with properties, support different views (like File Explorer</a:t>
            </a:r>
          </a:p>
          <a:p>
            <a:endParaRPr lang="en-US" dirty="0"/>
          </a:p>
        </p:txBody>
      </p:sp>
      <p:pic>
        <p:nvPicPr>
          <p:cNvPr id="3074" name="Picture 2" descr="uaua•L &#10;sa6 ">
            <a:extLst>
              <a:ext uri="{FF2B5EF4-FFF2-40B4-BE49-F238E27FC236}">
                <a16:creationId xmlns:a16="http://schemas.microsoft.com/office/drawing/2014/main" id="{889B7CDD-62DB-3881-6ABB-51DEEC76B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55" y="2497829"/>
            <a:ext cx="12287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 ries ">
            <a:extLst>
              <a:ext uri="{FF2B5EF4-FFF2-40B4-BE49-F238E27FC236}">
                <a16:creationId xmlns:a16="http://schemas.microsoft.com/office/drawing/2014/main" id="{7AEBBB4D-6C56-E694-F731-902B44D8E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218" y="3700673"/>
            <a:ext cx="94297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emer &#10;Border Collie &#10;Retriever &#10;Name &#10;Kirby &#10;Gus &#10;Color &#10;Mixed &#10;Black &#10;Golden ">
            <a:extLst>
              <a:ext uri="{FF2B5EF4-FFF2-40B4-BE49-F238E27FC236}">
                <a16:creationId xmlns:a16="http://schemas.microsoft.com/office/drawing/2014/main" id="{E4907781-BAAA-1341-89C3-A9C3BA5EF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55" y="5246751"/>
            <a:ext cx="246697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2418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0007B-6995-FF5C-A9F4-0DD2264F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09823"/>
            <a:ext cx="8911687" cy="1280890"/>
          </a:xfrm>
        </p:spPr>
        <p:txBody>
          <a:bodyPr/>
          <a:lstStyle/>
          <a:p>
            <a:r>
              <a:rPr lang="en-US" dirty="0"/>
              <a:t>Unit 8 – Control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A412-F8C1-B272-DA07-E8D024D01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TabControl</a:t>
            </a:r>
            <a:r>
              <a:rPr lang="en-US" dirty="0"/>
              <a:t>&gt; - each tab contains collection of controls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&lt;DataGrid&gt; - grid of data items, typically bound to collection of objects</a:t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 descr="Friends Photos V' &#10;Content goes here„ ">
            <a:extLst>
              <a:ext uri="{FF2B5EF4-FFF2-40B4-BE49-F238E27FC236}">
                <a16:creationId xmlns:a16="http://schemas.microsoft.com/office/drawing/2014/main" id="{DE64CDC5-B8B3-6874-2CF4-9FAA11359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093" y="2528888"/>
            <a:ext cx="192405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emer &#10;Name &#10;Jack &#10;Border Collie Kirby &#10;Retriever Gus &#10;Color &#10;Mixed &#10;alack &#10;Golden ">
            <a:extLst>
              <a:ext uri="{FF2B5EF4-FFF2-40B4-BE49-F238E27FC236}">
                <a16:creationId xmlns:a16="http://schemas.microsoft.com/office/drawing/2014/main" id="{1427A160-717E-9A82-82EB-FC498F0E9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352" y="4134678"/>
            <a:ext cx="2514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4980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1E4D-2212-1127-3871-C281B519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8 – Control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0F6A6-3C95-ACF2-E6BD-77B895FB4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TreeView</a:t>
            </a:r>
            <a:r>
              <a:rPr lang="en-US" dirty="0"/>
              <a:t>&gt; - hierarchical tree, with expandable nodes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TextBox</a:t>
            </a:r>
            <a:r>
              <a:rPr lang="en-US" dirty="0"/>
              <a:t>&gt; - editable text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 descr="Authors &#10;Hemingway ">
            <a:extLst>
              <a:ext uri="{FF2B5EF4-FFF2-40B4-BE49-F238E27FC236}">
                <a16:creationId xmlns:a16="http://schemas.microsoft.com/office/drawing/2014/main" id="{43DEDD0A-2234-6312-F7D2-D952654F8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776" y="2552494"/>
            <a:ext cx="12573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all me &#10;years ago--never mind &#10;how long precisely-having &#10;little or no money in my &#10;purse, and nothing &#10;particular to interest me on ">
            <a:extLst>
              <a:ext uri="{FF2B5EF4-FFF2-40B4-BE49-F238E27FC236}">
                <a16:creationId xmlns:a16="http://schemas.microsoft.com/office/drawing/2014/main" id="{3BE3D156-1C2A-AD42-F4BD-0CBDDB18B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776" y="4630185"/>
            <a:ext cx="15716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6369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43537-A737-BFED-5D55-27CB94DA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8 – Control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20548-BBD2-464F-398F-AE48D86B1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8630"/>
            <a:ext cx="8915400" cy="3777622"/>
          </a:xfrm>
        </p:spPr>
        <p:txBody>
          <a:bodyPr/>
          <a:lstStyle/>
          <a:p>
            <a:r>
              <a:rPr lang="en-US" dirty="0"/>
              <a:t>&lt;Slider&gt; - Slide to set different values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ProgressBar</a:t>
            </a:r>
            <a:r>
              <a:rPr lang="en-US" dirty="0"/>
              <a:t>&gt; - show progress, determine or indeterminate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DatePicker</a:t>
            </a:r>
            <a:r>
              <a:rPr lang="en-US" dirty="0"/>
              <a:t>&gt; - select a date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5004BA-4E68-C3E8-BB83-6FBFE6A22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499" y="2542968"/>
            <a:ext cx="1095375" cy="390525"/>
          </a:xfrm>
          <a:prstGeom prst="rect">
            <a:avLst/>
          </a:prstGeom>
        </p:spPr>
      </p:pic>
      <p:pic>
        <p:nvPicPr>
          <p:cNvPr id="6146" name="Picture 2" descr="Working . ">
            <a:extLst>
              <a:ext uri="{FF2B5EF4-FFF2-40B4-BE49-F238E27FC236}">
                <a16:creationId xmlns:a16="http://schemas.microsoft.com/office/drawing/2014/main" id="{B63B8F07-B408-A0FC-8D18-56167FC7E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499" y="3342861"/>
            <a:ext cx="15144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S el ect a date &#10;August. 2010 &#10;Tu We &#10;Su MO &#10;25 26 &#10;27 &#10;10 &#10;17 &#10;24 &#10;31 &#10;28 &#10;11 &#10;18 &#10;as &#10;29 &#10;12 &#10;19 &#10;26 &#10;30 &#10;13 &#10;20 &#10;27 &#10;sa &#10;31 &#10;14 &#10;21 &#10;28 &#10;22 &#10;29 &#10;16 &#10;23 &#10;30 ">
            <a:extLst>
              <a:ext uri="{FF2B5EF4-FFF2-40B4-BE49-F238E27FC236}">
                <a16:creationId xmlns:a16="http://schemas.microsoft.com/office/drawing/2014/main" id="{15ECE390-56A7-C671-B0F6-6797B7BD0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168" y="4543632"/>
            <a:ext cx="183832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889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97F94-BBB4-09BB-A367-D69178AA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8 – Control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C3C22-98AA-CCB7-F328-64AE09B1A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MTS.Controls</a:t>
            </a:r>
            <a:endParaRPr lang="en-US" dirty="0"/>
          </a:p>
          <a:p>
            <a:pPr lvl="1"/>
            <a:r>
              <a:rPr lang="en-US" dirty="0"/>
              <a:t>For MTS products, we also make use of custom controls from </a:t>
            </a:r>
            <a:r>
              <a:rPr lang="en-US" dirty="0" err="1"/>
              <a:t>MTS.Controls</a:t>
            </a:r>
            <a:r>
              <a:rPr lang="en-US" dirty="0"/>
              <a:t> project</a:t>
            </a:r>
          </a:p>
          <a:p>
            <a:pPr lvl="1"/>
            <a:r>
              <a:rPr lang="en-US" dirty="0"/>
              <a:t>These are all customized versions of standard WPF controls</a:t>
            </a:r>
          </a:p>
          <a:p>
            <a:pPr lvl="2"/>
            <a:r>
              <a:rPr lang="en-US" dirty="0"/>
              <a:t>Some composite controls, built up from basic controls</a:t>
            </a:r>
          </a:p>
          <a:p>
            <a:pPr lvl="1"/>
            <a:r>
              <a:rPr lang="en-US" dirty="0"/>
              <a:t>Also default styles for built-in controls</a:t>
            </a:r>
          </a:p>
          <a:p>
            <a:pPr lvl="1"/>
            <a:r>
              <a:rPr lang="en-US" dirty="0"/>
              <a:t>Can run Test App, found in </a:t>
            </a:r>
            <a:r>
              <a:rPr lang="en-US" dirty="0" err="1"/>
              <a:t>MTS.Controls</a:t>
            </a:r>
            <a:r>
              <a:rPr lang="en-US" dirty="0"/>
              <a:t> repo</a:t>
            </a:r>
          </a:p>
        </p:txBody>
      </p:sp>
    </p:spTree>
    <p:extLst>
      <p:ext uri="{BB962C8B-B14F-4D97-AF65-F5344CB8AC3E}">
        <p14:creationId xmlns:p14="http://schemas.microsoft.com/office/powerpoint/2010/main" val="308453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A3C9-D59D-A5EF-B5E8-CF5CDF2A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8 – Control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C398A-2184-8928-1C5A-38F6C9F14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What the main WPF controls are that you can use in an application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Create a new WPF project</a:t>
            </a:r>
          </a:p>
          <a:p>
            <a:pPr lvl="1"/>
            <a:r>
              <a:rPr lang="en-US" dirty="0"/>
              <a:t>Experiment with different types of controls</a:t>
            </a:r>
          </a:p>
          <a:p>
            <a:pPr lvl="1"/>
            <a:r>
              <a:rPr lang="en-US" dirty="0"/>
              <a:t>See project Exercise_8_Control_Survey_Solution for examples</a:t>
            </a:r>
          </a:p>
        </p:txBody>
      </p:sp>
    </p:spTree>
    <p:extLst>
      <p:ext uri="{BB962C8B-B14F-4D97-AF65-F5344CB8AC3E}">
        <p14:creationId xmlns:p14="http://schemas.microsoft.com/office/powerpoint/2010/main" val="373499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BF3A-1188-FCE9-A5B7-9390F5F6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22243-2392-8E1E-BC8D-D54AB92DA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Development Environment</a:t>
            </a:r>
          </a:p>
          <a:p>
            <a:pPr lvl="1"/>
            <a:r>
              <a:rPr lang="en-US" dirty="0"/>
              <a:t>IDE</a:t>
            </a:r>
          </a:p>
          <a:p>
            <a:pPr lvl="2"/>
            <a:r>
              <a:rPr lang="en-US" dirty="0"/>
              <a:t>Visual Studio – </a:t>
            </a:r>
            <a:r>
              <a:rPr lang="en-US" i="1" dirty="0"/>
              <a:t>Community edition free, Professional $540/</a:t>
            </a:r>
            <a:r>
              <a:rPr lang="en-US" i="1" dirty="0" err="1"/>
              <a:t>yr</a:t>
            </a:r>
            <a:endParaRPr lang="en-US" dirty="0"/>
          </a:p>
          <a:p>
            <a:pPr lvl="2"/>
            <a:r>
              <a:rPr lang="en-US" dirty="0"/>
              <a:t>JetBrains Rider – </a:t>
            </a:r>
            <a:r>
              <a:rPr lang="en-US" i="1" dirty="0"/>
              <a:t>Often faster, especially for unit tests; $150/</a:t>
            </a:r>
            <a:r>
              <a:rPr lang="en-US" i="1" dirty="0" err="1"/>
              <a:t>yr</a:t>
            </a:r>
            <a:endParaRPr lang="en-US" i="1" dirty="0"/>
          </a:p>
          <a:p>
            <a:pPr lvl="2"/>
            <a:r>
              <a:rPr lang="en-US" dirty="0"/>
              <a:t>Visual Studio Code – </a:t>
            </a:r>
            <a:r>
              <a:rPr lang="en-US" i="1" dirty="0"/>
              <a:t>Geared more towards web dev</a:t>
            </a:r>
            <a:endParaRPr lang="en-US" dirty="0"/>
          </a:p>
          <a:p>
            <a:pPr lvl="1"/>
            <a:r>
              <a:rPr lang="en-US" dirty="0"/>
              <a:t>.NET Framework</a:t>
            </a:r>
          </a:p>
          <a:p>
            <a:pPr lvl="2"/>
            <a:r>
              <a:rPr lang="en-US" dirty="0"/>
              <a:t>WPF runs on two versions of .NET</a:t>
            </a:r>
          </a:p>
          <a:p>
            <a:pPr lvl="3"/>
            <a:r>
              <a:rPr lang="en-US" dirty="0"/>
              <a:t>.NET Framework 4.8 – </a:t>
            </a:r>
            <a:r>
              <a:rPr lang="en-US" i="1" dirty="0"/>
              <a:t>original version of .NET, 4.8 is final version</a:t>
            </a:r>
            <a:endParaRPr lang="en-US" dirty="0"/>
          </a:p>
          <a:p>
            <a:pPr lvl="3"/>
            <a:r>
              <a:rPr lang="en-US" dirty="0"/>
              <a:t>.NET 7 – </a:t>
            </a:r>
            <a:r>
              <a:rPr lang="en-US" i="1" dirty="0"/>
              <a:t>current version of .NET (formerly .NET Core), open source</a:t>
            </a:r>
          </a:p>
          <a:p>
            <a:pPr lvl="2"/>
            <a:r>
              <a:rPr lang="en-US" dirty="0"/>
              <a:t>MTS WPF-based products all target .NET Framework</a:t>
            </a:r>
          </a:p>
          <a:p>
            <a:pPr lvl="1"/>
            <a:r>
              <a:rPr lang="en-US" dirty="0"/>
              <a:t>Language</a:t>
            </a:r>
          </a:p>
          <a:p>
            <a:pPr lvl="2"/>
            <a:r>
              <a:rPr lang="en-US" dirty="0"/>
              <a:t>C# preferred</a:t>
            </a:r>
          </a:p>
        </p:txBody>
      </p:sp>
    </p:spTree>
    <p:extLst>
      <p:ext uri="{BB962C8B-B14F-4D97-AF65-F5344CB8AC3E}">
        <p14:creationId xmlns:p14="http://schemas.microsoft.com/office/powerpoint/2010/main" val="379102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E0B2-9C47-73E0-2F31-0D23D41D7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9 – Control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9342-7D44-ED11-04F6-4D7A5BB98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Two ways to customize built-in controls</a:t>
            </a:r>
          </a:p>
          <a:p>
            <a:pPr lvl="1"/>
            <a:r>
              <a:rPr lang="en-US" dirty="0"/>
              <a:t>Apply a style -- set a bunch of property values</a:t>
            </a:r>
          </a:p>
          <a:p>
            <a:pPr lvl="1"/>
            <a:r>
              <a:rPr lang="en-US" dirty="0"/>
              <a:t>Override control template -- change how the control is </a:t>
            </a:r>
            <a:r>
              <a:rPr lang="en-US" dirty="0" err="1"/>
              <a:t>constructe</a:t>
            </a:r>
            <a:endParaRPr lang="en-US" dirty="0"/>
          </a:p>
          <a:p>
            <a:r>
              <a:rPr lang="en-US" dirty="0"/>
              <a:t>Control templates</a:t>
            </a:r>
          </a:p>
          <a:p>
            <a:pPr lvl="1"/>
            <a:r>
              <a:rPr lang="en-US" dirty="0"/>
              <a:t>Every control has a default control template</a:t>
            </a:r>
          </a:p>
          <a:p>
            <a:pPr lvl="2"/>
            <a:r>
              <a:rPr lang="en-US" dirty="0"/>
              <a:t>Full definition of the visual appearance of the control</a:t>
            </a:r>
          </a:p>
          <a:p>
            <a:pPr lvl="1"/>
            <a:r>
              <a:rPr lang="en-US" dirty="0"/>
              <a:t>Every control is comprised of smaller pieces</a:t>
            </a:r>
          </a:p>
          <a:p>
            <a:r>
              <a:rPr lang="en-US" dirty="0"/>
              <a:t>Logical tree and visual tree</a:t>
            </a:r>
          </a:p>
          <a:p>
            <a:pPr lvl="1"/>
            <a:r>
              <a:rPr lang="en-US" dirty="0"/>
              <a:t>What you see in XAML is the </a:t>
            </a:r>
            <a:r>
              <a:rPr lang="en-US" i="1" dirty="0"/>
              <a:t>logical tree </a:t>
            </a:r>
            <a:r>
              <a:rPr lang="en-US" dirty="0"/>
              <a:t>-- elements that you define</a:t>
            </a:r>
          </a:p>
          <a:p>
            <a:pPr lvl="1"/>
            <a:r>
              <a:rPr lang="en-US" dirty="0"/>
              <a:t>At a lower level is the </a:t>
            </a:r>
            <a:r>
              <a:rPr lang="en-US" i="1" dirty="0"/>
              <a:t>visual tree </a:t>
            </a:r>
            <a:r>
              <a:rPr lang="en-US" dirty="0"/>
              <a:t>-- the actual low-level elements</a:t>
            </a:r>
          </a:p>
          <a:p>
            <a:r>
              <a:rPr lang="en-US" dirty="0">
                <a:solidFill>
                  <a:srgbClr val="00B050"/>
                </a:solidFill>
              </a:rPr>
              <a:t>Example – Using Snoop</a:t>
            </a:r>
          </a:p>
        </p:txBody>
      </p:sp>
    </p:spTree>
    <p:extLst>
      <p:ext uri="{BB962C8B-B14F-4D97-AF65-F5344CB8AC3E}">
        <p14:creationId xmlns:p14="http://schemas.microsoft.com/office/powerpoint/2010/main" val="33971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8753-C607-4735-7895-DB22BF1F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9 – Control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55667-282E-1AF4-E4A8-C95859C92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Overriding a control template</a:t>
            </a:r>
          </a:p>
          <a:p>
            <a:pPr lvl="1"/>
            <a:r>
              <a:rPr lang="en-US" dirty="0"/>
              <a:t>You can override a control template and then modify it</a:t>
            </a:r>
          </a:p>
          <a:p>
            <a:pPr lvl="1"/>
            <a:r>
              <a:rPr lang="en-US" dirty="0"/>
              <a:t>It's "all or nothing" -- use as is or replace</a:t>
            </a:r>
          </a:p>
          <a:p>
            <a:r>
              <a:rPr lang="en-US" dirty="0"/>
              <a:t>How to override control template</a:t>
            </a:r>
          </a:p>
          <a:p>
            <a:pPr lvl="1"/>
            <a:r>
              <a:rPr lang="en-US" dirty="0"/>
              <a:t>Open XAML containing control to override  (e.g. Button)</a:t>
            </a:r>
          </a:p>
          <a:p>
            <a:pPr lvl="1"/>
            <a:r>
              <a:rPr lang="en-US" dirty="0"/>
              <a:t>Rt-click on control and select View Designer</a:t>
            </a:r>
          </a:p>
          <a:p>
            <a:pPr lvl="2"/>
            <a:r>
              <a:rPr lang="en-US" dirty="0"/>
              <a:t>Designer window opens, with design at top, XAML at bottom</a:t>
            </a:r>
          </a:p>
          <a:p>
            <a:pPr lvl="1"/>
            <a:r>
              <a:rPr lang="en-US" dirty="0"/>
              <a:t>Left-click on the control, in the bottom window</a:t>
            </a:r>
          </a:p>
          <a:p>
            <a:pPr lvl="2"/>
            <a:r>
              <a:rPr lang="en-US" dirty="0"/>
              <a:t>Properties window appears</a:t>
            </a:r>
          </a:p>
          <a:p>
            <a:pPr lvl="1"/>
            <a:r>
              <a:rPr lang="en-US" dirty="0"/>
              <a:t>In Properties window, find Template, under Miscellaneous section</a:t>
            </a:r>
          </a:p>
          <a:p>
            <a:pPr lvl="1"/>
            <a:r>
              <a:rPr lang="en-US" dirty="0"/>
              <a:t>Click dropdown to right of New button, Convert to New Resource</a:t>
            </a:r>
          </a:p>
          <a:p>
            <a:pPr lvl="1"/>
            <a:r>
              <a:rPr lang="en-US" dirty="0"/>
              <a:t>Accept defaults, click OK</a:t>
            </a:r>
          </a:p>
          <a:p>
            <a:pPr lvl="2"/>
            <a:r>
              <a:rPr lang="en-US" dirty="0"/>
              <a:t>A </a:t>
            </a:r>
            <a:r>
              <a:rPr lang="en-US" dirty="0" err="1"/>
              <a:t>ControlTemplate</a:t>
            </a:r>
            <a:r>
              <a:rPr lang="en-US" dirty="0"/>
              <a:t> is added to XAML file and the Button references it</a:t>
            </a:r>
          </a:p>
          <a:p>
            <a:r>
              <a:rPr lang="en-US" dirty="0">
                <a:solidFill>
                  <a:srgbClr val="00B050"/>
                </a:solidFill>
              </a:rPr>
              <a:t>Example – Copy of Control Template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9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1496-3EEA-9F2C-D61E-20F7A35E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9 – Control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30AB0-524B-BAEB-66D7-6D7523D20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/ when to override a control template</a:t>
            </a:r>
          </a:p>
          <a:p>
            <a:pPr lvl="1"/>
            <a:r>
              <a:rPr lang="en-US" dirty="0"/>
              <a:t>Customize appearance, e.g. add child controls within the parent control</a:t>
            </a:r>
          </a:p>
          <a:p>
            <a:pPr lvl="1"/>
            <a:r>
              <a:rPr lang="en-US" dirty="0"/>
              <a:t>Customize behavior, e.g. change basic triggers</a:t>
            </a:r>
          </a:p>
          <a:p>
            <a:r>
              <a:rPr lang="en-US" dirty="0"/>
              <a:t>It is very common to override control templates for common controls	</a:t>
            </a:r>
          </a:p>
          <a:p>
            <a:pPr lvl="1"/>
            <a:r>
              <a:rPr lang="en-US" dirty="0"/>
              <a:t>For MTS products, this is done in </a:t>
            </a:r>
            <a:r>
              <a:rPr lang="en-US" dirty="0" err="1"/>
              <a:t>MTS.Controls</a:t>
            </a:r>
            <a:r>
              <a:rPr lang="en-US" dirty="0"/>
              <a:t> and applications like Connect</a:t>
            </a:r>
          </a:p>
        </p:txBody>
      </p:sp>
    </p:spTree>
    <p:extLst>
      <p:ext uri="{BB962C8B-B14F-4D97-AF65-F5344CB8AC3E}">
        <p14:creationId xmlns:p14="http://schemas.microsoft.com/office/powerpoint/2010/main" val="200824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F877-20E4-8B4A-449E-6623E202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9 – Control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8871B-176D-F38E-E427-624BB5851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Controls</a:t>
            </a:r>
          </a:p>
          <a:p>
            <a:pPr lvl="1"/>
            <a:r>
              <a:rPr lang="en-US" dirty="0"/>
              <a:t>Can also create new controls, deriving from existing</a:t>
            </a:r>
          </a:p>
          <a:p>
            <a:pPr lvl="1"/>
            <a:r>
              <a:rPr lang="en-US" dirty="0"/>
              <a:t>Less common than you would think</a:t>
            </a:r>
          </a:p>
          <a:p>
            <a:pPr lvl="1"/>
            <a:r>
              <a:rPr lang="en-US" dirty="0"/>
              <a:t>Alternatives to a new control</a:t>
            </a:r>
          </a:p>
          <a:p>
            <a:pPr lvl="2"/>
            <a:r>
              <a:rPr lang="en-US" dirty="0"/>
              <a:t>Modify properties</a:t>
            </a:r>
          </a:p>
          <a:p>
            <a:pPr lvl="2"/>
            <a:r>
              <a:rPr lang="en-US" dirty="0"/>
              <a:t>Custom data template</a:t>
            </a:r>
          </a:p>
          <a:p>
            <a:pPr lvl="2"/>
            <a:r>
              <a:rPr lang="en-US" dirty="0"/>
              <a:t>Custom control template, with new layout and/or triggers</a:t>
            </a:r>
          </a:p>
          <a:p>
            <a:pPr lvl="2"/>
            <a:r>
              <a:rPr lang="en-US" dirty="0"/>
              <a:t>Custom behavior -- code you write that acts based on events that fire</a:t>
            </a:r>
          </a:p>
        </p:txBody>
      </p:sp>
    </p:spTree>
    <p:extLst>
      <p:ext uri="{BB962C8B-B14F-4D97-AF65-F5344CB8AC3E}">
        <p14:creationId xmlns:p14="http://schemas.microsoft.com/office/powerpoint/2010/main" val="293634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E2A9-A919-23DC-05E9-34152C57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9 – Control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AD3B-3883-78D8-D579-5B1EB3804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override a default control template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Create a new WPF Application project</a:t>
            </a:r>
          </a:p>
          <a:p>
            <a:pPr lvl="1"/>
            <a:r>
              <a:rPr lang="en-US" dirty="0"/>
              <a:t>Add a Button to the project</a:t>
            </a:r>
          </a:p>
          <a:p>
            <a:pPr lvl="1"/>
            <a:r>
              <a:rPr lang="en-US" dirty="0"/>
              <a:t>Override the control template for the Button</a:t>
            </a:r>
          </a:p>
          <a:p>
            <a:pPr lvl="1"/>
            <a:r>
              <a:rPr lang="en-US" dirty="0"/>
              <a:t>Verify that the application still functions as expected</a:t>
            </a:r>
          </a:p>
          <a:p>
            <a:pPr lvl="1"/>
            <a:r>
              <a:rPr lang="en-US" dirty="0"/>
              <a:t>Modifications to control template</a:t>
            </a:r>
          </a:p>
        </p:txBody>
      </p:sp>
    </p:spTree>
    <p:extLst>
      <p:ext uri="{BB962C8B-B14F-4D97-AF65-F5344CB8AC3E}">
        <p14:creationId xmlns:p14="http://schemas.microsoft.com/office/powerpoint/2010/main" val="11515176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1D7C-26CA-9771-A162-2B75073D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3DAB6-9FB3-C466-2E24-87FE49605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We've Learned</a:t>
            </a:r>
          </a:p>
          <a:p>
            <a:pPr lvl="1"/>
            <a:r>
              <a:rPr lang="en-US" dirty="0"/>
              <a:t>Core WPF topics + some best practices</a:t>
            </a:r>
          </a:p>
          <a:p>
            <a:pPr lvl="1"/>
            <a:r>
              <a:rPr lang="en-US" dirty="0"/>
              <a:t>Enough to build a basic WPF application</a:t>
            </a:r>
          </a:p>
        </p:txBody>
      </p:sp>
    </p:spTree>
    <p:extLst>
      <p:ext uri="{BB962C8B-B14F-4D97-AF65-F5344CB8AC3E}">
        <p14:creationId xmlns:p14="http://schemas.microsoft.com/office/powerpoint/2010/main" val="31283476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352D9-E1DB-9874-CCC0-B29DBB57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1A499-6705-F3E5-AA2B-64890C3C6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Not Covered – Other WPF core topics</a:t>
            </a:r>
          </a:p>
          <a:p>
            <a:pPr lvl="1"/>
            <a:r>
              <a:rPr lang="en-US" dirty="0"/>
              <a:t>Other layout containers -- </a:t>
            </a:r>
            <a:r>
              <a:rPr lang="en-US" dirty="0" err="1"/>
              <a:t>DockPanel</a:t>
            </a:r>
            <a:r>
              <a:rPr lang="en-US" dirty="0"/>
              <a:t>, </a:t>
            </a:r>
            <a:r>
              <a:rPr lang="en-US" dirty="0" err="1"/>
              <a:t>WrapPanel</a:t>
            </a:r>
            <a:r>
              <a:rPr lang="en-US" dirty="0"/>
              <a:t> et al</a:t>
            </a:r>
          </a:p>
          <a:p>
            <a:pPr lvl="1"/>
            <a:r>
              <a:rPr lang="en-US" dirty="0" err="1"/>
              <a:t>GridSplitter</a:t>
            </a:r>
            <a:r>
              <a:rPr lang="en-US" dirty="0"/>
              <a:t>, Routed events, custom controls, dependency properties</a:t>
            </a:r>
          </a:p>
          <a:p>
            <a:pPr lvl="1"/>
            <a:r>
              <a:rPr lang="en-US" dirty="0"/>
              <a:t>Keyboard input and focus, fonts, gradient brushes, alpha channel in color</a:t>
            </a:r>
          </a:p>
          <a:p>
            <a:pPr lvl="1"/>
            <a:r>
              <a:rPr lang="en-US" dirty="0"/>
              <a:t>Embedding resources, pack URIs, localization support</a:t>
            </a:r>
          </a:p>
          <a:p>
            <a:pPr lvl="1"/>
            <a:r>
              <a:rPr lang="en-US" dirty="0"/>
              <a:t>Data binding - </a:t>
            </a:r>
            <a:r>
              <a:rPr lang="en-US" dirty="0" err="1"/>
              <a:t>TemplateBinding</a:t>
            </a:r>
            <a:r>
              <a:rPr lang="en-US" dirty="0"/>
              <a:t>, Source, </a:t>
            </a:r>
            <a:r>
              <a:rPr lang="en-US" dirty="0" err="1"/>
              <a:t>RelativeSource</a:t>
            </a:r>
            <a:endParaRPr lang="en-US" dirty="0"/>
          </a:p>
          <a:p>
            <a:pPr lvl="1"/>
            <a:r>
              <a:rPr lang="en-US" dirty="0"/>
              <a:t>Resource management - </a:t>
            </a:r>
            <a:r>
              <a:rPr lang="en-US" dirty="0" err="1"/>
              <a:t>ResourceDictionary</a:t>
            </a:r>
            <a:r>
              <a:rPr lang="en-US" dirty="0"/>
              <a:t>, dictionaries from code</a:t>
            </a:r>
          </a:p>
          <a:p>
            <a:pPr lvl="1"/>
            <a:r>
              <a:rPr lang="en-US" dirty="0"/>
              <a:t>Triggers, Behaviors, Value converters</a:t>
            </a:r>
          </a:p>
          <a:p>
            <a:pPr lvl="1"/>
            <a:r>
              <a:rPr lang="en-US" dirty="0"/>
              <a:t>Icons and images, validation</a:t>
            </a:r>
          </a:p>
          <a:p>
            <a:pPr lvl="1"/>
            <a:r>
              <a:rPr lang="en-US" dirty="0" err="1"/>
              <a:t>ContentPresenter</a:t>
            </a:r>
            <a:r>
              <a:rPr lang="en-US" dirty="0"/>
              <a:t>, content templates, data template selectors</a:t>
            </a:r>
          </a:p>
          <a:p>
            <a:pPr lvl="1"/>
            <a:r>
              <a:rPr lang="en-US" dirty="0"/>
              <a:t>Menus, Toolbars, Ribbons</a:t>
            </a:r>
          </a:p>
          <a:p>
            <a:pPr lvl="1"/>
            <a:r>
              <a:rPr lang="en-US" dirty="0"/>
              <a:t>Asynchronous programming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2544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85DBF-80FF-C45E-6F3C-11DB24B36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5807D-DB63-976C-D645-2525C430D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covered – outside WPF</a:t>
            </a:r>
          </a:p>
          <a:p>
            <a:pPr lvl="1"/>
            <a:r>
              <a:rPr lang="en-US" dirty="0"/>
              <a:t>Patterns for dirty, load / save</a:t>
            </a:r>
          </a:p>
          <a:p>
            <a:pPr lvl="1"/>
            <a:r>
              <a:rPr lang="en-US" dirty="0"/>
              <a:t>File IO</a:t>
            </a:r>
          </a:p>
          <a:p>
            <a:pPr lvl="1"/>
            <a:r>
              <a:rPr lang="en-US" dirty="0"/>
              <a:t>C# patterns and practices</a:t>
            </a:r>
          </a:p>
          <a:p>
            <a:pPr lvl="1"/>
            <a:r>
              <a:rPr lang="en-US" dirty="0"/>
              <a:t>Architecture - patterns for Model layer</a:t>
            </a:r>
          </a:p>
          <a:p>
            <a:pPr lvl="1"/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4466526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51C4E-91F2-BBF6-45E4-5D317355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314F-35A8-5969-1FEC-75B805536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  <a:p>
            <a:pPr lvl="1"/>
            <a:r>
              <a:rPr lang="en-US" dirty="0"/>
              <a:t>Is UI easy or difficult with WPF?</a:t>
            </a:r>
          </a:p>
          <a:p>
            <a:pPr lvl="1"/>
            <a:r>
              <a:rPr lang="en-US" dirty="0"/>
              <a:t>Powerful - easy to quickly create custom </a:t>
            </a:r>
            <a:r>
              <a:rPr lang="en-US" dirty="0" err="1"/>
              <a:t>Uis</a:t>
            </a:r>
            <a:endParaRPr lang="en-US" dirty="0"/>
          </a:p>
          <a:p>
            <a:pPr lvl="1"/>
            <a:r>
              <a:rPr lang="en-US" dirty="0"/>
              <a:t>Challenge - still takes considerable time</a:t>
            </a:r>
          </a:p>
          <a:p>
            <a:pPr lvl="2"/>
            <a:r>
              <a:rPr lang="en-US" dirty="0"/>
              <a:t>Not because it's WPF, not due to doing custom stuff</a:t>
            </a:r>
          </a:p>
          <a:p>
            <a:pPr lvl="2"/>
            <a:r>
              <a:rPr lang="en-US" b="1" dirty="0"/>
              <a:t>Implementing UI patterns takes time </a:t>
            </a:r>
            <a:r>
              <a:rPr lang="en-US" dirty="0"/>
              <a:t>-- on any platform</a:t>
            </a:r>
          </a:p>
          <a:p>
            <a:pPr lvl="1"/>
            <a:r>
              <a:rPr lang="en-US" dirty="0"/>
              <a:t>WPF makes many things easier than other frameworks</a:t>
            </a:r>
          </a:p>
          <a:p>
            <a:r>
              <a:rPr lang="en-US" dirty="0">
                <a:solidFill>
                  <a:srgbClr val="00B050"/>
                </a:solidFill>
              </a:rPr>
              <a:t>Demo – Print Wizard</a:t>
            </a:r>
          </a:p>
        </p:txBody>
      </p:sp>
    </p:spTree>
    <p:extLst>
      <p:ext uri="{BB962C8B-B14F-4D97-AF65-F5344CB8AC3E}">
        <p14:creationId xmlns:p14="http://schemas.microsoft.com/office/powerpoint/2010/main" val="1275906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16D51-4043-A7ED-6E84-2A74F2299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115AB-6ED0-5977-2931-A14583B8B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Github</a:t>
            </a:r>
            <a:r>
              <a:rPr lang="en-US" dirty="0"/>
              <a:t> repos with materials from today</a:t>
            </a:r>
          </a:p>
          <a:p>
            <a:pPr lvl="1"/>
            <a:r>
              <a:rPr lang="en-US" dirty="0">
                <a:hlinkClick r:id="rId3"/>
              </a:rPr>
              <a:t>https://github.com/seanpsexton/wpf-workshop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https://github.com/seanpsexton/wpf-workshop-solutions</a:t>
            </a:r>
            <a:endParaRPr lang="en-US" dirty="0"/>
          </a:p>
          <a:p>
            <a:r>
              <a:rPr lang="en-US" dirty="0"/>
              <a:t>Materials also copied to</a:t>
            </a:r>
          </a:p>
          <a:p>
            <a:pPr lvl="1"/>
            <a:r>
              <a:rPr lang="en-US" dirty="0">
                <a:hlinkClick r:id="rId5" action="ppaction://hlinkfile"/>
              </a:rPr>
              <a:t>\\msp02-fs01\mtsdepartments\Oslo\Training\WPF-Workshop-Sexton-Oct2023</a:t>
            </a:r>
            <a:endParaRPr lang="en-US" dirty="0"/>
          </a:p>
          <a:p>
            <a:r>
              <a:rPr lang="en-US" dirty="0"/>
              <a:t>Online – many resources</a:t>
            </a:r>
          </a:p>
          <a:p>
            <a:pPr lvl="1"/>
            <a:r>
              <a:rPr lang="en-US" dirty="0">
                <a:hlinkClick r:id="rId6"/>
              </a:rPr>
              <a:t>https://learn.microsoft.com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https://www.wpftutorial.net/</a:t>
            </a:r>
            <a:endParaRPr lang="en-US" dirty="0"/>
          </a:p>
          <a:p>
            <a:r>
              <a:rPr lang="en-US" dirty="0"/>
              <a:t>Questions?</a:t>
            </a:r>
          </a:p>
          <a:p>
            <a:pPr lvl="1"/>
            <a:r>
              <a:rPr lang="en-US" dirty="0">
                <a:hlinkClick r:id="rId8"/>
              </a:rPr>
              <a:t>seanpsexton@gmail.com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8622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C0B0-E654-41F4-5B04-7BDC53469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 – Layout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3535-AF62-EF36-CF4A-F926E434F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324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Declarative UI (XAML)</a:t>
            </a:r>
          </a:p>
          <a:p>
            <a:pPr lvl="1"/>
            <a:r>
              <a:rPr lang="en-US" dirty="0"/>
              <a:t>Markup and code-behind; layout separate from behavior</a:t>
            </a:r>
          </a:p>
          <a:p>
            <a:pPr lvl="1"/>
            <a:r>
              <a:rPr lang="en-US" dirty="0"/>
              <a:t>Hierarchical - elements have parents, children, with Window at the top</a:t>
            </a:r>
          </a:p>
          <a:p>
            <a:pPr lvl="1"/>
            <a:r>
              <a:rPr lang="en-US" dirty="0"/>
              <a:t>Elements represent instances of .NET types</a:t>
            </a:r>
          </a:p>
          <a:p>
            <a:pPr lvl="1"/>
            <a:r>
              <a:rPr lang="en-US" dirty="0"/>
              <a:t>Properties configure elements, set as attributes</a:t>
            </a:r>
          </a:p>
          <a:p>
            <a:pPr lvl="2"/>
            <a:r>
              <a:rPr lang="en-US" dirty="0"/>
              <a:t>Map to properties of .NET type</a:t>
            </a:r>
          </a:p>
          <a:p>
            <a:pPr lvl="2"/>
            <a:r>
              <a:rPr lang="en-US" dirty="0"/>
              <a:t>Properties have default values, sometimes different for each control</a:t>
            </a:r>
          </a:p>
          <a:p>
            <a:pPr lvl="2"/>
            <a:r>
              <a:rPr lang="en-US" dirty="0"/>
              <a:t>You only need to set properties that need non-default values</a:t>
            </a:r>
          </a:p>
          <a:p>
            <a:pPr lvl="1"/>
            <a:r>
              <a:rPr lang="en-US" dirty="0"/>
              <a:t>Elements can have end tags or self-closing tags</a:t>
            </a:r>
          </a:p>
          <a:p>
            <a:pPr lvl="1"/>
            <a:r>
              <a:rPr lang="en-US" dirty="0"/>
              <a:t>Property can also be expressed with child element syntax</a:t>
            </a:r>
          </a:p>
          <a:p>
            <a:pPr lvl="1"/>
            <a:r>
              <a:rPr lang="en-US" dirty="0"/>
              <a:t>Inheritance - Property values flow to children, unless overridden</a:t>
            </a:r>
          </a:p>
          <a:p>
            <a:r>
              <a:rPr lang="en-US" dirty="0">
                <a:solidFill>
                  <a:srgbClr val="00B050"/>
                </a:solidFill>
              </a:rPr>
              <a:t>Example - XAML</a:t>
            </a:r>
          </a:p>
        </p:txBody>
      </p:sp>
    </p:spTree>
    <p:extLst>
      <p:ext uri="{BB962C8B-B14F-4D97-AF65-F5344CB8AC3E}">
        <p14:creationId xmlns:p14="http://schemas.microsoft.com/office/powerpoint/2010/main" val="233378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58E9-215B-EB5B-F125-35ABA2DB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 – Layout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32789-7DD1-0807-2A01-F9CC345E7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independent units</a:t>
            </a:r>
          </a:p>
          <a:p>
            <a:pPr lvl="1"/>
            <a:r>
              <a:rPr lang="en-US" dirty="0"/>
              <a:t>NOT pixels, but units of 1/96 in</a:t>
            </a:r>
          </a:p>
          <a:p>
            <a:pPr lvl="1"/>
            <a:r>
              <a:rPr lang="en-US" dirty="0"/>
              <a:t>Set button Width to 96,  you get 1" at any resolution, 96 pixels at 96 dpi, 120 pixels at dpi, etc.</a:t>
            </a:r>
          </a:p>
          <a:p>
            <a:pPr lvl="1"/>
            <a:r>
              <a:rPr lang="en-US" dirty="0"/>
              <a:t>Prevents UI elements from becoming smaller when running on high DPI monitors</a:t>
            </a:r>
          </a:p>
          <a:p>
            <a:pPr lvl="1"/>
            <a:r>
              <a:rPr lang="en-US" dirty="0"/>
              <a:t>WPF also renders by drawing elements, rather than using bitmaps; allows leveraging HW acceleration in GPUs</a:t>
            </a:r>
          </a:p>
        </p:txBody>
      </p:sp>
    </p:spTree>
    <p:extLst>
      <p:ext uri="{BB962C8B-B14F-4D97-AF65-F5344CB8AC3E}">
        <p14:creationId xmlns:p14="http://schemas.microsoft.com/office/powerpoint/2010/main" val="81431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CBB1-3304-3A7B-90AC-CF2C12D6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 – Layout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E8F8D-0D83-2AC7-9DA4-9EA117775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206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Layout</a:t>
            </a:r>
          </a:p>
          <a:p>
            <a:pPr lvl="1"/>
            <a:r>
              <a:rPr lang="en-US" dirty="0"/>
              <a:t>Handful of layout panels that each arranges child elements in a different way</a:t>
            </a:r>
          </a:p>
          <a:p>
            <a:pPr lvl="1"/>
            <a:r>
              <a:rPr lang="en-US" dirty="0"/>
              <a:t>Main layout panels</a:t>
            </a:r>
          </a:p>
          <a:p>
            <a:pPr lvl="2"/>
            <a:r>
              <a:rPr lang="en-US" dirty="0"/>
              <a:t>Grid -- rows and columns</a:t>
            </a:r>
          </a:p>
          <a:p>
            <a:pPr lvl="2"/>
            <a:r>
              <a:rPr lang="en-US" dirty="0" err="1"/>
              <a:t>StackPanel</a:t>
            </a:r>
            <a:r>
              <a:rPr lang="en-US" dirty="0"/>
              <a:t>  -- stack children horizontally or vertically</a:t>
            </a:r>
          </a:p>
          <a:p>
            <a:pPr lvl="2"/>
            <a:r>
              <a:rPr lang="en-US" dirty="0" err="1"/>
              <a:t>DockPanel</a:t>
            </a:r>
            <a:r>
              <a:rPr lang="en-US" dirty="0"/>
              <a:t> -- children docked on one side of parent</a:t>
            </a:r>
          </a:p>
          <a:p>
            <a:pPr lvl="2"/>
            <a:r>
              <a:rPr lang="en-US" dirty="0" err="1"/>
              <a:t>WrapPanel</a:t>
            </a:r>
            <a:r>
              <a:rPr lang="en-US" dirty="0"/>
              <a:t> -- position children next to each other, then wrap to next row or col</a:t>
            </a:r>
          </a:p>
          <a:p>
            <a:pPr lvl="2"/>
            <a:r>
              <a:rPr lang="en-US" dirty="0"/>
              <a:t>Canvas -- position children at X/Y coordinate      </a:t>
            </a:r>
            <a:r>
              <a:rPr lang="en-US" i="1" dirty="0"/>
              <a:t>we will likely never use</a:t>
            </a:r>
          </a:p>
          <a:p>
            <a:pPr lvl="1"/>
            <a:r>
              <a:rPr lang="en-US" dirty="0"/>
              <a:t>Every UI widget lives in a layout container  (almost)</a:t>
            </a:r>
          </a:p>
          <a:p>
            <a:pPr lvl="2"/>
            <a:r>
              <a:rPr lang="en-US" dirty="0"/>
              <a:t>The layout structure maps to the tree of elements in XAML</a:t>
            </a:r>
          </a:p>
          <a:p>
            <a:pPr lvl="1"/>
            <a:r>
              <a:rPr lang="en-US" dirty="0"/>
              <a:t>Layout containers can be nested</a:t>
            </a:r>
          </a:p>
          <a:p>
            <a:pPr lvl="2"/>
            <a:r>
              <a:rPr lang="en-US" dirty="0"/>
              <a:t>Containers can contain other containers or various child widgets</a:t>
            </a:r>
          </a:p>
          <a:p>
            <a:pPr lvl="1"/>
            <a:r>
              <a:rPr lang="en-US" dirty="0"/>
              <a:t>How layout works</a:t>
            </a:r>
          </a:p>
          <a:p>
            <a:pPr lvl="2"/>
            <a:r>
              <a:rPr lang="en-US" dirty="0"/>
              <a:t>Container measures its children, asking each how much size it needs</a:t>
            </a:r>
          </a:p>
          <a:p>
            <a:pPr lvl="2"/>
            <a:r>
              <a:rPr lang="en-US" dirty="0"/>
              <a:t>Then arranges its children</a:t>
            </a:r>
          </a:p>
        </p:txBody>
      </p:sp>
    </p:spTree>
    <p:extLst>
      <p:ext uri="{BB962C8B-B14F-4D97-AF65-F5344CB8AC3E}">
        <p14:creationId xmlns:p14="http://schemas.microsoft.com/office/powerpoint/2010/main" val="86474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D2B6-E9F7-961C-7047-5E31F80A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 – Layout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AEF2-1D84-AEEF-581D-4E6F13977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473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Positioning elements</a:t>
            </a:r>
          </a:p>
          <a:p>
            <a:pPr lvl="1"/>
            <a:r>
              <a:rPr lang="en-US" dirty="0"/>
              <a:t>Ideally, we don't need to set size or position for child elements</a:t>
            </a:r>
          </a:p>
          <a:p>
            <a:pPr lvl="1"/>
            <a:r>
              <a:rPr lang="en-US" dirty="0"/>
              <a:t>Why?</a:t>
            </a:r>
          </a:p>
          <a:p>
            <a:pPr lvl="2"/>
            <a:r>
              <a:rPr lang="en-US" dirty="0"/>
              <a:t>Contents of elements typically not fixed--contains either data or text, which can be localized</a:t>
            </a:r>
          </a:p>
          <a:p>
            <a:pPr lvl="1"/>
            <a:r>
              <a:rPr lang="en-US" dirty="0"/>
              <a:t>WPF uses flow-based layout--adapt the layout to the viewing environment</a:t>
            </a:r>
          </a:p>
          <a:p>
            <a:pPr lvl="1"/>
            <a:r>
              <a:rPr lang="en-US" dirty="0"/>
              <a:t>Positioning child elements -- what we </a:t>
            </a:r>
            <a:r>
              <a:rPr lang="en-US" b="1" i="1" dirty="0"/>
              <a:t>can</a:t>
            </a:r>
            <a:r>
              <a:rPr lang="en-US" dirty="0"/>
              <a:t> do</a:t>
            </a:r>
          </a:p>
          <a:p>
            <a:pPr lvl="2"/>
            <a:r>
              <a:rPr lang="en-US" dirty="0"/>
              <a:t>Select the right layout container</a:t>
            </a:r>
          </a:p>
          <a:p>
            <a:pPr lvl="2"/>
            <a:r>
              <a:rPr lang="en-US" dirty="0"/>
              <a:t>Alignment</a:t>
            </a:r>
          </a:p>
          <a:p>
            <a:pPr lvl="2"/>
            <a:r>
              <a:rPr lang="en-US" dirty="0"/>
              <a:t>Margins</a:t>
            </a:r>
          </a:p>
          <a:p>
            <a:pPr lvl="2"/>
            <a:r>
              <a:rPr lang="en-US" dirty="0"/>
              <a:t>Padding</a:t>
            </a:r>
          </a:p>
          <a:p>
            <a:pPr lvl="1"/>
            <a:r>
              <a:rPr lang="en-US" dirty="0"/>
              <a:t>Avoid, if possible</a:t>
            </a:r>
          </a:p>
          <a:p>
            <a:pPr lvl="2"/>
            <a:r>
              <a:rPr lang="en-US" dirty="0"/>
              <a:t>Size:  Height, Width properties</a:t>
            </a:r>
          </a:p>
        </p:txBody>
      </p:sp>
    </p:spTree>
    <p:extLst>
      <p:ext uri="{BB962C8B-B14F-4D97-AF65-F5344CB8AC3E}">
        <p14:creationId xmlns:p14="http://schemas.microsoft.com/office/powerpoint/2010/main" val="345643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383</TotalTime>
  <Words>4890</Words>
  <Application>Microsoft Office PowerPoint</Application>
  <PresentationFormat>Widescreen</PresentationFormat>
  <Paragraphs>713</Paragraphs>
  <Slides>59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Century Gothic</vt:lpstr>
      <vt:lpstr>Wingdings 3</vt:lpstr>
      <vt:lpstr>Wisp</vt:lpstr>
      <vt:lpstr>WPF Workshop</vt:lpstr>
      <vt:lpstr>Introduction</vt:lpstr>
      <vt:lpstr>Introduction</vt:lpstr>
      <vt:lpstr>Introduction</vt:lpstr>
      <vt:lpstr>Introduction</vt:lpstr>
      <vt:lpstr>Unit 1 – Layout Basics</vt:lpstr>
      <vt:lpstr>Unit 1 – Layout Basics</vt:lpstr>
      <vt:lpstr>Unit 1 – Layout Basics</vt:lpstr>
      <vt:lpstr>Unit 1 – Layout Basics</vt:lpstr>
      <vt:lpstr>Exercise 1 – Layout Basics</vt:lpstr>
      <vt:lpstr>Unit 2 – Layout Using Grid</vt:lpstr>
      <vt:lpstr>Unit 2 – Layout Using Grid</vt:lpstr>
      <vt:lpstr>Unit 2 – Layout Using Grid</vt:lpstr>
      <vt:lpstr>Unit 2 – Layout Using Grid</vt:lpstr>
      <vt:lpstr>Unit 2 – Layout Using Grid</vt:lpstr>
      <vt:lpstr>Exercise 2 – Layout Using Grid</vt:lpstr>
      <vt:lpstr>Unit 3 – Data Binding</vt:lpstr>
      <vt:lpstr>Unit 3 – Data Binding</vt:lpstr>
      <vt:lpstr>Unit 3 – Data Binding</vt:lpstr>
      <vt:lpstr>Unit 3 – Data Binding</vt:lpstr>
      <vt:lpstr>Unit 3 – Data Binding</vt:lpstr>
      <vt:lpstr>Unit 3 – Data Binding</vt:lpstr>
      <vt:lpstr>Unit 3 – Data Binding</vt:lpstr>
      <vt:lpstr>Exercise 3 – Data Binding</vt:lpstr>
      <vt:lpstr>Unit 4 – Binding to List</vt:lpstr>
      <vt:lpstr>Unit 4 – Binding to List</vt:lpstr>
      <vt:lpstr>Unit 4 – Binding to List</vt:lpstr>
      <vt:lpstr>Unit 4 – Binding to List</vt:lpstr>
      <vt:lpstr>Exercise 4 – Binding to List</vt:lpstr>
      <vt:lpstr>Unit 5 – Data Templates</vt:lpstr>
      <vt:lpstr>Unit 5 – Data Templates</vt:lpstr>
      <vt:lpstr>Exercise 5 – Data Templates</vt:lpstr>
      <vt:lpstr>Unit 6 - Commands</vt:lpstr>
      <vt:lpstr>Unit 6 - Commands</vt:lpstr>
      <vt:lpstr>Exercise 6 - Commands</vt:lpstr>
      <vt:lpstr>Unit 7 – Resources and Styles</vt:lpstr>
      <vt:lpstr>Unit 7 – Resources and Styles</vt:lpstr>
      <vt:lpstr>Unit 7 – Resources and Styles</vt:lpstr>
      <vt:lpstr>Unit 7 – Resources and Styles</vt:lpstr>
      <vt:lpstr>Unit 7 – Resources and Styles</vt:lpstr>
      <vt:lpstr>Exercise 7 – Resources and Styles</vt:lpstr>
      <vt:lpstr>Unit 8 – Control Survey</vt:lpstr>
      <vt:lpstr>Unit 8 – Control Survey</vt:lpstr>
      <vt:lpstr>Unit 8 – Control Survey</vt:lpstr>
      <vt:lpstr>Unit 8 – Control Survey</vt:lpstr>
      <vt:lpstr>Unit 8 – Control Survey</vt:lpstr>
      <vt:lpstr>Unit 8 – Control Survey</vt:lpstr>
      <vt:lpstr>Unit 8 – Control Survey</vt:lpstr>
      <vt:lpstr>Exercise 8 – Control Survey</vt:lpstr>
      <vt:lpstr>Unit 9 – Control Templates</vt:lpstr>
      <vt:lpstr>Unit 9 – Control Templates</vt:lpstr>
      <vt:lpstr>Unit 9 – Control Templates</vt:lpstr>
      <vt:lpstr>Unit 9 – Control Templates</vt:lpstr>
      <vt:lpstr>Exercise 9 – Control Templates</vt:lpstr>
      <vt:lpstr>Summary</vt:lpstr>
      <vt:lpstr>Summary</vt:lpstr>
      <vt:lpstr>Summary</vt:lpstr>
      <vt:lpstr>Summary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Workshop</dc:title>
  <dc:creator>Sean Sexton</dc:creator>
  <cp:lastModifiedBy>Sean Sexton</cp:lastModifiedBy>
  <cp:revision>50</cp:revision>
  <dcterms:created xsi:type="dcterms:W3CDTF">2023-09-29T16:40:28Z</dcterms:created>
  <dcterms:modified xsi:type="dcterms:W3CDTF">2023-09-30T03:02:12Z</dcterms:modified>
</cp:coreProperties>
</file>