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9686" autoAdjust="0"/>
  </p:normalViewPr>
  <p:slideViewPr>
    <p:cSldViewPr snapToGrid="0">
      <p:cViewPr varScale="1">
        <p:scale>
          <a:sx n="128" d="100"/>
          <a:sy n="128" d="100"/>
        </p:scale>
        <p:origin x="5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A7C0-E9B9-42AD-B39D-BD34DB74C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6A8A-0D3B-4DD1-BCA4-15D29761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Check: If I share entire desktop, can I have presentation view local, main view on screen</a:t>
            </a:r>
          </a:p>
          <a:p>
            <a:r>
              <a:rPr lang="en-US" dirty="0"/>
              <a:t>- And can I jump to Visual Studio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  <a:p>
            <a:r>
              <a:rPr lang="en-US" dirty="0"/>
              <a:t>- Replace the Grid with a </a:t>
            </a:r>
            <a:r>
              <a:rPr lang="en-US" dirty="0" err="1"/>
              <a:t>StackPanel</a:t>
            </a:r>
            <a:endParaRPr lang="en-US" dirty="0"/>
          </a:p>
          <a:p>
            <a:r>
              <a:rPr lang="en-US" dirty="0"/>
              <a:t>- "One more button" requires a </a:t>
            </a:r>
            <a:r>
              <a:rPr lang="en-US" dirty="0" err="1"/>
              <a:t>StackPanel</a:t>
            </a:r>
            <a:r>
              <a:rPr lang="en-US" dirty="0"/>
              <a:t> inside a </a:t>
            </a:r>
            <a:r>
              <a:rPr lang="en-US" dirty="0" err="1"/>
              <a:t>StackPanel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LAST: Example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- Show: row/column definition, specifying which one</a:t>
            </a:r>
          </a:p>
          <a:p>
            <a:r>
              <a:rPr lang="en-US" dirty="0"/>
              <a:t>- </a:t>
            </a:r>
            <a:r>
              <a:rPr lang="en-US" dirty="0" err="1"/>
              <a:t>ShowGridLines</a:t>
            </a:r>
            <a:endParaRPr lang="en-US" dirty="0"/>
          </a:p>
          <a:p>
            <a:r>
              <a:rPr lang="en-US" dirty="0"/>
              <a:t>- Runtime: show proportional sizing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each item - Think of the stars like tickets--you hand them out to rows/columns</a:t>
            </a:r>
          </a:p>
          <a:p>
            <a:r>
              <a:rPr lang="en-US" dirty="0"/>
              <a:t>    - The more stars you have, the more space you get</a:t>
            </a:r>
          </a:p>
          <a:p>
            <a:r>
              <a:rPr lang="en-US" dirty="0"/>
              <a:t>Example – Star Sizing</a:t>
            </a:r>
          </a:p>
          <a:p>
            <a:r>
              <a:rPr lang="en-US" dirty="0"/>
              <a:t>- Now we've explicitly given everybody 1 star, which is the default behavior if we don't specify anything</a:t>
            </a:r>
          </a:p>
          <a:p>
            <a:r>
              <a:rPr lang="en-US" dirty="0"/>
              <a:t>- Behavior at run=time is the same</a:t>
            </a:r>
          </a:p>
          <a:p>
            <a:r>
              <a:rPr lang="en-US" dirty="0"/>
              <a:t>LAST: Example – Proportional</a:t>
            </a:r>
          </a:p>
          <a:p>
            <a:r>
              <a:rPr lang="en-US" dirty="0"/>
              <a:t>- Talk through the example, showing XAML and runtime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8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Non-work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2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Discouraged - Like avoiding absolute height and width of controls themselves</a:t>
            </a:r>
          </a:p>
          <a:p>
            <a:r>
              <a:rPr lang="en-US" dirty="0"/>
              <a:t>LAST: Example</a:t>
            </a:r>
          </a:p>
          <a:p>
            <a:r>
              <a:rPr lang="en-US" dirty="0"/>
              <a:t>- Note absolute row height</a:t>
            </a:r>
          </a:p>
          <a:p>
            <a:r>
              <a:rPr lang="en-US" dirty="0"/>
              <a:t>- Note - can also do Auto and add Margin to get what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8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Grid.RowSpan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 – more discussion than lecture</a:t>
            </a:r>
          </a:p>
          <a:p>
            <a:endParaRPr lang="en-US" dirty="0"/>
          </a:p>
          <a:p>
            <a:r>
              <a:rPr lang="en-US" dirty="0"/>
              <a:t>9 main units – short break after each</a:t>
            </a:r>
          </a:p>
          <a:p>
            <a:endParaRPr lang="en-US" dirty="0"/>
          </a:p>
          <a:p>
            <a:r>
              <a:rPr lang="en-US" dirty="0"/>
              <a:t>Introductions</a:t>
            </a:r>
          </a:p>
          <a:p>
            <a:r>
              <a:rPr lang="en-US" dirty="0"/>
              <a:t>- Me</a:t>
            </a:r>
          </a:p>
          <a:p>
            <a:r>
              <a:rPr lang="en-US" dirty="0"/>
              <a:t>- Go around room--main languages you've used; share what experience you have with</a:t>
            </a:r>
          </a:p>
          <a:p>
            <a:r>
              <a:rPr lang="en-US" dirty="0"/>
              <a:t>  - C#, .NET, WPF</a:t>
            </a:r>
          </a:p>
          <a:p>
            <a:r>
              <a:rPr lang="en-US" dirty="0"/>
              <a:t>  - Other UI frameworks, desktop or web</a:t>
            </a:r>
          </a:p>
          <a:p>
            <a:endParaRPr lang="en-US" dirty="0"/>
          </a:p>
          <a:p>
            <a:r>
              <a:rPr lang="en-US" dirty="0"/>
              <a:t>LAST: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Command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- Professional adds no features beyond Community ed</a:t>
            </a:r>
          </a:p>
          <a:p>
            <a:r>
              <a:rPr lang="en-US" dirty="0"/>
              <a:t>- Professional is required for enterprise </a:t>
            </a:r>
          </a:p>
          <a:p>
            <a:endParaRPr lang="en-US" dirty="0"/>
          </a:p>
          <a:p>
            <a:r>
              <a:rPr lang="en-US" dirty="0"/>
              <a:t>.NET 7</a:t>
            </a:r>
          </a:p>
          <a:p>
            <a:r>
              <a:rPr lang="en-US" dirty="0"/>
              <a:t>- WPF app can be migrated</a:t>
            </a:r>
          </a:p>
          <a:p>
            <a:r>
              <a:rPr lang="en-US" dirty="0"/>
              <a:t>- Benefits: performance and memory improvements; bug fixes</a:t>
            </a:r>
          </a:p>
          <a:p>
            <a:endParaRPr lang="en-US" dirty="0"/>
          </a:p>
          <a:p>
            <a:r>
              <a:rPr lang="en-US" dirty="0"/>
              <a:t>MTS</a:t>
            </a:r>
          </a:p>
          <a:p>
            <a:r>
              <a:rPr lang="en-US" dirty="0"/>
              <a:t>- Could migrate to .NET 7, but need to also migrate </a:t>
            </a:r>
            <a:r>
              <a:rPr lang="en-US" dirty="0" err="1"/>
              <a:t>MTS.Controls</a:t>
            </a:r>
            <a:r>
              <a:rPr lang="en-US" dirty="0"/>
              <a:t>, </a:t>
            </a:r>
            <a:r>
              <a:rPr lang="en-US" dirty="0" err="1"/>
              <a:t>MTS.Core</a:t>
            </a:r>
            <a:r>
              <a:rPr lang="en-US" dirty="0"/>
              <a:t>, etc.</a:t>
            </a:r>
          </a:p>
          <a:p>
            <a:r>
              <a:rPr lang="en-US" dirty="0"/>
              <a:t>- Cirrus relies on Windows Workflow Foundation, which doesn’t run on .NET 7</a:t>
            </a:r>
          </a:p>
          <a:p>
            <a:endParaRPr lang="en-US" dirty="0"/>
          </a:p>
          <a:p>
            <a:r>
              <a:rPr lang="en-US" dirty="0"/>
              <a:t>LAST: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Markup – </a:t>
            </a:r>
            <a:r>
              <a:rPr lang="en-US" i="1" dirty="0"/>
              <a:t>specify what, not how</a:t>
            </a:r>
          </a:p>
          <a:p>
            <a:r>
              <a:rPr lang="en-US" i="0" dirty="0"/>
              <a:t>Elements can have – </a:t>
            </a:r>
            <a:r>
              <a:rPr lang="en-US" i="1" dirty="0"/>
              <a:t>Show example of both</a:t>
            </a:r>
          </a:p>
          <a:p>
            <a:r>
              <a:rPr lang="en-US" i="0" dirty="0"/>
              <a:t>Inheritance - </a:t>
            </a:r>
            <a:r>
              <a:rPr lang="en-US" i="1" dirty="0"/>
              <a:t>later--variety of other sources for property values</a:t>
            </a:r>
          </a:p>
          <a:p>
            <a:r>
              <a:rPr lang="en-US" i="0" dirty="0"/>
              <a:t>LAST: Inheritance</a:t>
            </a:r>
            <a:br>
              <a:rPr lang="en-US" i="0" dirty="0"/>
            </a:br>
            <a:br>
              <a:rPr lang="en-US" i="0" dirty="0"/>
            </a:br>
            <a:r>
              <a:rPr lang="en-US" b="1" i="0" dirty="0"/>
              <a:t>EXAMPLE </a:t>
            </a:r>
          </a:p>
          <a:p>
            <a:r>
              <a:rPr lang="en-US" b="0" i="0" dirty="0"/>
              <a:t>- This is markup</a:t>
            </a:r>
          </a:p>
          <a:p>
            <a:r>
              <a:rPr lang="en-US" b="0" i="0" dirty="0"/>
              <a:t>- Hierarchical, each item represents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WPF also renders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arranges – based on what the type of container</a:t>
            </a:r>
          </a:p>
          <a:p>
            <a:r>
              <a:rPr lang="en-US" dirty="0"/>
              <a:t>LAST: How layout </a:t>
            </a:r>
            <a:r>
              <a:rPr lang="en-US" dirty="0" err="1"/>
              <a:t>wokrs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2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This is important, so bears repeating; the goal is to never set size or exact position of elements</a:t>
            </a:r>
          </a:p>
          <a:p>
            <a:r>
              <a:rPr lang="en-US" sz="1800" i="0" dirty="0">
                <a:effectLst/>
                <a:latin typeface="Calibri" panose="020F0502020204030204" pitchFamily="34" charset="0"/>
              </a:rPr>
              <a:t>Why - In either case, we can't know ahead of time exactly how big something will be</a:t>
            </a:r>
          </a:p>
          <a:p>
            <a:r>
              <a:rPr lang="en-US" i="0" dirty="0"/>
              <a:t>    Fixed size and position also bubbles up to fixed application window, which prevents user from resizing things</a:t>
            </a:r>
          </a:p>
          <a:p>
            <a:r>
              <a:rPr lang="en-US" i="0" dirty="0"/>
              <a:t>WPF Uses - Similar to responsive design, for web pages; e.g. </a:t>
            </a:r>
            <a:r>
              <a:rPr lang="en-US" i="0" dirty="0" err="1"/>
              <a:t>Boostrap</a:t>
            </a:r>
            <a:endParaRPr lang="en-US" i="0" dirty="0"/>
          </a:p>
          <a:p>
            <a:r>
              <a:rPr lang="en-US" i="0" dirty="0"/>
              <a:t>    In the extreme case, you can define the layout once and run it on everything from a phone to a desktop PC w/large screen and layout will adjust</a:t>
            </a:r>
          </a:p>
          <a:p>
            <a:r>
              <a:rPr lang="en-US" i="0" dirty="0"/>
              <a:t>    We're focusing on desktop applications, but the same principles apply--we want our application to work on a variety of screen sizes</a:t>
            </a:r>
          </a:p>
          <a:p>
            <a:r>
              <a:rPr lang="en-US" i="0" dirty="0"/>
              <a:t>    And even for just one screen, the specific data loaded into the UI and different languages make things different enough to want flow-based layout</a:t>
            </a:r>
          </a:p>
          <a:p>
            <a:r>
              <a:rPr lang="en-US" i="0" dirty="0"/>
              <a:t>Positioning - w/o setting exact size and location</a:t>
            </a:r>
          </a:p>
          <a:p>
            <a:r>
              <a:rPr lang="en-US" i="0" dirty="0"/>
              <a:t>    Select - Pick the container that will arrange child elements the way you want; don’t pick Canvas</a:t>
            </a:r>
          </a:p>
          <a:p>
            <a:r>
              <a:rPr lang="en-US" dirty="0"/>
              <a:t>LAST: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9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28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psexton/wpf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A6D-9FFA-1DBE-F15E-D6232B9D9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WPF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5F0E-8A94-1B6C-FBC6-1A8A6028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Sexton</a:t>
            </a:r>
          </a:p>
          <a:p>
            <a:r>
              <a:rPr lang="en-US" dirty="0"/>
              <a:t>2 Oct 2023</a:t>
            </a:r>
          </a:p>
        </p:txBody>
      </p:sp>
    </p:spTree>
    <p:extLst>
      <p:ext uri="{BB962C8B-B14F-4D97-AF65-F5344CB8AC3E}">
        <p14:creationId xmlns:p14="http://schemas.microsoft.com/office/powerpoint/2010/main" val="361022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936-62F9-3203-1DE4-22802A16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779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8F22-4FA1-10DA-933A-F3F8751F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add controls to a layout container and arrange them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Set up XAML editor   (one-time thing)</a:t>
            </a:r>
          </a:p>
          <a:p>
            <a:pPr lvl="1"/>
            <a:r>
              <a:rPr lang="en-US" dirty="0"/>
              <a:t>Part 1 - Button and Text</a:t>
            </a:r>
          </a:p>
          <a:p>
            <a:pPr lvl="1"/>
            <a:r>
              <a:rPr lang="en-US" dirty="0"/>
              <a:t>Part 2 - One more button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97849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2108-31ED-81D5-1083-9B81433C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D27E-8536-2493-C445-126233A8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– </a:t>
            </a:r>
            <a:r>
              <a:rPr lang="en-US" dirty="0" err="1"/>
              <a:t>StackPanel</a:t>
            </a:r>
            <a:endParaRPr lang="en-US" dirty="0"/>
          </a:p>
          <a:p>
            <a:pPr lvl="1"/>
            <a:r>
              <a:rPr lang="en-US" dirty="0" err="1"/>
              <a:t>StackPanel</a:t>
            </a:r>
            <a:r>
              <a:rPr lang="en-US" dirty="0"/>
              <a:t> good when you want controls in line, one right after the other</a:t>
            </a:r>
          </a:p>
          <a:p>
            <a:pPr lvl="1"/>
            <a:r>
              <a:rPr lang="en-US" dirty="0"/>
              <a:t>But harder to line things up</a:t>
            </a:r>
          </a:p>
          <a:p>
            <a:r>
              <a:rPr lang="en-US" dirty="0"/>
              <a:t>Grid -- layout in rows and columns</a:t>
            </a:r>
          </a:p>
          <a:p>
            <a:pPr lvl="1"/>
            <a:r>
              <a:rPr lang="en-US" dirty="0"/>
              <a:t>Create definitions for rows and columns</a:t>
            </a:r>
          </a:p>
          <a:p>
            <a:pPr lvl="1"/>
            <a:r>
              <a:rPr lang="en-US" dirty="0"/>
              <a:t>Place child controls inside &lt;Grid&gt; element</a:t>
            </a:r>
          </a:p>
          <a:p>
            <a:pPr lvl="1"/>
            <a:r>
              <a:rPr lang="en-US" dirty="0"/>
              <a:t>For each child, specify Row and Column  (0-based)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Grid with Child Elements</a:t>
            </a:r>
          </a:p>
        </p:txBody>
      </p:sp>
    </p:spTree>
    <p:extLst>
      <p:ext uri="{BB962C8B-B14F-4D97-AF65-F5344CB8AC3E}">
        <p14:creationId xmlns:p14="http://schemas.microsoft.com/office/powerpoint/2010/main" val="6464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1BBA-418D-4C93-7A53-4A6DB9EC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5760-A86C-7636-AE58-4122E4AB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Proportional Sizing	</a:t>
            </a:r>
          </a:p>
          <a:p>
            <a:pPr lvl="1"/>
            <a:r>
              <a:rPr lang="en-US" dirty="0"/>
              <a:t>Row height and column width</a:t>
            </a:r>
          </a:p>
          <a:p>
            <a:pPr lvl="2"/>
            <a:r>
              <a:rPr lang="en-US" dirty="0"/>
              <a:t>Default -- rows take up equal amounts of available vertical space</a:t>
            </a:r>
          </a:p>
          <a:p>
            <a:pPr lvl="2"/>
            <a:r>
              <a:rPr lang="en-US" dirty="0"/>
              <a:t>Default -- columns take up equal amounts of available horizontal space</a:t>
            </a:r>
          </a:p>
          <a:p>
            <a:pPr lvl="1"/>
            <a:r>
              <a:rPr lang="en-US" dirty="0"/>
              <a:t>Star sizing</a:t>
            </a:r>
          </a:p>
          <a:p>
            <a:pPr lvl="2"/>
            <a:r>
              <a:rPr lang="en-US" dirty="0"/>
              <a:t>Use * to indicate that Row or Column takes up some percentage of the available space</a:t>
            </a:r>
          </a:p>
          <a:p>
            <a:pPr lvl="2"/>
            <a:r>
              <a:rPr lang="en-US" dirty="0"/>
              <a:t>If each item is a single *, they get equal space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Star Sizing Defaults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Proportional Size with Star Sizing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AC80-32E4-BCFC-994D-C9145CF3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3D9D-9DF4-AD2F-B38D-D4829E8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 – Auto Sizing</a:t>
            </a:r>
          </a:p>
          <a:p>
            <a:pPr lvl="1"/>
            <a:r>
              <a:rPr lang="en-US" dirty="0"/>
              <a:t>Star Sizing - sets sizes based on total available space that Grid size</a:t>
            </a:r>
          </a:p>
          <a:p>
            <a:pPr lvl="1"/>
            <a:r>
              <a:rPr lang="en-US" dirty="0"/>
              <a:t>Auto Sizing - sets sizes based on content</a:t>
            </a:r>
          </a:p>
          <a:p>
            <a:pPr lvl="2"/>
            <a:r>
              <a:rPr lang="en-US" dirty="0"/>
              <a:t>Set rows or column as Auto sized to fit content</a:t>
            </a:r>
          </a:p>
          <a:p>
            <a:pPr lvl="2"/>
            <a:r>
              <a:rPr lang="en-US" dirty="0"/>
              <a:t>Star Sizing then uses whatever is left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 – Auto Sizing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use this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Think about which areas of application are "work areas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Those placed in star-sized rows or columns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Workspace grows or shrinks when containing window changes size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Non-work areas, e.g. widgets are typically Auto sized</a:t>
            </a:r>
          </a:p>
        </p:txBody>
      </p:sp>
    </p:spTree>
    <p:extLst>
      <p:ext uri="{BB962C8B-B14F-4D97-AF65-F5344CB8AC3E}">
        <p14:creationId xmlns:p14="http://schemas.microsoft.com/office/powerpoint/2010/main" val="16514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37DE-8AEB-180C-0270-717F376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BD12-F2CE-3720-C9D1-439A62E2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Absolute Sizing</a:t>
            </a:r>
          </a:p>
          <a:p>
            <a:pPr lvl="1"/>
            <a:r>
              <a:rPr lang="en-US" dirty="0"/>
              <a:t>Absolute sizing -- can also specify exact Height (rows) or Width (columns</a:t>
            </a:r>
          </a:p>
          <a:p>
            <a:pPr lvl="1"/>
            <a:r>
              <a:rPr lang="en-US" dirty="0"/>
              <a:t>Discouraged -- better to size to content</a:t>
            </a:r>
          </a:p>
          <a:p>
            <a:r>
              <a:rPr lang="en-US" dirty="0">
                <a:solidFill>
                  <a:srgbClr val="00B050"/>
                </a:solidFill>
              </a:rPr>
              <a:t>Example - Absolute Sizing</a:t>
            </a:r>
          </a:p>
        </p:txBody>
      </p:sp>
    </p:spTree>
    <p:extLst>
      <p:ext uri="{BB962C8B-B14F-4D97-AF65-F5344CB8AC3E}">
        <p14:creationId xmlns:p14="http://schemas.microsoft.com/office/powerpoint/2010/main" val="11362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E5FD-8317-6AF1-28C5-B51ACC31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CC46-1CE4-CDE9-E016-201D0E96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Spanning Rows and Columns</a:t>
            </a:r>
          </a:p>
          <a:p>
            <a:pPr lvl="1"/>
            <a:r>
              <a:rPr lang="en-US" dirty="0"/>
              <a:t>You can set controls to span multiple rows or columns</a:t>
            </a:r>
          </a:p>
          <a:p>
            <a:pPr lvl="1"/>
            <a:r>
              <a:rPr lang="en-US" dirty="0"/>
              <a:t>Set spanning on child element that should span</a:t>
            </a:r>
          </a:p>
          <a:p>
            <a:pPr lvl="1"/>
            <a:r>
              <a:rPr lang="en-US" dirty="0" err="1"/>
              <a:t>Grid.RowSpan</a:t>
            </a:r>
            <a:r>
              <a:rPr lang="en-US" dirty="0"/>
              <a:t>, </a:t>
            </a:r>
            <a:r>
              <a:rPr lang="en-US" dirty="0" err="1"/>
              <a:t>Grid.ColumnSpan</a:t>
            </a:r>
            <a:r>
              <a:rPr lang="en-US" dirty="0"/>
              <a:t> - and # columns</a:t>
            </a:r>
          </a:p>
        </p:txBody>
      </p:sp>
    </p:spTree>
    <p:extLst>
      <p:ext uri="{BB962C8B-B14F-4D97-AF65-F5344CB8AC3E}">
        <p14:creationId xmlns:p14="http://schemas.microsoft.com/office/powerpoint/2010/main" val="28522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F1B1-4452-136D-2291-987CA237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352-276E-D4B0-5E40-EE34C32E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arrange child controls in a Grid panel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new project or use existing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9827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ABE-EC62-9755-64E4-C1A095C8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FCD3-E8DE-C7A7-1396-AE2904AB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>
                <a:effectLst/>
              </a:rPr>
              <a:t>Quick survey of WPF</a:t>
            </a:r>
          </a:p>
          <a:p>
            <a:pPr lvl="1"/>
            <a:r>
              <a:rPr lang="en-US" dirty="0"/>
              <a:t>Give you chance to try a variety of things</a:t>
            </a:r>
          </a:p>
          <a:p>
            <a:pPr lvl="1"/>
            <a:r>
              <a:rPr lang="en-US" dirty="0">
                <a:effectLst/>
              </a:rPr>
              <a:t>Point you at resources for continued learning</a:t>
            </a:r>
          </a:p>
          <a:p>
            <a:r>
              <a:rPr lang="en-US" dirty="0"/>
              <a:t>Before we start</a:t>
            </a:r>
          </a:p>
          <a:p>
            <a:pPr lvl="1"/>
            <a:r>
              <a:rPr lang="en-US" dirty="0"/>
              <a:t>Clone this repo  (or do fresh pull)</a:t>
            </a:r>
          </a:p>
          <a:p>
            <a:pPr lvl="2"/>
            <a:r>
              <a:rPr lang="en-US" dirty="0">
                <a:effectLst/>
                <a:hlinkClick r:id="rId3"/>
              </a:rPr>
              <a:t>https://github.com/seanpsexton/wpf-workshop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3C52-48F5-AC6D-8B67-CAE56825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C38-D70F-8CC7-CDA3-9489DE7F7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WPF ?</a:t>
            </a:r>
          </a:p>
          <a:p>
            <a:pPr lvl="1"/>
            <a:r>
              <a:rPr lang="en-US" dirty="0">
                <a:effectLst/>
              </a:rPr>
              <a:t>Framework for building Windows desktop applications using C# and .NET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Released in 2006, replacing Windows Forms</a:t>
            </a:r>
          </a:p>
          <a:p>
            <a:pPr lvl="1"/>
            <a:r>
              <a:rPr lang="en-US" dirty="0"/>
              <a:t>Still supported, but replaced by MAUI or </a:t>
            </a:r>
            <a:r>
              <a:rPr lang="en-US" dirty="0" err="1"/>
              <a:t>WinUI</a:t>
            </a:r>
            <a:r>
              <a:rPr lang="en-US" dirty="0"/>
              <a:t> 3 / Windows App SDK</a:t>
            </a:r>
          </a:p>
        </p:txBody>
      </p:sp>
    </p:spTree>
    <p:extLst>
      <p:ext uri="{BB962C8B-B14F-4D97-AF65-F5344CB8AC3E}">
        <p14:creationId xmlns:p14="http://schemas.microsoft.com/office/powerpoint/2010/main" val="38684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4D7-D407-AAFD-2554-92355D5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19E2-D0F0-2137-DE07-48791545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WPF</a:t>
            </a:r>
            <a:r>
              <a:rPr lang="en-US" dirty="0"/>
              <a:t> key features</a:t>
            </a:r>
          </a:p>
          <a:p>
            <a:pPr lvl="1"/>
            <a:r>
              <a:rPr lang="en-US" sz="1700" dirty="0"/>
              <a:t>Markup (XAML) and code (C# or VB.NET)</a:t>
            </a:r>
          </a:p>
          <a:p>
            <a:pPr lvl="2"/>
            <a:r>
              <a:rPr lang="en-US" sz="1500" dirty="0"/>
              <a:t>Layout of view separate from code</a:t>
            </a:r>
          </a:p>
          <a:p>
            <a:pPr lvl="1"/>
            <a:r>
              <a:rPr lang="en-US" sz="1700" dirty="0"/>
              <a:t>Device resolution independence, graphics HW acceleration, vector based</a:t>
            </a:r>
          </a:p>
          <a:p>
            <a:pPr lvl="1"/>
            <a:r>
              <a:rPr lang="en-US" sz="1700" dirty="0"/>
              <a:t>Flow-based layout, elements sized based on content</a:t>
            </a:r>
          </a:p>
          <a:p>
            <a:pPr lvl="1"/>
            <a:r>
              <a:rPr lang="en-US" sz="1700" dirty="0"/>
              <a:t>Data binding</a:t>
            </a:r>
          </a:p>
          <a:p>
            <a:pPr lvl="2"/>
            <a:r>
              <a:rPr lang="en-US" sz="1500" dirty="0"/>
              <a:t>Properties of UI controls typically bind to properties in code</a:t>
            </a:r>
          </a:p>
          <a:p>
            <a:pPr lvl="1"/>
            <a:r>
              <a:rPr lang="en-US" sz="1700" dirty="0"/>
              <a:t>Styles and templates</a:t>
            </a:r>
          </a:p>
          <a:p>
            <a:pPr lvl="2"/>
            <a:r>
              <a:rPr lang="en-US" sz="1500" dirty="0">
                <a:effectLst/>
              </a:rPr>
              <a:t>Styles - reuse set of property values</a:t>
            </a:r>
          </a:p>
          <a:p>
            <a:pPr lvl="2"/>
            <a:r>
              <a:rPr lang="en-US" sz="1500" dirty="0">
                <a:effectLst/>
              </a:rPr>
              <a:t>Templates - Customize layout of any control, or create layout for items in lists</a:t>
            </a:r>
            <a:endParaRPr lang="en-US" sz="1500" dirty="0"/>
          </a:p>
          <a:p>
            <a:pPr lvl="1"/>
            <a:r>
              <a:rPr lang="en-US" sz="1700" dirty="0"/>
              <a:t>Command binding</a:t>
            </a:r>
          </a:p>
        </p:txBody>
      </p:sp>
    </p:spTree>
    <p:extLst>
      <p:ext uri="{BB962C8B-B14F-4D97-AF65-F5344CB8AC3E}">
        <p14:creationId xmlns:p14="http://schemas.microsoft.com/office/powerpoint/2010/main" val="37397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F3A-1188-FCE9-A5B7-9390F5F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243-2392-8E1E-BC8D-D54AB92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IDE</a:t>
            </a:r>
          </a:p>
          <a:p>
            <a:pPr lvl="2"/>
            <a:r>
              <a:rPr lang="en-US" dirty="0"/>
              <a:t>Visual Studio – </a:t>
            </a:r>
            <a:r>
              <a:rPr lang="en-US" i="1" dirty="0"/>
              <a:t>Community edition free, Professional $540/</a:t>
            </a:r>
            <a:r>
              <a:rPr lang="en-US" i="1" dirty="0" err="1"/>
              <a:t>yr</a:t>
            </a:r>
            <a:endParaRPr lang="en-US" dirty="0"/>
          </a:p>
          <a:p>
            <a:pPr lvl="2"/>
            <a:r>
              <a:rPr lang="en-US" dirty="0"/>
              <a:t>JetBrains Rider – </a:t>
            </a:r>
            <a:r>
              <a:rPr lang="en-US" i="1" dirty="0"/>
              <a:t>Often faster, especially for unit tests; $150/</a:t>
            </a:r>
            <a:r>
              <a:rPr lang="en-US" i="1" dirty="0" err="1"/>
              <a:t>yr</a:t>
            </a:r>
            <a:endParaRPr lang="en-US" i="1" dirty="0"/>
          </a:p>
          <a:p>
            <a:pPr lvl="2"/>
            <a:r>
              <a:rPr lang="en-US" dirty="0"/>
              <a:t>Visual Studio Code – </a:t>
            </a:r>
            <a:r>
              <a:rPr lang="en-US" i="1" dirty="0"/>
              <a:t>Geared more towards web dev</a:t>
            </a:r>
            <a:endParaRPr lang="en-US" dirty="0"/>
          </a:p>
          <a:p>
            <a:pPr lvl="1"/>
            <a:r>
              <a:rPr lang="en-US" dirty="0"/>
              <a:t>.NET Framework</a:t>
            </a:r>
          </a:p>
          <a:p>
            <a:pPr lvl="2"/>
            <a:r>
              <a:rPr lang="en-US" dirty="0"/>
              <a:t>WPF runs on two versions of .NET</a:t>
            </a:r>
          </a:p>
          <a:p>
            <a:pPr lvl="3"/>
            <a:r>
              <a:rPr lang="en-US" dirty="0"/>
              <a:t>.NET Framework 4.8 – </a:t>
            </a:r>
            <a:r>
              <a:rPr lang="en-US" i="1" dirty="0"/>
              <a:t>original version of .NET, 4.8 is final version</a:t>
            </a:r>
            <a:endParaRPr lang="en-US" dirty="0"/>
          </a:p>
          <a:p>
            <a:pPr lvl="3"/>
            <a:r>
              <a:rPr lang="en-US" dirty="0"/>
              <a:t>.NET 7 – </a:t>
            </a:r>
            <a:r>
              <a:rPr lang="en-US" i="1" dirty="0"/>
              <a:t>current version of .NET (formerly .NET Core), open source</a:t>
            </a:r>
          </a:p>
          <a:p>
            <a:pPr lvl="2"/>
            <a:r>
              <a:rPr lang="en-US" dirty="0"/>
              <a:t>MTS WPF-based products all target .NET Framework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C# preferred</a:t>
            </a:r>
          </a:p>
        </p:txBody>
      </p:sp>
    </p:spTree>
    <p:extLst>
      <p:ext uri="{BB962C8B-B14F-4D97-AF65-F5344CB8AC3E}">
        <p14:creationId xmlns:p14="http://schemas.microsoft.com/office/powerpoint/2010/main" val="37910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C0B0-E654-41F4-5B04-7BDC5346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3535-AF62-EF36-CF4A-F926E43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2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Declarative UI (XAML)</a:t>
            </a:r>
          </a:p>
          <a:p>
            <a:pPr lvl="1"/>
            <a:r>
              <a:rPr lang="en-US" dirty="0"/>
              <a:t>Markup and code-behind; layout separate from behavior</a:t>
            </a:r>
          </a:p>
          <a:p>
            <a:pPr lvl="1"/>
            <a:r>
              <a:rPr lang="en-US" dirty="0"/>
              <a:t>Hierarchical - elements have parents, children, with Window at the top</a:t>
            </a:r>
          </a:p>
          <a:p>
            <a:pPr lvl="1"/>
            <a:r>
              <a:rPr lang="en-US" dirty="0"/>
              <a:t>Elements represent instances of .NET types</a:t>
            </a:r>
          </a:p>
          <a:p>
            <a:pPr lvl="1"/>
            <a:r>
              <a:rPr lang="en-US" dirty="0"/>
              <a:t>Properties configure elements, set as attributes</a:t>
            </a:r>
          </a:p>
          <a:p>
            <a:pPr lvl="2"/>
            <a:r>
              <a:rPr lang="en-US" dirty="0"/>
              <a:t>Map to properties of .NET type</a:t>
            </a:r>
          </a:p>
          <a:p>
            <a:pPr lvl="2"/>
            <a:r>
              <a:rPr lang="en-US" dirty="0"/>
              <a:t>Properties have default values, sometimes different for each control</a:t>
            </a:r>
          </a:p>
          <a:p>
            <a:pPr lvl="2"/>
            <a:r>
              <a:rPr lang="en-US" dirty="0"/>
              <a:t>You only need to set properties that need non-default values</a:t>
            </a:r>
          </a:p>
          <a:p>
            <a:pPr lvl="1"/>
            <a:r>
              <a:rPr lang="en-US" dirty="0"/>
              <a:t>Elements can have end tags or self-closing tags</a:t>
            </a:r>
          </a:p>
          <a:p>
            <a:pPr lvl="1"/>
            <a:r>
              <a:rPr lang="en-US" dirty="0"/>
              <a:t>Property can also be expressed with child element syntax</a:t>
            </a:r>
          </a:p>
          <a:p>
            <a:pPr lvl="1"/>
            <a:r>
              <a:rPr lang="en-US" dirty="0"/>
              <a:t>Inheritance - Property values flow to children, unless overridden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XAML</a:t>
            </a:r>
          </a:p>
        </p:txBody>
      </p:sp>
    </p:spTree>
    <p:extLst>
      <p:ext uri="{BB962C8B-B14F-4D97-AF65-F5344CB8AC3E}">
        <p14:creationId xmlns:p14="http://schemas.microsoft.com/office/powerpoint/2010/main" val="23337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58E9-215B-EB5B-F125-35ABA2DB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2789-7DD1-0807-2A01-F9CC345E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independent units</a:t>
            </a:r>
          </a:p>
          <a:p>
            <a:pPr lvl="1"/>
            <a:r>
              <a:rPr lang="en-US" dirty="0"/>
              <a:t>NOT pixels, but units of 1/96 in</a:t>
            </a:r>
          </a:p>
          <a:p>
            <a:pPr lvl="1"/>
            <a:r>
              <a:rPr lang="en-US" dirty="0"/>
              <a:t>Set button Width to 96,  you get 1" at any resolution, 96 pixels at 96 dpi, 120 pixels at dpi, etc.</a:t>
            </a:r>
          </a:p>
          <a:p>
            <a:pPr lvl="1"/>
            <a:r>
              <a:rPr lang="en-US" dirty="0"/>
              <a:t>Prevents UI elements from becoming smaller when running on high DPI monitors</a:t>
            </a:r>
          </a:p>
          <a:p>
            <a:pPr lvl="1"/>
            <a:r>
              <a:rPr lang="en-US" dirty="0"/>
              <a:t>WPF also renders by drawing elements, rather than using bitmaps; allows leveraging HW acceleration in GPUs</a:t>
            </a:r>
          </a:p>
        </p:txBody>
      </p:sp>
    </p:spTree>
    <p:extLst>
      <p:ext uri="{BB962C8B-B14F-4D97-AF65-F5344CB8AC3E}">
        <p14:creationId xmlns:p14="http://schemas.microsoft.com/office/powerpoint/2010/main" val="8143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BB1-3304-3A7B-90AC-CF2C12D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F8D-0D83-2AC7-9DA4-9EA11777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20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Layout</a:t>
            </a:r>
          </a:p>
          <a:p>
            <a:pPr lvl="1"/>
            <a:r>
              <a:rPr lang="en-US" dirty="0"/>
              <a:t>Handful of layout panels that each arranges child elements in a different way</a:t>
            </a:r>
          </a:p>
          <a:p>
            <a:pPr lvl="1"/>
            <a:r>
              <a:rPr lang="en-US" dirty="0"/>
              <a:t>Main layout panels</a:t>
            </a:r>
          </a:p>
          <a:p>
            <a:pPr lvl="2"/>
            <a:r>
              <a:rPr lang="en-US" dirty="0"/>
              <a:t>Grid -- rows and columns</a:t>
            </a:r>
          </a:p>
          <a:p>
            <a:pPr lvl="2"/>
            <a:r>
              <a:rPr lang="en-US" dirty="0" err="1"/>
              <a:t>StackPanel</a:t>
            </a:r>
            <a:r>
              <a:rPr lang="en-US" dirty="0"/>
              <a:t>  -- stack children horizontally or vertically</a:t>
            </a:r>
          </a:p>
          <a:p>
            <a:pPr lvl="2"/>
            <a:r>
              <a:rPr lang="en-US" dirty="0" err="1"/>
              <a:t>DockPanel</a:t>
            </a:r>
            <a:r>
              <a:rPr lang="en-US" dirty="0"/>
              <a:t> -- children docked on one side of parent</a:t>
            </a:r>
          </a:p>
          <a:p>
            <a:pPr lvl="2"/>
            <a:r>
              <a:rPr lang="en-US" dirty="0" err="1"/>
              <a:t>WrapPanel</a:t>
            </a:r>
            <a:r>
              <a:rPr lang="en-US" dirty="0"/>
              <a:t> -- position children next to each other, then wrap to next row or col</a:t>
            </a:r>
          </a:p>
          <a:p>
            <a:pPr lvl="2"/>
            <a:r>
              <a:rPr lang="en-US" dirty="0"/>
              <a:t>Canvas -- position children at X/Y coordinate      </a:t>
            </a:r>
            <a:r>
              <a:rPr lang="en-US" i="1" dirty="0"/>
              <a:t>we will likely never use</a:t>
            </a:r>
          </a:p>
          <a:p>
            <a:pPr lvl="1"/>
            <a:r>
              <a:rPr lang="en-US" dirty="0"/>
              <a:t>Every UI widget lives in a layout container  (almost)</a:t>
            </a:r>
          </a:p>
          <a:p>
            <a:pPr lvl="2"/>
            <a:r>
              <a:rPr lang="en-US" dirty="0"/>
              <a:t>The layout structure maps to the tree of elements in XAML</a:t>
            </a:r>
          </a:p>
          <a:p>
            <a:pPr lvl="1"/>
            <a:r>
              <a:rPr lang="en-US" dirty="0"/>
              <a:t>Layout containers can be nested</a:t>
            </a:r>
          </a:p>
          <a:p>
            <a:pPr lvl="2"/>
            <a:r>
              <a:rPr lang="en-US" dirty="0"/>
              <a:t>Containers can contain other containers or various child widgets</a:t>
            </a:r>
          </a:p>
          <a:p>
            <a:pPr lvl="1"/>
            <a:r>
              <a:rPr lang="en-US" dirty="0"/>
              <a:t>How layout works</a:t>
            </a:r>
          </a:p>
          <a:p>
            <a:pPr lvl="2"/>
            <a:r>
              <a:rPr lang="en-US" dirty="0"/>
              <a:t>Container measures its children, asking each how much size it needs</a:t>
            </a:r>
          </a:p>
          <a:p>
            <a:pPr lvl="2"/>
            <a:r>
              <a:rPr lang="en-US" dirty="0"/>
              <a:t>Then arranges its children</a:t>
            </a:r>
          </a:p>
        </p:txBody>
      </p:sp>
    </p:spTree>
    <p:extLst>
      <p:ext uri="{BB962C8B-B14F-4D97-AF65-F5344CB8AC3E}">
        <p14:creationId xmlns:p14="http://schemas.microsoft.com/office/powerpoint/2010/main" val="8647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D2B6-E9F7-961C-7047-5E31F80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AEF2-1D84-AEEF-581D-4E6F1397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7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Positioning elements</a:t>
            </a:r>
          </a:p>
          <a:p>
            <a:pPr lvl="1"/>
            <a:r>
              <a:rPr lang="en-US" dirty="0"/>
              <a:t>Ideally, we don't need to set size or position for child elements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Contents of elements typically not fixed--contains either data or text, which can be localized</a:t>
            </a:r>
          </a:p>
          <a:p>
            <a:pPr lvl="1"/>
            <a:r>
              <a:rPr lang="en-US" dirty="0"/>
              <a:t>WPF uses flow-based layout--adapt the layout to the viewing environment</a:t>
            </a:r>
          </a:p>
          <a:p>
            <a:pPr lvl="1"/>
            <a:r>
              <a:rPr lang="en-US" dirty="0"/>
              <a:t>Positioning child elements -- what we </a:t>
            </a:r>
            <a:r>
              <a:rPr lang="en-US" b="1" i="1" dirty="0"/>
              <a:t>can</a:t>
            </a:r>
            <a:r>
              <a:rPr lang="en-US" dirty="0"/>
              <a:t> do</a:t>
            </a:r>
          </a:p>
          <a:p>
            <a:pPr lvl="2"/>
            <a:r>
              <a:rPr lang="en-US" dirty="0"/>
              <a:t>Select the right layout container</a:t>
            </a:r>
          </a:p>
          <a:p>
            <a:pPr lvl="2"/>
            <a:r>
              <a:rPr lang="en-US" dirty="0"/>
              <a:t>Alignment</a:t>
            </a:r>
          </a:p>
          <a:p>
            <a:pPr lvl="2"/>
            <a:r>
              <a:rPr lang="en-US" dirty="0"/>
              <a:t>Margins</a:t>
            </a:r>
          </a:p>
          <a:p>
            <a:pPr lvl="2"/>
            <a:r>
              <a:rPr lang="en-US" dirty="0"/>
              <a:t>Padding</a:t>
            </a:r>
          </a:p>
          <a:p>
            <a:pPr lvl="1"/>
            <a:r>
              <a:rPr lang="en-US" dirty="0"/>
              <a:t>Avoid, if possible</a:t>
            </a:r>
          </a:p>
          <a:p>
            <a:pPr lvl="2"/>
            <a:r>
              <a:rPr lang="en-US" dirty="0"/>
              <a:t>Size:  Height, Width properties</a:t>
            </a:r>
          </a:p>
        </p:txBody>
      </p:sp>
    </p:spTree>
    <p:extLst>
      <p:ext uri="{BB962C8B-B14F-4D97-AF65-F5344CB8AC3E}">
        <p14:creationId xmlns:p14="http://schemas.microsoft.com/office/powerpoint/2010/main" val="34564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1644</Words>
  <Application>Microsoft Office PowerPoint</Application>
  <PresentationFormat>Widescreen</PresentationFormat>
  <Paragraphs>232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WPF Workshop</vt:lpstr>
      <vt:lpstr>Introduction</vt:lpstr>
      <vt:lpstr>Introduction</vt:lpstr>
      <vt:lpstr>Introduction</vt:lpstr>
      <vt:lpstr>Introduction</vt:lpstr>
      <vt:lpstr>Unit 1 – Layout Basics</vt:lpstr>
      <vt:lpstr>Unit 1 – Layout Basics</vt:lpstr>
      <vt:lpstr>Unit 1 – Layout Basics</vt:lpstr>
      <vt:lpstr>Unit 1 – Layout Basics</vt:lpstr>
      <vt:lpstr>Exercise 1 – Layout Basics</vt:lpstr>
      <vt:lpstr>Unit 2 – Layout Using Grid</vt:lpstr>
      <vt:lpstr>Unit 2 – Layout Using Grid</vt:lpstr>
      <vt:lpstr>Unit 2 – Layout Using Grid</vt:lpstr>
      <vt:lpstr>Unit 2 – Layout Using Grid</vt:lpstr>
      <vt:lpstr>Unit 2 – Layout Using Grid</vt:lpstr>
      <vt:lpstr>Exercise 2 – Layout Using 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Workshop</dc:title>
  <dc:creator>Sean Sexton</dc:creator>
  <cp:lastModifiedBy>Sean Sexton</cp:lastModifiedBy>
  <cp:revision>16</cp:revision>
  <dcterms:created xsi:type="dcterms:W3CDTF">2023-09-29T16:40:28Z</dcterms:created>
  <dcterms:modified xsi:type="dcterms:W3CDTF">2023-09-29T23:26:53Z</dcterms:modified>
</cp:coreProperties>
</file>