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7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5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LAST: 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- Show: row/column definition, specifying which one</a:t>
            </a:r>
          </a:p>
          <a:p>
            <a:r>
              <a:rPr lang="en-US" dirty="0"/>
              <a:t>- </a:t>
            </a:r>
            <a:r>
              <a:rPr lang="en-US" dirty="0" err="1"/>
              <a:t>ShowGridLines</a:t>
            </a:r>
            <a:endParaRPr lang="en-US" dirty="0"/>
          </a:p>
          <a:p>
            <a:r>
              <a:rPr lang="en-US" dirty="0"/>
              <a:t>- Runtime: show proportional 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each item - Think of the stars like tickets--you hand them out to rows/columns</a:t>
            </a:r>
          </a:p>
          <a:p>
            <a:r>
              <a:rPr lang="en-US" dirty="0"/>
              <a:t>    - The more stars you have, the more space you get</a:t>
            </a:r>
          </a:p>
          <a:p>
            <a:r>
              <a:rPr lang="en-US" dirty="0"/>
              <a:t>Example – Star Sizing</a:t>
            </a:r>
          </a:p>
          <a:p>
            <a:r>
              <a:rPr lang="en-US" dirty="0"/>
              <a:t>- Now we've explicitly given everybody 1 star, which is the default behavior if we don't specify anything</a:t>
            </a:r>
          </a:p>
          <a:p>
            <a:r>
              <a:rPr lang="en-US" dirty="0"/>
              <a:t>- Behavior at run=time is the same</a:t>
            </a:r>
          </a:p>
          <a:p>
            <a:r>
              <a:rPr lang="en-US" dirty="0"/>
              <a:t>LAST: Example – Proportional</a:t>
            </a:r>
          </a:p>
          <a:p>
            <a:r>
              <a:rPr lang="en-US" dirty="0"/>
              <a:t>- Talk through the example, showing XAML and runtime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Non-work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Discouraged - Like avoiding absolute height and width of controls themselves</a:t>
            </a:r>
          </a:p>
          <a:p>
            <a:r>
              <a:rPr lang="en-US" dirty="0"/>
              <a:t>LAST: Example</a:t>
            </a:r>
          </a:p>
          <a:p>
            <a:r>
              <a:rPr lang="en-US" dirty="0"/>
              <a:t>- Note absolute row height</a:t>
            </a:r>
          </a:p>
          <a:p>
            <a:r>
              <a:rPr lang="en-US" dirty="0"/>
              <a:t>- Note - can also do Auto and add Margin to get 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Grid.RowSpan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 basic data entry application</a:t>
            </a:r>
          </a:p>
          <a:p>
            <a:r>
              <a:rPr lang="en-US" dirty="0"/>
              <a:t>LAST: Store that data back</a:t>
            </a:r>
            <a:br>
              <a:rPr lang="en-US" dirty="0"/>
            </a:br>
            <a:r>
              <a:rPr lang="en-US" dirty="0"/>
              <a:t>- Question - what's the best architecture for this type of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Model 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Quite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might use modes</a:t>
            </a:r>
          </a:p>
          <a:p>
            <a:r>
              <a:rPr lang="en-US" dirty="0"/>
              <a:t>- </a:t>
            </a:r>
            <a:r>
              <a:rPr lang="en-US" dirty="0" err="1"/>
              <a:t>OneWay</a:t>
            </a:r>
            <a:r>
              <a:rPr lang="en-US" dirty="0"/>
              <a:t> - for populating UI on load, e.g. filling list with items, where user can't change the list</a:t>
            </a:r>
          </a:p>
          <a:p>
            <a:r>
              <a:rPr lang="en-US" dirty="0"/>
              <a:t>- </a:t>
            </a:r>
            <a:r>
              <a:rPr lang="en-US" dirty="0" err="1"/>
              <a:t>TwoWay</a:t>
            </a:r>
            <a:r>
              <a:rPr lang="en-US" dirty="0"/>
              <a:t> - typical user data entry, fill in </a:t>
            </a:r>
            <a:r>
              <a:rPr lang="en-US" dirty="0" err="1"/>
              <a:t>TextBox</a:t>
            </a:r>
            <a:r>
              <a:rPr lang="en-US" dirty="0"/>
              <a:t> on load, let user change it, update ViewModel</a:t>
            </a:r>
          </a:p>
          <a:p>
            <a:r>
              <a:rPr lang="en-US" dirty="0"/>
              <a:t>LAST: When is ViewModel</a:t>
            </a:r>
          </a:p>
          <a:p>
            <a:r>
              <a:rPr lang="en-US" dirty="0"/>
              <a:t>- </a:t>
            </a:r>
            <a:r>
              <a:rPr lang="en-US" dirty="0" err="1"/>
              <a:t>UpdateSourceTrigger</a:t>
            </a:r>
            <a:r>
              <a:rPr lang="en-US" dirty="0"/>
              <a:t> - E.g. when typing in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5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ViewModel, setting DataContext, binding in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Recall that everything in WPF is rendered through a graphics engine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This means that everything runs through standard 2D graphics transforms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So we can hook up to those transforms and use data binding to control them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Perhaps a little silly; but the point is that we can bind to anything and how easy things are to wire up; this took just five minutes to create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Show ViewModel, View, then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example 3 -- ViewModel, View,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8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Dictate - They are used in a variety of places, but we'll look at lists first</a:t>
            </a:r>
          </a:p>
          <a:p>
            <a:r>
              <a:rPr lang="en-US" dirty="0"/>
              <a:t>Text comes from - You saw this with the Person; w/o </a:t>
            </a:r>
            <a:r>
              <a:rPr lang="en-US" dirty="0" err="1"/>
              <a:t>ToString</a:t>
            </a:r>
            <a:r>
              <a:rPr lang="en-US" dirty="0"/>
              <a:t>, you just got the type of the object</a:t>
            </a:r>
          </a:p>
          <a:p>
            <a:r>
              <a:rPr lang="en-US" dirty="0"/>
              <a:t>LAST – Example</a:t>
            </a:r>
          </a:p>
          <a:p>
            <a:r>
              <a:rPr lang="en-US" dirty="0"/>
              <a:t>- Show ViewModel, View, then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3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ContentTemplate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6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Benefits</a:t>
            </a:r>
          </a:p>
          <a:p>
            <a:r>
              <a:rPr lang="en-US" dirty="0" err="1"/>
              <a:t>CanExecute</a:t>
            </a:r>
            <a:r>
              <a:rPr lang="en-US" dirty="0"/>
              <a:t> - Build logic into command</a:t>
            </a:r>
          </a:p>
          <a:p>
            <a:r>
              <a:rPr lang="en-US" dirty="0"/>
              <a:t>    - Command can have state, or require certain pre-conditions</a:t>
            </a:r>
          </a:p>
          <a:p>
            <a:r>
              <a:rPr lang="en-US" dirty="0"/>
              <a:t>    - automatically used by UI controls to grey out controls when execution not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Look at </a:t>
            </a:r>
            <a:r>
              <a:rPr lang="en-US" dirty="0" err="1"/>
              <a:t>DelegateCommand</a:t>
            </a:r>
            <a:endParaRPr lang="en-US" dirty="0"/>
          </a:p>
          <a:p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Look at ViewModel; NB lambdas could be methods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r>
              <a:rPr lang="en-US" i="0" dirty="0"/>
              <a:t>LAST: Inheritance</a:t>
            </a:r>
            <a:br>
              <a:rPr lang="en-US" i="0" dirty="0"/>
            </a:br>
            <a:br>
              <a:rPr lang="en-US" i="0" dirty="0"/>
            </a:br>
            <a:r>
              <a:rPr lang="en-US" b="1" i="0" dirty="0"/>
              <a:t>EXAMPLE 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1 - Button and Text</a:t>
            </a:r>
          </a:p>
          <a:p>
            <a:pPr lvl="1"/>
            <a:r>
              <a:rPr lang="en-US" dirty="0"/>
              <a:t>Part 2 -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108-31ED-81D5-1083-9B81433C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27E-8536-2493-C445-126233A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– </a:t>
            </a:r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 err="1"/>
              <a:t>StackPanel</a:t>
            </a:r>
            <a:r>
              <a:rPr lang="en-US" dirty="0"/>
              <a:t> good when you want controls in line, one right after the other</a:t>
            </a:r>
          </a:p>
          <a:p>
            <a:pPr lvl="1"/>
            <a:r>
              <a:rPr lang="en-US" dirty="0"/>
              <a:t>But harder to line things up</a:t>
            </a:r>
          </a:p>
          <a:p>
            <a:r>
              <a:rPr lang="en-US" dirty="0"/>
              <a:t>Grid -- layout in rows and columns</a:t>
            </a:r>
          </a:p>
          <a:p>
            <a:pPr lvl="1"/>
            <a:r>
              <a:rPr lang="en-US" dirty="0"/>
              <a:t>Create definitions for rows and columns</a:t>
            </a:r>
          </a:p>
          <a:p>
            <a:pPr lvl="1"/>
            <a:r>
              <a:rPr lang="en-US" dirty="0"/>
              <a:t>Place child controls inside &lt;Grid&gt; element</a:t>
            </a:r>
          </a:p>
          <a:p>
            <a:pPr lvl="1"/>
            <a:r>
              <a:rPr lang="en-US" dirty="0"/>
              <a:t>For each child, specify Row and Column  (0-based)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Grid with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646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BA-418D-4C93-7A53-4A6DB9E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5760-A86C-7636-AE58-4122E4A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Proportional Sizing	</a:t>
            </a:r>
          </a:p>
          <a:p>
            <a:pPr lvl="1"/>
            <a:r>
              <a:rPr lang="en-US" dirty="0"/>
              <a:t>Row height and column width</a:t>
            </a:r>
          </a:p>
          <a:p>
            <a:pPr lvl="2"/>
            <a:r>
              <a:rPr lang="en-US" dirty="0"/>
              <a:t>Default -- rows take up equal amounts of available vertical space</a:t>
            </a:r>
          </a:p>
          <a:p>
            <a:pPr lvl="2"/>
            <a:r>
              <a:rPr lang="en-US" dirty="0"/>
              <a:t>Default -- columns take up equal amounts of available horizontal space</a:t>
            </a:r>
          </a:p>
          <a:p>
            <a:pPr lvl="1"/>
            <a:r>
              <a:rPr lang="en-US" dirty="0"/>
              <a:t>Star sizing</a:t>
            </a:r>
          </a:p>
          <a:p>
            <a:pPr lvl="2"/>
            <a:r>
              <a:rPr lang="en-US" dirty="0"/>
              <a:t>Use * to indicate that Row or Column takes up some percentage of the available space</a:t>
            </a:r>
          </a:p>
          <a:p>
            <a:pPr lvl="2"/>
            <a:r>
              <a:rPr lang="en-US" dirty="0"/>
              <a:t>If each item is a single *, they get equal space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Star Sizing Defaults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Proportional Size with Star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C80-32E4-BCFC-994D-C9145CF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D-9DF4-AD2F-B38D-D4829E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– Auto Sizing</a:t>
            </a:r>
          </a:p>
          <a:p>
            <a:pPr lvl="1"/>
            <a:r>
              <a:rPr lang="en-US" dirty="0"/>
              <a:t>Star Sizing - sets sizes based on total available space that Grid size</a:t>
            </a:r>
          </a:p>
          <a:p>
            <a:pPr lvl="1"/>
            <a:r>
              <a:rPr lang="en-US" dirty="0"/>
              <a:t>Auto Sizing - sets sizes based on content</a:t>
            </a:r>
          </a:p>
          <a:p>
            <a:pPr lvl="2"/>
            <a:r>
              <a:rPr lang="en-US" dirty="0"/>
              <a:t>Set rows or column as Auto sized to fit content</a:t>
            </a:r>
          </a:p>
          <a:p>
            <a:pPr lvl="2"/>
            <a:r>
              <a:rPr lang="en-US" dirty="0"/>
              <a:t>Star Sizing then uses whatever is left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 – Auto Sizing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use this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Think about which areas of application are "work areas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Those placed in star-sized rows or columns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Workspace grows or shrinks when containing window changes size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Non-work areas, e.g. widgets are typically Auto sized</a:t>
            </a:r>
          </a:p>
        </p:txBody>
      </p:sp>
    </p:spTree>
    <p:extLst>
      <p:ext uri="{BB962C8B-B14F-4D97-AF65-F5344CB8AC3E}">
        <p14:creationId xmlns:p14="http://schemas.microsoft.com/office/powerpoint/2010/main" val="1651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7DE-8AEB-180C-0270-717F376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D12-F2CE-3720-C9D1-439A62E2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Absolute Sizing</a:t>
            </a:r>
          </a:p>
          <a:p>
            <a:pPr lvl="1"/>
            <a:r>
              <a:rPr lang="en-US" dirty="0"/>
              <a:t>Absolute sizing -- can also specify exact Height (rows) or Width (columns</a:t>
            </a:r>
          </a:p>
          <a:p>
            <a:pPr lvl="1"/>
            <a:r>
              <a:rPr lang="en-US" dirty="0"/>
              <a:t>Discouraged -- better to size to content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Absolute Sizing</a:t>
            </a:r>
          </a:p>
        </p:txBody>
      </p:sp>
    </p:spTree>
    <p:extLst>
      <p:ext uri="{BB962C8B-B14F-4D97-AF65-F5344CB8AC3E}">
        <p14:creationId xmlns:p14="http://schemas.microsoft.com/office/powerpoint/2010/main" val="11362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5FD-8317-6AF1-28C5-B51ACC3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CC46-1CE4-CDE9-E016-201D0E96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Spanning Rows and Columns</a:t>
            </a:r>
          </a:p>
          <a:p>
            <a:pPr lvl="1"/>
            <a:r>
              <a:rPr lang="en-US" dirty="0"/>
              <a:t>You can set controls to span multiple rows or columns</a:t>
            </a:r>
          </a:p>
          <a:p>
            <a:pPr lvl="1"/>
            <a:r>
              <a:rPr lang="en-US" dirty="0"/>
              <a:t>Set spanning on child element that should span</a:t>
            </a:r>
          </a:p>
          <a:p>
            <a:pPr lvl="1"/>
            <a:r>
              <a:rPr lang="en-US" dirty="0" err="1"/>
              <a:t>Grid.RowSpan</a:t>
            </a:r>
            <a:r>
              <a:rPr lang="en-US" dirty="0"/>
              <a:t>, </a:t>
            </a:r>
            <a:r>
              <a:rPr lang="en-US" dirty="0" err="1"/>
              <a:t>Grid.ColumnSpan</a:t>
            </a:r>
            <a:r>
              <a:rPr lang="en-US" dirty="0"/>
              <a:t> - and # columns</a:t>
            </a:r>
          </a:p>
        </p:txBody>
      </p:sp>
    </p:spTree>
    <p:extLst>
      <p:ext uri="{BB962C8B-B14F-4D97-AF65-F5344CB8AC3E}">
        <p14:creationId xmlns:p14="http://schemas.microsoft.com/office/powerpoint/2010/main" val="28522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1B1-4452-136D-2291-987CA23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352-276E-D4B0-5E40-EE34C32E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arrange child controls in a Grid panel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new project or use existing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9827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AE6-B08B-D61C-2E11-31273EF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C3E-4DE4-5AF7-138D-293A898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UI-based Applications Work</a:t>
            </a:r>
          </a:p>
          <a:p>
            <a:pPr lvl="1"/>
            <a:r>
              <a:rPr lang="en-US" dirty="0"/>
              <a:t>Bunch of widgets on the screen</a:t>
            </a:r>
          </a:p>
          <a:p>
            <a:pPr lvl="1"/>
            <a:r>
              <a:rPr lang="en-US" dirty="0"/>
              <a:t>We load data into the widgets</a:t>
            </a:r>
          </a:p>
          <a:p>
            <a:pPr lvl="1"/>
            <a:r>
              <a:rPr lang="en-US" dirty="0"/>
              <a:t>User works with the data, changing some state</a:t>
            </a:r>
          </a:p>
          <a:p>
            <a:pPr lvl="1"/>
            <a:r>
              <a:rPr lang="en-US" dirty="0"/>
              <a:t>Store that data back to some data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963-1B3F-E67B-E63C-B1B5478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EFFE-6626-521F-9D35-118ABBD6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(Model View ViewModel)</a:t>
            </a:r>
          </a:p>
          <a:p>
            <a:pPr lvl="1"/>
            <a:r>
              <a:rPr lang="en-US" dirty="0"/>
              <a:t>MVVM is the typical architecture used for WPF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Separates business logic from UI behavior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BF8EC-B2D0-4114-25A4-10BEBB2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14" y="2924589"/>
            <a:ext cx="570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9FC-1760-3AE3-0EB9-A16B971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B31-ED22-0B03-B47C-99FF408A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MVVM Works</a:t>
            </a:r>
          </a:p>
          <a:p>
            <a:pPr lvl="1"/>
            <a:r>
              <a:rPr lang="en-US" dirty="0"/>
              <a:t>The View contains the UI widgets that the user interacts with</a:t>
            </a:r>
          </a:p>
          <a:p>
            <a:pPr lvl="1"/>
            <a:r>
              <a:rPr lang="en-US" dirty="0"/>
              <a:t>Data binding mechanism transfers data between View and ViewModel</a:t>
            </a:r>
          </a:p>
          <a:p>
            <a:pPr lvl="1"/>
            <a:r>
              <a:rPr lang="en-US" dirty="0"/>
              <a:t>ViewModel contains a copy of the data being displayed in the View</a:t>
            </a:r>
          </a:p>
          <a:p>
            <a:pPr lvl="2"/>
            <a:r>
              <a:rPr lang="en-US" dirty="0"/>
              <a:t>As user changes something in UI, property in ViewModel is updated</a:t>
            </a:r>
          </a:p>
          <a:p>
            <a:pPr lvl="2"/>
            <a:r>
              <a:rPr lang="en-US" dirty="0"/>
              <a:t>If property changes in ViewModel (e.g. load object), UI controls are updated</a:t>
            </a:r>
          </a:p>
          <a:p>
            <a:pPr lvl="1"/>
            <a:r>
              <a:rPr lang="en-US" dirty="0"/>
              <a:t>Model takes care of actual business logic</a:t>
            </a:r>
          </a:p>
          <a:p>
            <a:pPr lvl="2"/>
            <a:r>
              <a:rPr lang="en-US" dirty="0"/>
              <a:t>Load / save data	</a:t>
            </a:r>
          </a:p>
          <a:p>
            <a:pPr lvl="2"/>
            <a:r>
              <a:rPr lang="en-US" dirty="0"/>
              <a:t>Execute operations on data</a:t>
            </a:r>
          </a:p>
          <a:p>
            <a:pPr lvl="2"/>
            <a:r>
              <a:rPr lang="en-US" dirty="0"/>
              <a:t>Manage dependencies between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A24-2F98-B235-D34E-F53793F9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353-604A-E91D-E53C-908CF553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pPr lvl="1"/>
            <a:r>
              <a:rPr lang="en-US" dirty="0"/>
              <a:t>This pattern can be as granular as you like</a:t>
            </a:r>
          </a:p>
          <a:p>
            <a:pPr lvl="2"/>
            <a:r>
              <a:rPr lang="en-US" dirty="0"/>
              <a:t>View could be entire window, ViewModel contains data for everything</a:t>
            </a:r>
          </a:p>
          <a:p>
            <a:pPr lvl="2"/>
            <a:r>
              <a:rPr lang="en-US" dirty="0"/>
              <a:t>Or window could contain a series of child views, each of which has their own ViewModel</a:t>
            </a:r>
          </a:p>
          <a:p>
            <a:pPr lvl="2"/>
            <a:r>
              <a:rPr lang="en-US" dirty="0"/>
              <a:t>Quite common to have a hierarchy of Views/</a:t>
            </a:r>
            <a:r>
              <a:rPr lang="en-US" dirty="0" err="1"/>
              <a:t>ViewModels</a:t>
            </a:r>
            <a:r>
              <a:rPr lang="en-US" dirty="0"/>
              <a:t> in an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C454-81ED-E13A-D3E6-6FD1412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C7C2-ADDF-D435-5DAC-5EC82670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MVVM in WPF</a:t>
            </a:r>
          </a:p>
          <a:p>
            <a:pPr lvl="1"/>
            <a:r>
              <a:rPr lang="en-US" dirty="0"/>
              <a:t>MVVM in WPF achieved using Data Binding</a:t>
            </a:r>
          </a:p>
          <a:p>
            <a:pPr lvl="2"/>
            <a:r>
              <a:rPr lang="en-US" dirty="0"/>
              <a:t>UI element sets DataContext to instance of a ViewModel</a:t>
            </a:r>
          </a:p>
          <a:p>
            <a:pPr lvl="2"/>
            <a:r>
              <a:rPr lang="en-US" dirty="0"/>
              <a:t>Properties of UI elements are data bound to properties in the ViewModel</a:t>
            </a:r>
          </a:p>
          <a:p>
            <a:pPr lvl="1"/>
            <a:r>
              <a:rPr lang="en-US" dirty="0"/>
              <a:t>Binding modes</a:t>
            </a:r>
          </a:p>
          <a:p>
            <a:pPr lvl="2"/>
            <a:r>
              <a:rPr lang="en-US" dirty="0"/>
              <a:t>Each data binding has a binding Mode dictating what direction data flows</a:t>
            </a:r>
          </a:p>
          <a:p>
            <a:pPr lvl="2"/>
            <a:r>
              <a:rPr lang="en-US" dirty="0" err="1"/>
              <a:t>OneWay</a:t>
            </a:r>
            <a:r>
              <a:rPr lang="en-US" dirty="0"/>
              <a:t> - from ViewModel to View</a:t>
            </a:r>
          </a:p>
          <a:p>
            <a:pPr lvl="2"/>
            <a:r>
              <a:rPr lang="en-US" dirty="0" err="1"/>
              <a:t>OneWayToSource</a:t>
            </a:r>
            <a:r>
              <a:rPr lang="en-US" dirty="0"/>
              <a:t> - from View to ViewModel</a:t>
            </a:r>
          </a:p>
          <a:p>
            <a:pPr lvl="2"/>
            <a:r>
              <a:rPr lang="en-US" dirty="0" err="1"/>
              <a:t>TwoWay</a:t>
            </a:r>
            <a:r>
              <a:rPr lang="en-US" dirty="0"/>
              <a:t> - in both directions</a:t>
            </a:r>
          </a:p>
          <a:p>
            <a:pPr lvl="2"/>
            <a:r>
              <a:rPr lang="en-US" dirty="0" err="1"/>
              <a:t>OneTime</a:t>
            </a:r>
            <a:r>
              <a:rPr lang="en-US" dirty="0"/>
              <a:t> - like </a:t>
            </a:r>
            <a:r>
              <a:rPr lang="en-US" dirty="0" err="1"/>
              <a:t>OneWay</a:t>
            </a:r>
            <a:r>
              <a:rPr lang="en-US" dirty="0"/>
              <a:t>, but just once  </a:t>
            </a:r>
            <a:r>
              <a:rPr lang="en-US" i="1" dirty="0"/>
              <a:t>(rarely used)</a:t>
            </a:r>
          </a:p>
          <a:p>
            <a:pPr lvl="1"/>
            <a:r>
              <a:rPr lang="en-US" dirty="0"/>
              <a:t>When is ViewModel updated?</a:t>
            </a:r>
          </a:p>
          <a:p>
            <a:pPr lvl="2"/>
            <a:r>
              <a:rPr lang="en-US" dirty="0" err="1"/>
              <a:t>UpdateSourceTrigger</a:t>
            </a:r>
            <a:r>
              <a:rPr lang="en-US" dirty="0"/>
              <a:t> - typically </a:t>
            </a:r>
            <a:r>
              <a:rPr lang="en-US" dirty="0" err="1"/>
              <a:t>LostFocus</a:t>
            </a:r>
            <a:r>
              <a:rPr lang="en-US" dirty="0"/>
              <a:t> or </a:t>
            </a:r>
            <a:r>
              <a:rPr lang="en-US" dirty="0" err="1"/>
              <a:t>PropertyChanged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638-DC19-E97C-375D-B98684EA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9301-309A-93E1-3CC6-8835BA81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63386" cy="235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Binding in action</a:t>
            </a:r>
          </a:p>
          <a:p>
            <a:pPr lvl="1"/>
            <a:r>
              <a:rPr lang="en-US" dirty="0"/>
              <a:t>Data binding a </a:t>
            </a:r>
            <a:r>
              <a:rPr lang="en-US" dirty="0" err="1"/>
              <a:t>TextBox</a:t>
            </a:r>
            <a:r>
              <a:rPr lang="en-US" dirty="0"/>
              <a:t> to a string-based property in the ViewModel</a:t>
            </a:r>
          </a:p>
          <a:p>
            <a:pPr lvl="1"/>
            <a:r>
              <a:rPr lang="en-US" dirty="0"/>
              <a:t>User enters last name, data bound to </a:t>
            </a:r>
            <a:r>
              <a:rPr lang="en-US" dirty="0" err="1"/>
              <a:t>LastName</a:t>
            </a:r>
            <a:r>
              <a:rPr lang="en-US" dirty="0"/>
              <a:t> property</a:t>
            </a:r>
          </a:p>
          <a:p>
            <a:pPr lvl="2"/>
            <a:r>
              <a:rPr lang="en-US" dirty="0"/>
              <a:t>Two-way binding – getter and setter on C# property</a:t>
            </a:r>
          </a:p>
          <a:p>
            <a:pPr lvl="2"/>
            <a:r>
              <a:rPr lang="en-US" dirty="0"/>
              <a:t>UI loads – uses getter to read value</a:t>
            </a:r>
          </a:p>
          <a:p>
            <a:pPr lvl="2"/>
            <a:r>
              <a:rPr lang="en-US" dirty="0"/>
              <a:t>User changes value – setter called</a:t>
            </a:r>
          </a:p>
          <a:p>
            <a:endParaRPr lang="en-US" dirty="0"/>
          </a:p>
        </p:txBody>
      </p:sp>
      <p:pic>
        <p:nvPicPr>
          <p:cNvPr id="2050" name="Picture 2" descr="First Name: &#10;Last Name: Doe &#10;View &#10;Customer.xaml &#10;O references 1 0 changes I O authors, 0 changes &#10;public string LastName &#10;get =&gt; lastName; &#10;set =&gt; SetVaIueCref lastName , &#10;ViewModel &#10;CustomerViewModeI.cs &#10;value) ; ">
            <a:extLst>
              <a:ext uri="{FF2B5EF4-FFF2-40B4-BE49-F238E27FC236}">
                <a16:creationId xmlns:a16="http://schemas.microsoft.com/office/drawing/2014/main" id="{6926E92F-F7D5-2131-2668-4D303E3C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5" y="4534441"/>
            <a:ext cx="5282947" cy="18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C1-CB00-E4C1-8871-7EC3AD1E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B92-14E0-85C7-4F62-A3A47FF5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Binding – How To</a:t>
            </a:r>
          </a:p>
          <a:p>
            <a:pPr lvl="1"/>
            <a:r>
              <a:rPr lang="en-US" dirty="0"/>
              <a:t>Create ViewModel</a:t>
            </a:r>
          </a:p>
          <a:p>
            <a:pPr lvl="2"/>
            <a:r>
              <a:rPr lang="en-US" dirty="0"/>
              <a:t>C# class with properties that implements </a:t>
            </a:r>
            <a:r>
              <a:rPr lang="en-US" dirty="0" err="1"/>
              <a:t>INotifyPropertyChanged</a:t>
            </a:r>
            <a:endParaRPr lang="en-US" dirty="0"/>
          </a:p>
          <a:p>
            <a:pPr lvl="2"/>
            <a:r>
              <a:rPr lang="en-US" dirty="0" err="1"/>
              <a:t>INotifyPropertyChanged</a:t>
            </a:r>
            <a:r>
              <a:rPr lang="en-US" dirty="0"/>
              <a:t> - class fires </a:t>
            </a:r>
            <a:r>
              <a:rPr lang="en-US" dirty="0" err="1"/>
              <a:t>PropertyChanged</a:t>
            </a:r>
            <a:r>
              <a:rPr lang="en-US" dirty="0"/>
              <a:t> when a property value changes</a:t>
            </a:r>
          </a:p>
          <a:p>
            <a:pPr lvl="3"/>
            <a:r>
              <a:rPr lang="en-US" dirty="0"/>
              <a:t>The magic sauce that makes WPF data binding work</a:t>
            </a:r>
          </a:p>
          <a:p>
            <a:pPr lvl="3"/>
            <a:r>
              <a:rPr lang="en-US" dirty="0"/>
              <a:t>We'll encapsulate in </a:t>
            </a:r>
            <a:r>
              <a:rPr lang="en-US" dirty="0" err="1"/>
              <a:t>ViewModelBase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Property for each thing you want to bind to</a:t>
            </a:r>
          </a:p>
          <a:p>
            <a:pPr lvl="1"/>
            <a:r>
              <a:rPr lang="en-US" dirty="0"/>
              <a:t>Set DataContext for main window</a:t>
            </a:r>
          </a:p>
          <a:p>
            <a:pPr lvl="2"/>
            <a:r>
              <a:rPr lang="en-US" dirty="0"/>
              <a:t>Do this in code-behind</a:t>
            </a:r>
          </a:p>
          <a:p>
            <a:pPr lvl="2"/>
            <a:r>
              <a:rPr lang="en-US" dirty="0"/>
              <a:t>Create instance of ViewModel and set top-level Window's DataContext to it</a:t>
            </a:r>
          </a:p>
          <a:p>
            <a:pPr lvl="1"/>
            <a:r>
              <a:rPr lang="en-US" dirty="0"/>
              <a:t>Create View</a:t>
            </a:r>
          </a:p>
          <a:p>
            <a:pPr lvl="2"/>
            <a:r>
              <a:rPr lang="en-US" dirty="0"/>
              <a:t>Property on UI element binds to property in ViewModel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UpdateSourceTrigger</a:t>
            </a:r>
            <a:r>
              <a:rPr lang="en-US" dirty="0"/>
              <a:t>, if necessary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531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459C-176C-76C2-33B6-1646CEC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AEB0-6C0D-34BF-F901-4E651A6E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use data binding to tie UI controls to properties in a ViewModel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Exercise_3_DataBinding</a:t>
            </a:r>
          </a:p>
          <a:p>
            <a:pPr lvl="1"/>
            <a:r>
              <a:rPr lang="en-US" dirty="0"/>
              <a:t>Create a ViewModel</a:t>
            </a:r>
          </a:p>
          <a:p>
            <a:pPr lvl="1"/>
            <a:r>
              <a:rPr lang="en-US" dirty="0"/>
              <a:t>Set DataContext of main window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Add other data bound labels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6467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9403-4197-DF61-EE82-19A20857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978C-9A6C-2703-A853-ACBDB19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can you bind to?</a:t>
            </a:r>
          </a:p>
          <a:p>
            <a:pPr lvl="1"/>
            <a:r>
              <a:rPr lang="en-US" dirty="0"/>
              <a:t>Almost any property on any XAML element  </a:t>
            </a:r>
            <a:r>
              <a:rPr lang="en-US" i="1" dirty="0"/>
              <a:t>(dependency properties)</a:t>
            </a:r>
          </a:p>
          <a:p>
            <a:pPr lvl="1"/>
            <a:r>
              <a:rPr lang="en-US" dirty="0"/>
              <a:t>Data binding used </a:t>
            </a:r>
            <a:r>
              <a:rPr lang="en-US" b="1" i="1" dirty="0"/>
              <a:t>everywhere</a:t>
            </a:r>
            <a:endParaRPr lang="en-US" dirty="0"/>
          </a:p>
          <a:p>
            <a:r>
              <a:rPr lang="en-US" dirty="0"/>
              <a:t>Most commonly bind to data oriented properties</a:t>
            </a:r>
          </a:p>
          <a:p>
            <a:pPr lvl="1"/>
            <a:r>
              <a:rPr lang="en-US" dirty="0"/>
              <a:t>Displaying data to user, e.g. lists of choices</a:t>
            </a:r>
          </a:p>
          <a:p>
            <a:pPr lvl="1"/>
            <a:r>
              <a:rPr lang="en-US" dirty="0"/>
              <a:t>Retrieving data entered by user</a:t>
            </a:r>
          </a:p>
          <a:p>
            <a:r>
              <a:rPr lang="en-US" dirty="0"/>
              <a:t>Other common binding scenarios</a:t>
            </a:r>
          </a:p>
          <a:p>
            <a:pPr lvl="1"/>
            <a:r>
              <a:rPr lang="en-US" dirty="0"/>
              <a:t>Bind Visibility property based on </a:t>
            </a:r>
            <a:r>
              <a:rPr lang="en-US" dirty="0" err="1"/>
              <a:t>boolean</a:t>
            </a:r>
            <a:r>
              <a:rPr lang="en-US" dirty="0"/>
              <a:t> property (e.g. </a:t>
            </a:r>
            <a:r>
              <a:rPr lang="en-US" dirty="0" err="1"/>
              <a:t>ShowScope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Bind </a:t>
            </a:r>
            <a:r>
              <a:rPr lang="en-US" dirty="0" err="1"/>
              <a:t>IsEnabled</a:t>
            </a:r>
            <a:r>
              <a:rPr lang="en-US" dirty="0"/>
              <a:t> property based on state, enabling/disabling controls</a:t>
            </a:r>
          </a:p>
          <a:p>
            <a:pPr lvl="1"/>
            <a:r>
              <a:rPr lang="en-US" dirty="0"/>
              <a:t>Binding static labels to localized strings</a:t>
            </a:r>
          </a:p>
          <a:p>
            <a:pPr lvl="1"/>
            <a:r>
              <a:rPr lang="en-US" dirty="0"/>
              <a:t>Binding to list of selectable items in a dropdown list, </a:t>
            </a:r>
            <a:r>
              <a:rPr lang="en-US" dirty="0" err="1"/>
              <a:t>listbox</a:t>
            </a:r>
            <a:r>
              <a:rPr lang="en-US" dirty="0"/>
              <a:t>, or grid</a:t>
            </a:r>
          </a:p>
          <a:p>
            <a:pPr lvl="1"/>
            <a:r>
              <a:rPr lang="en-US" dirty="0"/>
              <a:t>Binding selected items--e.g. in list, selected tab,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Binding layout properties, e.g. margins, padding, sizes</a:t>
            </a:r>
          </a:p>
          <a:p>
            <a:pPr lvl="1"/>
            <a:r>
              <a:rPr lang="en-US" dirty="0"/>
              <a:t>Binding DataContext of child items (to child object in ViewModel)</a:t>
            </a:r>
          </a:p>
        </p:txBody>
      </p:sp>
    </p:spTree>
    <p:extLst>
      <p:ext uri="{BB962C8B-B14F-4D97-AF65-F5344CB8AC3E}">
        <p14:creationId xmlns:p14="http://schemas.microsoft.com/office/powerpoint/2010/main" val="39779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F6A8-EEA7-E58C-2282-8ADE7FB1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EA2-9678-70A3-EE50-0F146176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 - Binding to Layout Transforms</a:t>
            </a:r>
          </a:p>
        </p:txBody>
      </p:sp>
    </p:spTree>
    <p:extLst>
      <p:ext uri="{BB962C8B-B14F-4D97-AF65-F5344CB8AC3E}">
        <p14:creationId xmlns:p14="http://schemas.microsoft.com/office/powerpoint/2010/main" val="10597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B33B-3519-A3A1-527A-D2C10FE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48CB-9502-1992-7F57-5625955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 list</a:t>
            </a:r>
          </a:p>
          <a:p>
            <a:pPr lvl="1"/>
            <a:r>
              <a:rPr lang="en-US" dirty="0"/>
              <a:t>Populate a list by binding to a list of objects -- quite common</a:t>
            </a:r>
          </a:p>
          <a:p>
            <a:pPr lvl="1"/>
            <a:r>
              <a:rPr lang="en-US" dirty="0"/>
              <a:t>Populating a </a:t>
            </a:r>
            <a:r>
              <a:rPr lang="en-US" dirty="0" err="1"/>
              <a:t>ListBox</a:t>
            </a:r>
            <a:endParaRPr lang="en-US" dirty="0"/>
          </a:p>
          <a:p>
            <a:pPr lvl="2"/>
            <a:r>
              <a:rPr lang="en-US" dirty="0"/>
              <a:t>In ViewModel, create property that is List&lt;T&gt; -- list of objects, of some type T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ItemsSource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List</a:t>
            </a:r>
          </a:p>
        </p:txBody>
      </p:sp>
    </p:spTree>
    <p:extLst>
      <p:ext uri="{BB962C8B-B14F-4D97-AF65-F5344CB8AC3E}">
        <p14:creationId xmlns:p14="http://schemas.microsoft.com/office/powerpoint/2010/main" val="27165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9107-F124-841C-7948-02D0BFC7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E6EA-5BB3-A195-A198-2114C5F6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Selected Item in List</a:t>
            </a:r>
          </a:p>
          <a:p>
            <a:pPr lvl="1"/>
            <a:r>
              <a:rPr lang="en-US" dirty="0"/>
              <a:t>We want to know what item in </a:t>
            </a:r>
            <a:r>
              <a:rPr lang="en-US" dirty="0" err="1"/>
              <a:t>ListBox</a:t>
            </a:r>
            <a:r>
              <a:rPr lang="en-US" dirty="0"/>
              <a:t> the user selected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In ViewModel, add property in ViewModel of type T  (type of object in list)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SelectedItem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Selected Item</a:t>
            </a:r>
          </a:p>
        </p:txBody>
      </p:sp>
    </p:spTree>
    <p:extLst>
      <p:ext uri="{BB962C8B-B14F-4D97-AF65-F5344CB8AC3E}">
        <p14:creationId xmlns:p14="http://schemas.microsoft.com/office/powerpoint/2010/main" val="334350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022B-90B9-FBC1-E96A-15B0F32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F58-7926-E27C-9B1B-7A522DB0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the items in a </a:t>
            </a:r>
            <a:r>
              <a:rPr lang="en-US" dirty="0" err="1"/>
              <a:t>ListBox</a:t>
            </a:r>
            <a:r>
              <a:rPr lang="en-US" dirty="0"/>
              <a:t> to a list of objects</a:t>
            </a:r>
          </a:p>
          <a:p>
            <a:pPr lvl="1"/>
            <a:r>
              <a:rPr lang="en-US" dirty="0"/>
              <a:t>How to bind the selected item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Exercise_4_BindingToList</a:t>
            </a:r>
          </a:p>
          <a:p>
            <a:pPr lvl="1"/>
            <a:r>
              <a:rPr lang="en-US" dirty="0"/>
              <a:t>Create the ViewModel</a:t>
            </a:r>
          </a:p>
          <a:p>
            <a:pPr lvl="1"/>
            <a:r>
              <a:rPr lang="en-US" dirty="0"/>
              <a:t>Set the DataContext</a:t>
            </a:r>
          </a:p>
          <a:p>
            <a:pPr lvl="1"/>
            <a:r>
              <a:rPr lang="en-US" dirty="0"/>
              <a:t>Create the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Fix the </a:t>
            </a:r>
            <a:r>
              <a:rPr lang="en-US" dirty="0" err="1"/>
              <a:t>ListBox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Display selected item info</a:t>
            </a:r>
          </a:p>
        </p:txBody>
      </p:sp>
    </p:spTree>
    <p:extLst>
      <p:ext uri="{BB962C8B-B14F-4D97-AF65-F5344CB8AC3E}">
        <p14:creationId xmlns:p14="http://schemas.microsoft.com/office/powerpoint/2010/main" val="60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273-1AA8-F1E2-DC53-D9366CB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C711-3751-289D-E62F-64E3F6D6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templates dictate how to format objects in lists</a:t>
            </a:r>
          </a:p>
          <a:p>
            <a:r>
              <a:rPr lang="en-US" dirty="0"/>
              <a:t>Default behavior</a:t>
            </a:r>
          </a:p>
          <a:p>
            <a:pPr lvl="1"/>
            <a:r>
              <a:rPr lang="en-US" dirty="0"/>
              <a:t>In a list, default data template is just text</a:t>
            </a:r>
          </a:p>
          <a:p>
            <a:pPr lvl="1"/>
            <a:r>
              <a:rPr lang="en-US" dirty="0"/>
              <a:t>Text comes from calling </a:t>
            </a:r>
            <a:r>
              <a:rPr lang="en-US" dirty="0" err="1"/>
              <a:t>ToString</a:t>
            </a:r>
            <a:r>
              <a:rPr lang="en-US" dirty="0"/>
              <a:t> on the object</a:t>
            </a:r>
          </a:p>
          <a:p>
            <a:r>
              <a:rPr lang="en-US" dirty="0"/>
              <a:t>Override data template for a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Each item in list binds to object of a particular type  (e.g. Person)</a:t>
            </a:r>
          </a:p>
          <a:p>
            <a:pPr lvl="1"/>
            <a:r>
              <a:rPr lang="en-US" dirty="0"/>
              <a:t>You create data template to define how to display the data</a:t>
            </a:r>
          </a:p>
          <a:p>
            <a:r>
              <a:rPr lang="en-US" dirty="0"/>
              <a:t>ItemTemplate property of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Set to a </a:t>
            </a:r>
            <a:r>
              <a:rPr lang="en-US" dirty="0" err="1"/>
              <a:t>DataTemplate</a:t>
            </a:r>
            <a:endParaRPr lang="en-US" dirty="0"/>
          </a:p>
          <a:p>
            <a:pPr lvl="1"/>
            <a:r>
              <a:rPr lang="en-US" dirty="0"/>
              <a:t>Data context of the data template is the item in the list  (e.g. Person)</a:t>
            </a:r>
          </a:p>
          <a:p>
            <a:pPr lvl="1"/>
            <a:r>
              <a:rPr lang="en-US" dirty="0"/>
              <a:t>Use normal layout techniques</a:t>
            </a:r>
          </a:p>
          <a:p>
            <a:pPr lvl="1"/>
            <a:r>
              <a:rPr lang="en-US" dirty="0"/>
              <a:t>Bind to properties on the item in the list  (e.g. Person)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DataTemplate</a:t>
            </a:r>
            <a:r>
              <a:rPr lang="en-US" dirty="0">
                <a:solidFill>
                  <a:srgbClr val="00B050"/>
                </a:solidFill>
              </a:rPr>
              <a:t> in a </a:t>
            </a:r>
            <a:r>
              <a:rPr lang="en-US" dirty="0" err="1">
                <a:solidFill>
                  <a:srgbClr val="00B050"/>
                </a:solidFill>
              </a:rPr>
              <a:t>ListBox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141A-B776-67B8-CB94-BACAA27B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3E1B-AD35-8B67-26FE-A843007F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can define data templates</a:t>
            </a:r>
          </a:p>
          <a:p>
            <a:pPr lvl="1"/>
            <a:r>
              <a:rPr lang="en-US" dirty="0"/>
              <a:t>ItemTemplate property of list-based controls</a:t>
            </a:r>
          </a:p>
          <a:p>
            <a:pPr lvl="2"/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, </a:t>
            </a:r>
            <a:r>
              <a:rPr lang="en-US" dirty="0" err="1"/>
              <a:t>TabControl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ContentTemplate</a:t>
            </a:r>
            <a:r>
              <a:rPr lang="en-US" dirty="0"/>
              <a:t> of control with Content property</a:t>
            </a:r>
          </a:p>
          <a:p>
            <a:pPr lvl="2"/>
            <a:r>
              <a:rPr lang="en-US" dirty="0"/>
              <a:t>Label, Button</a:t>
            </a:r>
          </a:p>
          <a:p>
            <a:pPr lvl="2"/>
            <a:r>
              <a:rPr lang="en-US" dirty="0" err="1"/>
              <a:t>ContentPresenter</a:t>
            </a:r>
            <a:r>
              <a:rPr lang="en-US" dirty="0"/>
              <a:t> -- allows reuse, shared template becomes custom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9470-4C0D-0446-29FF-40F7150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1936-5CD7-A9AD-7F63-EA033737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create a data template for items in a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Exercise_5_DataTemplate</a:t>
            </a:r>
          </a:p>
          <a:p>
            <a:pPr lvl="1"/>
            <a:r>
              <a:rPr lang="en-US" dirty="0"/>
              <a:t>Bind list to ItemTemplate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263269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8829-FD46-A879-2629-B2590C5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7B6F-567C-21EC-21BA-2427E221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- an object that executes some logic, independent from the UI</a:t>
            </a:r>
          </a:p>
          <a:p>
            <a:r>
              <a:rPr lang="en-US" dirty="0"/>
              <a:t>UI element (e.g. Button) can bind to a Command</a:t>
            </a:r>
          </a:p>
          <a:p>
            <a:pPr lvl="1"/>
            <a:r>
              <a:rPr lang="en-US" dirty="0"/>
              <a:t>User interacts with the UI element, command logic is executed</a:t>
            </a:r>
          </a:p>
          <a:p>
            <a:r>
              <a:rPr lang="en-US" dirty="0"/>
              <a:t>Commands vs Event Handlers</a:t>
            </a:r>
          </a:p>
          <a:p>
            <a:pPr lvl="1"/>
            <a:r>
              <a:rPr lang="en-US" dirty="0"/>
              <a:t>Command - View binds to a Command object in the ViewModel</a:t>
            </a:r>
          </a:p>
          <a:p>
            <a:pPr lvl="1"/>
            <a:r>
              <a:rPr lang="en-US" dirty="0"/>
              <a:t>Event Handler - code-behind for UI element (e.g. Click handler) executes logic</a:t>
            </a:r>
          </a:p>
          <a:p>
            <a:r>
              <a:rPr lang="en-US" dirty="0"/>
              <a:t>Benefits of commands</a:t>
            </a:r>
          </a:p>
          <a:p>
            <a:pPr lvl="1"/>
            <a:r>
              <a:rPr lang="en-US" dirty="0"/>
              <a:t>Separation of concerns -- logic of what the command does is outside of the View</a:t>
            </a:r>
          </a:p>
          <a:p>
            <a:pPr lvl="1"/>
            <a:r>
              <a:rPr lang="en-US" dirty="0"/>
              <a:t>Reuse -- can use same command for multiple UI elements (e.g. menu, toolbar)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property -- used to disable controls</a:t>
            </a:r>
          </a:p>
        </p:txBody>
      </p:sp>
    </p:spTree>
    <p:extLst>
      <p:ext uri="{BB962C8B-B14F-4D97-AF65-F5344CB8AC3E}">
        <p14:creationId xmlns:p14="http://schemas.microsoft.com/office/powerpoint/2010/main" val="21120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920-B7B0-87FC-6F07-4D61640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14F8-6FCF-75DC-89CE-AD9AE76F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Command class</a:t>
            </a:r>
          </a:p>
          <a:p>
            <a:pPr lvl="1"/>
            <a:r>
              <a:rPr lang="en-US" dirty="0"/>
              <a:t>Must implement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Execute - method that executes the command  (takes optional parameter)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- method that determines whether command can execute, return bool</a:t>
            </a:r>
          </a:p>
          <a:p>
            <a:r>
              <a:rPr lang="en-US" dirty="0" err="1"/>
              <a:t>DelegateCommand</a:t>
            </a:r>
            <a:endParaRPr lang="en-US" dirty="0"/>
          </a:p>
          <a:p>
            <a:pPr lvl="1"/>
            <a:r>
              <a:rPr lang="en-US" dirty="0"/>
              <a:t>Helper class that implements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Can use it everywhere you need a command</a:t>
            </a:r>
          </a:p>
          <a:p>
            <a:r>
              <a:rPr lang="en-US" dirty="0"/>
              <a:t>ViewModel</a:t>
            </a:r>
          </a:p>
          <a:p>
            <a:pPr lvl="1"/>
            <a:r>
              <a:rPr lang="en-US" dirty="0"/>
              <a:t>Creates instance of the command</a:t>
            </a:r>
          </a:p>
          <a:p>
            <a:pPr lvl="1"/>
            <a:r>
              <a:rPr lang="en-US" dirty="0"/>
              <a:t>Pass in delegates for Execute and </a:t>
            </a:r>
            <a:r>
              <a:rPr lang="en-US" dirty="0" err="1"/>
              <a:t>CanExecute</a:t>
            </a:r>
            <a:endParaRPr lang="en-US" dirty="0"/>
          </a:p>
          <a:p>
            <a:pPr lvl="1"/>
            <a:r>
              <a:rPr lang="en-US" dirty="0"/>
              <a:t>ViewModel provides the logic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Bind Command property on UI element to a command property in ViewModel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Implementing a Command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7A06-93BB-FE90-8547-65DA2112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6CA-AAAC-FB90-A4DB-029EDD0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a Button to a Command object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Exercise_6_Commands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MyCommand</a:t>
            </a:r>
            <a:r>
              <a:rPr lang="en-US" dirty="0"/>
              <a:t> property in ViewModel</a:t>
            </a:r>
          </a:p>
          <a:p>
            <a:pPr lvl="1"/>
            <a:r>
              <a:rPr lang="en-US" dirty="0"/>
              <a:t>Create Button in view, bind to command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CanExecute</a:t>
            </a:r>
            <a:r>
              <a:rPr lang="en-US" dirty="0"/>
              <a:t>, tied to </a:t>
            </a:r>
            <a:r>
              <a:rPr lang="en-US" dirty="0" err="1"/>
              <a:t>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code-behind; layout separate from behavior</a:t>
            </a:r>
          </a:p>
          <a:p>
            <a:pPr lvl="1"/>
            <a:r>
              <a:rPr lang="en-US" dirty="0"/>
              <a:t>Hierarchical -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1"/>
            <a:r>
              <a:rPr lang="en-US" dirty="0"/>
              <a:t>Inheritance -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XAML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bitmaps;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--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 --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--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-- position children next to each other, then wrap to next row or col</a:t>
            </a:r>
          </a:p>
          <a:p>
            <a:pPr lvl="2"/>
            <a:r>
              <a:rPr lang="en-US" dirty="0"/>
              <a:t>Canvas -- position children at X/Y coordinate      </a:t>
            </a:r>
            <a:r>
              <a:rPr lang="en-US" i="1" dirty="0"/>
              <a:t>we will likely never use</a:t>
            </a:r>
          </a:p>
          <a:p>
            <a:pPr lvl="1"/>
            <a:r>
              <a:rPr lang="en-US" dirty="0"/>
              <a:t>Every UI widget lives in a layout container  (almost)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we don't need to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fixed--contains either data or text, which can be localized</a:t>
            </a:r>
          </a:p>
          <a:p>
            <a:pPr lvl="1"/>
            <a:r>
              <a:rPr lang="en-US" dirty="0"/>
              <a:t>WPF uses flow-based layout--adapt the layout to the viewing environment</a:t>
            </a:r>
          </a:p>
          <a:p>
            <a:pPr lvl="1"/>
            <a:r>
              <a:rPr lang="en-US" dirty="0"/>
              <a:t>Positioning child elements --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Avoid, if possible</a:t>
            </a:r>
          </a:p>
          <a:p>
            <a:pPr lvl="2"/>
            <a:r>
              <a:rPr lang="en-US" dirty="0"/>
              <a:t>Size:  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3243</Words>
  <Application>Microsoft Office PowerPoint</Application>
  <PresentationFormat>Widescreen</PresentationFormat>
  <Paragraphs>458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  <vt:lpstr>Unit 2 – Layout Using Grid</vt:lpstr>
      <vt:lpstr>Unit 2 – Layout Using Grid</vt:lpstr>
      <vt:lpstr>Unit 2 – Layout Using Grid</vt:lpstr>
      <vt:lpstr>Unit 2 – Layout Using Grid</vt:lpstr>
      <vt:lpstr>Unit 2 – Layout Using Grid</vt:lpstr>
      <vt:lpstr>Exercise 2 – Layout Using Grid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Exercise 3 – Data Binding</vt:lpstr>
      <vt:lpstr>Unit 4 – Binding to List</vt:lpstr>
      <vt:lpstr>Unit 4 – Binding to List</vt:lpstr>
      <vt:lpstr>Unit 4 – Binding to List</vt:lpstr>
      <vt:lpstr>Unit 4 – Binding to List</vt:lpstr>
      <vt:lpstr>Exercise 4 – Binding to List</vt:lpstr>
      <vt:lpstr>Unit 5 – Data Templates</vt:lpstr>
      <vt:lpstr>Unit 5 – Data Templates</vt:lpstr>
      <vt:lpstr>Exercise 5 – Data Templates</vt:lpstr>
      <vt:lpstr>Unit 6 - Commands</vt:lpstr>
      <vt:lpstr>Unit 6 - Commands</vt:lpstr>
      <vt:lpstr>Exercise 6 -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32</cp:revision>
  <dcterms:created xsi:type="dcterms:W3CDTF">2023-09-29T16:40:28Z</dcterms:created>
  <dcterms:modified xsi:type="dcterms:W3CDTF">2023-09-30T01:22:52Z</dcterms:modified>
</cp:coreProperties>
</file>