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25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5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Check: If I share entire desktop, can I have presentation view local, main view on screen</a:t>
            </a:r>
          </a:p>
          <a:p>
            <a:r>
              <a:rPr lang="en-US" dirty="0"/>
              <a:t>- And can I jump to Visual Studio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  <a:p>
            <a:r>
              <a:rPr lang="en-US" dirty="0"/>
              <a:t>- Replace the Grid with a </a:t>
            </a:r>
            <a:r>
              <a:rPr lang="en-US" dirty="0" err="1"/>
              <a:t>StackPanel</a:t>
            </a:r>
            <a:endParaRPr lang="en-US" dirty="0"/>
          </a:p>
          <a:p>
            <a:r>
              <a:rPr lang="en-US" dirty="0"/>
              <a:t>- "One more button" requires a </a:t>
            </a:r>
            <a:r>
              <a:rPr lang="en-US" dirty="0" err="1"/>
              <a:t>StackPanel</a:t>
            </a:r>
            <a:r>
              <a:rPr lang="en-US" dirty="0"/>
              <a:t> inside a </a:t>
            </a:r>
            <a:r>
              <a:rPr lang="en-US" dirty="0" err="1"/>
              <a:t>StackPanel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LAST: 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- Show: row/column definition, specifying which one</a:t>
            </a:r>
          </a:p>
          <a:p>
            <a:r>
              <a:rPr lang="en-US" dirty="0"/>
              <a:t>- </a:t>
            </a:r>
            <a:r>
              <a:rPr lang="en-US" dirty="0" err="1"/>
              <a:t>ShowGridLines</a:t>
            </a:r>
            <a:endParaRPr lang="en-US" dirty="0"/>
          </a:p>
          <a:p>
            <a:r>
              <a:rPr lang="en-US" dirty="0"/>
              <a:t>- Runtime: show proportional 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each item - Think of the stars like tickets--you hand them out to rows/columns</a:t>
            </a:r>
          </a:p>
          <a:p>
            <a:r>
              <a:rPr lang="en-US" dirty="0"/>
              <a:t>    - The more stars you have, the more space you get</a:t>
            </a:r>
          </a:p>
          <a:p>
            <a:r>
              <a:rPr lang="en-US" dirty="0"/>
              <a:t>Example – Star Sizing</a:t>
            </a:r>
          </a:p>
          <a:p>
            <a:r>
              <a:rPr lang="en-US" dirty="0"/>
              <a:t>- Now we've explicitly given everybody 1 star, which is the default behavior if we don't specify anything</a:t>
            </a:r>
          </a:p>
          <a:p>
            <a:r>
              <a:rPr lang="en-US" dirty="0"/>
              <a:t>- Behavior at run=time is the same</a:t>
            </a:r>
          </a:p>
          <a:p>
            <a:r>
              <a:rPr lang="en-US" dirty="0"/>
              <a:t>LAST: Example – Proportional</a:t>
            </a:r>
          </a:p>
          <a:p>
            <a:r>
              <a:rPr lang="en-US" dirty="0"/>
              <a:t>- Talk through the example, showing XAML and runtime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Non-work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Discouraged - Like avoiding absolute height and width of controls themselves</a:t>
            </a:r>
          </a:p>
          <a:p>
            <a:r>
              <a:rPr lang="en-US" dirty="0"/>
              <a:t>LAST: Example</a:t>
            </a:r>
          </a:p>
          <a:p>
            <a:r>
              <a:rPr lang="en-US" dirty="0"/>
              <a:t>- Note absolute row height</a:t>
            </a:r>
          </a:p>
          <a:p>
            <a:r>
              <a:rPr lang="en-US" dirty="0"/>
              <a:t>- Note - can also do Auto and add Margin to get what you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</a:t>
            </a:r>
            <a:r>
              <a:rPr lang="en-US" dirty="0" err="1"/>
              <a:t>Grid.RowSpan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 basic data entry application</a:t>
            </a:r>
          </a:p>
          <a:p>
            <a:r>
              <a:rPr lang="en-US" dirty="0"/>
              <a:t>LAST: Store that data back</a:t>
            </a:r>
            <a:br>
              <a:rPr lang="en-US" dirty="0"/>
            </a:br>
            <a:r>
              <a:rPr lang="en-US" dirty="0"/>
              <a:t>- Question - what's the best architecture for this type of application?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Model 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Quite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  <a:p>
            <a:endParaRPr lang="en-US" dirty="0"/>
          </a:p>
          <a:p>
            <a:r>
              <a:rPr lang="en-US" dirty="0"/>
              <a:t>LAST: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might use modes</a:t>
            </a:r>
          </a:p>
          <a:p>
            <a:r>
              <a:rPr lang="en-US" dirty="0"/>
              <a:t>- </a:t>
            </a:r>
            <a:r>
              <a:rPr lang="en-US" dirty="0" err="1"/>
              <a:t>OneWay</a:t>
            </a:r>
            <a:r>
              <a:rPr lang="en-US" dirty="0"/>
              <a:t> - for populating UI on load, e.g. filling list with items, where user can't change the list</a:t>
            </a:r>
          </a:p>
          <a:p>
            <a:r>
              <a:rPr lang="en-US" dirty="0"/>
              <a:t>- </a:t>
            </a:r>
            <a:r>
              <a:rPr lang="en-US" dirty="0" err="1"/>
              <a:t>TwoWay</a:t>
            </a:r>
            <a:r>
              <a:rPr lang="en-US" dirty="0"/>
              <a:t> - typical user data entry, fill in </a:t>
            </a:r>
            <a:r>
              <a:rPr lang="en-US" dirty="0" err="1"/>
              <a:t>TextBox</a:t>
            </a:r>
            <a:r>
              <a:rPr lang="en-US" dirty="0"/>
              <a:t> on load, let user change it, update ViewModel</a:t>
            </a:r>
          </a:p>
          <a:p>
            <a:r>
              <a:rPr lang="en-US" dirty="0"/>
              <a:t>LAST: When is ViewModel</a:t>
            </a:r>
          </a:p>
          <a:p>
            <a:r>
              <a:rPr lang="en-US" dirty="0"/>
              <a:t>- </a:t>
            </a:r>
            <a:r>
              <a:rPr lang="en-US" dirty="0" err="1"/>
              <a:t>UpdateSourceTrigger</a:t>
            </a:r>
            <a:r>
              <a:rPr lang="en-US" dirty="0"/>
              <a:t> - E.g. when typing in </a:t>
            </a:r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5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Example</a:t>
            </a:r>
          </a:p>
          <a:p>
            <a:r>
              <a:rPr lang="en-US" dirty="0"/>
              <a:t>- Show ViewModel, setting DataContext, binding in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Command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r>
              <a:rPr lang="en-US" dirty="0"/>
              <a:t>- Cirrus relies on Windows Workflow Foundation, which doesn’t run on .NET 7</a:t>
            </a:r>
          </a:p>
          <a:p>
            <a:endParaRPr lang="en-US" dirty="0"/>
          </a:p>
          <a:p>
            <a:r>
              <a:rPr lang="en-US" dirty="0"/>
              <a:t>LAST: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Markup – </a:t>
            </a:r>
            <a:r>
              <a:rPr lang="en-US" i="1" dirty="0"/>
              <a:t>specify what, not how</a:t>
            </a:r>
          </a:p>
          <a:p>
            <a:r>
              <a:rPr lang="en-US" i="0" dirty="0"/>
              <a:t>Elements can have – </a:t>
            </a:r>
            <a:r>
              <a:rPr lang="en-US" i="1" dirty="0"/>
              <a:t>Show example of both</a:t>
            </a:r>
          </a:p>
          <a:p>
            <a:r>
              <a:rPr lang="en-US" i="0" dirty="0"/>
              <a:t>Inheritance - </a:t>
            </a:r>
            <a:r>
              <a:rPr lang="en-US" i="1" dirty="0"/>
              <a:t>later--variety of other sources for property values</a:t>
            </a:r>
          </a:p>
          <a:p>
            <a:r>
              <a:rPr lang="en-US" i="0" dirty="0"/>
              <a:t>LAST: Inheritance</a:t>
            </a:r>
            <a:br>
              <a:rPr lang="en-US" i="0" dirty="0"/>
            </a:br>
            <a:br>
              <a:rPr lang="en-US" i="0" dirty="0"/>
            </a:br>
            <a:r>
              <a:rPr lang="en-US" b="1" i="0" dirty="0"/>
              <a:t>EXAMPLE </a:t>
            </a:r>
          </a:p>
          <a:p>
            <a:r>
              <a:rPr lang="en-US" b="0" i="0" dirty="0"/>
              <a:t>- This is markup</a:t>
            </a:r>
          </a:p>
          <a:p>
            <a:r>
              <a:rPr lang="en-US" b="0" i="0" dirty="0"/>
              <a:t>- Hierarchical, each item represents 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LAST: WPF also renders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7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arranges – based on what the type of container</a:t>
            </a:r>
          </a:p>
          <a:p>
            <a:r>
              <a:rPr lang="en-US" dirty="0"/>
              <a:t>LAST: How layout </a:t>
            </a:r>
            <a:r>
              <a:rPr lang="en-US" dirty="0" err="1"/>
              <a:t>wokrs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2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-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This is important, so bears repeating; the goal is to never set size or exact position of elements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Why - In either case, we can't know ahead of time exactly how big something will be</a:t>
            </a:r>
          </a:p>
          <a:p>
            <a:r>
              <a:rPr lang="en-US" i="0" dirty="0"/>
              <a:t>    Fixed size and position also bubbles up to fixed application window, which prevents user from resizing things</a:t>
            </a:r>
          </a:p>
          <a:p>
            <a:r>
              <a:rPr lang="en-US" i="0" dirty="0"/>
              <a:t>WPF Uses - Similar to responsive design, for web pages; e.g. </a:t>
            </a:r>
            <a:r>
              <a:rPr lang="en-US" i="0" dirty="0" err="1"/>
              <a:t>Boostrap</a:t>
            </a:r>
            <a:endParaRPr lang="en-US" i="0" dirty="0"/>
          </a:p>
          <a:p>
            <a:r>
              <a:rPr lang="en-US" i="0" dirty="0"/>
              <a:t>    In the extreme case, you can define the layout once and run it on everything from a phone to a desktop PC w/large screen and layout will adjust</a:t>
            </a:r>
          </a:p>
          <a:p>
            <a:r>
              <a:rPr lang="en-US" i="0" dirty="0"/>
              <a:t>    We're focusing on desktop applications, but the same principles apply--we want our application to work on a variety of screen sizes</a:t>
            </a:r>
          </a:p>
          <a:p>
            <a:r>
              <a:rPr lang="en-US" i="0" dirty="0"/>
              <a:t>    And even for just one screen, the specific data loaded into the UI and different languages make things different enough to want flow-based layout</a:t>
            </a:r>
          </a:p>
          <a:p>
            <a:r>
              <a:rPr lang="en-US" i="0" dirty="0"/>
              <a:t>Positioning - w/o setting exact size and location</a:t>
            </a:r>
          </a:p>
          <a:p>
            <a:r>
              <a:rPr lang="en-US" i="0" dirty="0"/>
              <a:t>    Select - Pick the container that will arrange child elements the way you want; don’t pick Canvas</a:t>
            </a:r>
          </a:p>
          <a:p>
            <a:r>
              <a:rPr lang="en-US" dirty="0"/>
              <a:t>LAST: 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936-62F9-3203-1DE4-22802A1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8F22-4FA1-10DA-933A-F3F8751F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add controls to a layout container and arrange them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a new WPF project</a:t>
            </a:r>
          </a:p>
          <a:p>
            <a:pPr lvl="1"/>
            <a:r>
              <a:rPr lang="en-US" dirty="0"/>
              <a:t>Set up XAML editor   (one-time thing)</a:t>
            </a:r>
          </a:p>
          <a:p>
            <a:pPr lvl="1"/>
            <a:r>
              <a:rPr lang="en-US" dirty="0"/>
              <a:t>Part 1 - Button and Text</a:t>
            </a:r>
          </a:p>
          <a:p>
            <a:pPr lvl="1"/>
            <a:r>
              <a:rPr lang="en-US" dirty="0"/>
              <a:t>Part 2 - One more button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97849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108-31ED-81D5-1083-9B81433C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D27E-8536-2493-C445-126233A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– </a:t>
            </a:r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 err="1"/>
              <a:t>StackPanel</a:t>
            </a:r>
            <a:r>
              <a:rPr lang="en-US" dirty="0"/>
              <a:t> good when you want controls in line, one right after the other</a:t>
            </a:r>
          </a:p>
          <a:p>
            <a:pPr lvl="1"/>
            <a:r>
              <a:rPr lang="en-US" dirty="0"/>
              <a:t>But harder to line things up</a:t>
            </a:r>
          </a:p>
          <a:p>
            <a:r>
              <a:rPr lang="en-US" dirty="0"/>
              <a:t>Grid -- layout in rows and columns</a:t>
            </a:r>
          </a:p>
          <a:p>
            <a:pPr lvl="1"/>
            <a:r>
              <a:rPr lang="en-US" dirty="0"/>
              <a:t>Create definitions for rows and columns</a:t>
            </a:r>
          </a:p>
          <a:p>
            <a:pPr lvl="1"/>
            <a:r>
              <a:rPr lang="en-US" dirty="0"/>
              <a:t>Place child controls inside &lt;Grid&gt; element</a:t>
            </a:r>
          </a:p>
          <a:p>
            <a:pPr lvl="1"/>
            <a:r>
              <a:rPr lang="en-US" dirty="0"/>
              <a:t>For each child, specify Row and Column  (0-based)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Grid with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6464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1BBA-418D-4C93-7A53-4A6DB9E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5760-A86C-7636-AE58-4122E4A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Proportional Sizing	</a:t>
            </a:r>
          </a:p>
          <a:p>
            <a:pPr lvl="1"/>
            <a:r>
              <a:rPr lang="en-US" dirty="0"/>
              <a:t>Row height and column width</a:t>
            </a:r>
          </a:p>
          <a:p>
            <a:pPr lvl="2"/>
            <a:r>
              <a:rPr lang="en-US" dirty="0"/>
              <a:t>Default -- rows take up equal amounts of available vertical space</a:t>
            </a:r>
          </a:p>
          <a:p>
            <a:pPr lvl="2"/>
            <a:r>
              <a:rPr lang="en-US" dirty="0"/>
              <a:t>Default -- columns take up equal amounts of available horizontal space</a:t>
            </a:r>
          </a:p>
          <a:p>
            <a:pPr lvl="1"/>
            <a:r>
              <a:rPr lang="en-US" dirty="0"/>
              <a:t>Star sizing</a:t>
            </a:r>
          </a:p>
          <a:p>
            <a:pPr lvl="2"/>
            <a:r>
              <a:rPr lang="en-US" dirty="0"/>
              <a:t>Use * to indicate that Row or Column takes up some percentage of the available space</a:t>
            </a:r>
          </a:p>
          <a:p>
            <a:pPr lvl="2"/>
            <a:r>
              <a:rPr lang="en-US" dirty="0"/>
              <a:t>If each item is a single *, they get equal space</a:t>
            </a:r>
          </a:p>
          <a:p>
            <a:r>
              <a:rPr lang="en-US" dirty="0">
                <a:solidFill>
                  <a:srgbClr val="00B050"/>
                </a:solidFill>
              </a:rPr>
              <a:t>Example - Star Sizing Defaults</a:t>
            </a:r>
          </a:p>
          <a:p>
            <a:r>
              <a:rPr lang="en-US" dirty="0">
                <a:solidFill>
                  <a:srgbClr val="00B050"/>
                </a:solidFill>
              </a:rPr>
              <a:t>Example - Proportional Size with Star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AC80-32E4-BCFC-994D-C9145CF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3D9D-9DF4-AD2F-B38D-D4829E8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 – Auto Sizing</a:t>
            </a:r>
          </a:p>
          <a:p>
            <a:pPr lvl="1"/>
            <a:r>
              <a:rPr lang="en-US" dirty="0"/>
              <a:t>Star Sizing - sets sizes based on total available space that Grid size</a:t>
            </a:r>
          </a:p>
          <a:p>
            <a:pPr lvl="1"/>
            <a:r>
              <a:rPr lang="en-US" dirty="0"/>
              <a:t>Auto Sizing - sets sizes based on content</a:t>
            </a:r>
          </a:p>
          <a:p>
            <a:pPr lvl="2"/>
            <a:r>
              <a:rPr lang="en-US" dirty="0"/>
              <a:t>Set rows or column as Auto sized to fit content</a:t>
            </a:r>
          </a:p>
          <a:p>
            <a:pPr lvl="2"/>
            <a:r>
              <a:rPr lang="en-US" dirty="0"/>
              <a:t>Star Sizing then uses whatever is left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 – Auto Sizing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use this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Think about which areas of application are "work areas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Those placed in star-sized rows or columns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Workspace grows or shrinks when containing window changes size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Non-work areas, e.g. widgets are typically Auto sized</a:t>
            </a:r>
          </a:p>
        </p:txBody>
      </p:sp>
    </p:spTree>
    <p:extLst>
      <p:ext uri="{BB962C8B-B14F-4D97-AF65-F5344CB8AC3E}">
        <p14:creationId xmlns:p14="http://schemas.microsoft.com/office/powerpoint/2010/main" val="1651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7DE-8AEB-180C-0270-717F376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BD12-F2CE-3720-C9D1-439A62E2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Absolute Sizing</a:t>
            </a:r>
          </a:p>
          <a:p>
            <a:pPr lvl="1"/>
            <a:r>
              <a:rPr lang="en-US" dirty="0"/>
              <a:t>Absolute sizing -- can also specify exact Height (rows) or Width (columns</a:t>
            </a:r>
          </a:p>
          <a:p>
            <a:pPr lvl="1"/>
            <a:r>
              <a:rPr lang="en-US" dirty="0"/>
              <a:t>Discouraged -- better to size to content</a:t>
            </a:r>
          </a:p>
          <a:p>
            <a:r>
              <a:rPr lang="en-US" dirty="0">
                <a:solidFill>
                  <a:srgbClr val="00B050"/>
                </a:solidFill>
              </a:rPr>
              <a:t>Example - Absolute Sizing</a:t>
            </a:r>
          </a:p>
        </p:txBody>
      </p:sp>
    </p:spTree>
    <p:extLst>
      <p:ext uri="{BB962C8B-B14F-4D97-AF65-F5344CB8AC3E}">
        <p14:creationId xmlns:p14="http://schemas.microsoft.com/office/powerpoint/2010/main" val="11362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5FD-8317-6AF1-28C5-B51ACC3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CC46-1CE4-CDE9-E016-201D0E96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- Spanning Rows and Columns</a:t>
            </a:r>
          </a:p>
          <a:p>
            <a:pPr lvl="1"/>
            <a:r>
              <a:rPr lang="en-US" dirty="0"/>
              <a:t>You can set controls to span multiple rows or columns</a:t>
            </a:r>
          </a:p>
          <a:p>
            <a:pPr lvl="1"/>
            <a:r>
              <a:rPr lang="en-US" dirty="0"/>
              <a:t>Set spanning on child element that should span</a:t>
            </a:r>
          </a:p>
          <a:p>
            <a:pPr lvl="1"/>
            <a:r>
              <a:rPr lang="en-US" dirty="0" err="1"/>
              <a:t>Grid.RowSpan</a:t>
            </a:r>
            <a:r>
              <a:rPr lang="en-US" dirty="0"/>
              <a:t>, </a:t>
            </a:r>
            <a:r>
              <a:rPr lang="en-US" dirty="0" err="1"/>
              <a:t>Grid.ColumnSpan</a:t>
            </a:r>
            <a:r>
              <a:rPr lang="en-US" dirty="0"/>
              <a:t> - and # columns</a:t>
            </a:r>
          </a:p>
        </p:txBody>
      </p:sp>
    </p:spTree>
    <p:extLst>
      <p:ext uri="{BB962C8B-B14F-4D97-AF65-F5344CB8AC3E}">
        <p14:creationId xmlns:p14="http://schemas.microsoft.com/office/powerpoint/2010/main" val="28522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F1B1-4452-136D-2291-987CA23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Exercise 2 – Layout Using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352-276E-D4B0-5E40-EE34C32E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  <a:p>
            <a:pPr lvl="1"/>
            <a:r>
              <a:rPr lang="en-US" dirty="0"/>
              <a:t>How to arrange child controls in a Grid panel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Create new project or use existing</a:t>
            </a:r>
          </a:p>
          <a:p>
            <a:pPr lvl="1"/>
            <a:r>
              <a:rPr lang="en-US" dirty="0"/>
              <a:t>Create controls in a Grid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309827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AE6-B08B-D61C-2E11-31273EF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C3E-4DE4-5AF7-138D-293A898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UI-based Applications Work</a:t>
            </a:r>
          </a:p>
          <a:p>
            <a:pPr lvl="1"/>
            <a:r>
              <a:rPr lang="en-US" dirty="0"/>
              <a:t>Bunch of widgets on the screen</a:t>
            </a:r>
          </a:p>
          <a:p>
            <a:pPr lvl="1"/>
            <a:r>
              <a:rPr lang="en-US" dirty="0"/>
              <a:t>We load data into the widgets</a:t>
            </a:r>
          </a:p>
          <a:p>
            <a:pPr lvl="1"/>
            <a:r>
              <a:rPr lang="en-US" dirty="0"/>
              <a:t>User works with the data, changing some state</a:t>
            </a:r>
          </a:p>
          <a:p>
            <a:pPr lvl="1"/>
            <a:r>
              <a:rPr lang="en-US" dirty="0"/>
              <a:t>Store that data back to some data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A963-1B3F-E67B-E63C-B1B54783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EFFE-6626-521F-9D35-118ABBD6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(Model View ViewModel)</a:t>
            </a:r>
          </a:p>
          <a:p>
            <a:pPr lvl="1"/>
            <a:r>
              <a:rPr lang="en-US" dirty="0"/>
              <a:t>MVVM is the typical architecture used for WPF application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Separates business logic from UI behavior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BF8EC-B2D0-4114-25A4-10BEBB2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14" y="2924589"/>
            <a:ext cx="570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9FC-1760-3AE3-0EB9-A16B9715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B31-ED22-0B03-B47C-99FF408A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MVVM Works</a:t>
            </a:r>
          </a:p>
          <a:p>
            <a:pPr lvl="1"/>
            <a:r>
              <a:rPr lang="en-US" dirty="0"/>
              <a:t>The View contains the UI widgets that the user interacts with</a:t>
            </a:r>
          </a:p>
          <a:p>
            <a:pPr lvl="1"/>
            <a:r>
              <a:rPr lang="en-US" dirty="0"/>
              <a:t>Data binding mechanism transfers data between View and ViewModel</a:t>
            </a:r>
          </a:p>
          <a:p>
            <a:pPr lvl="1"/>
            <a:r>
              <a:rPr lang="en-US" dirty="0"/>
              <a:t>ViewModel contains a copy of the data being displayed in the View</a:t>
            </a:r>
          </a:p>
          <a:p>
            <a:pPr lvl="2"/>
            <a:r>
              <a:rPr lang="en-US" dirty="0"/>
              <a:t>As user changes something in UI, property in ViewModel is updated</a:t>
            </a:r>
          </a:p>
          <a:p>
            <a:pPr lvl="2"/>
            <a:r>
              <a:rPr lang="en-US" dirty="0"/>
              <a:t>If property changes in ViewModel (e.g. load object), UI controls are updated</a:t>
            </a:r>
          </a:p>
          <a:p>
            <a:pPr lvl="1"/>
            <a:r>
              <a:rPr lang="en-US" dirty="0"/>
              <a:t>Model takes care of actual business logic</a:t>
            </a:r>
          </a:p>
          <a:p>
            <a:pPr lvl="2"/>
            <a:r>
              <a:rPr lang="en-US" dirty="0"/>
              <a:t>Load / save data	</a:t>
            </a:r>
          </a:p>
          <a:p>
            <a:pPr lvl="2"/>
            <a:r>
              <a:rPr lang="en-US" dirty="0"/>
              <a:t>Execute operations on data</a:t>
            </a:r>
          </a:p>
          <a:p>
            <a:pPr lvl="2"/>
            <a:r>
              <a:rPr lang="en-US" dirty="0"/>
              <a:t>Manage dependencies between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A24-2F98-B235-D34E-F53793F9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353-604A-E91D-E53C-908CF553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  <a:p>
            <a:pPr lvl="1"/>
            <a:r>
              <a:rPr lang="en-US" dirty="0"/>
              <a:t>This pattern can be as granular as you like</a:t>
            </a:r>
          </a:p>
          <a:p>
            <a:pPr lvl="2"/>
            <a:r>
              <a:rPr lang="en-US" dirty="0"/>
              <a:t>View could be entire window, ViewModel contains data for everything</a:t>
            </a:r>
          </a:p>
          <a:p>
            <a:pPr lvl="2"/>
            <a:r>
              <a:rPr lang="en-US" dirty="0"/>
              <a:t>Or window could contain a series of child views, each of which has their own ViewModel</a:t>
            </a:r>
          </a:p>
          <a:p>
            <a:pPr lvl="2"/>
            <a:r>
              <a:rPr lang="en-US" dirty="0"/>
              <a:t>Quite common to have a hierarchy of Views/</a:t>
            </a:r>
            <a:r>
              <a:rPr lang="en-US" dirty="0" err="1"/>
              <a:t>ViewModels</a:t>
            </a:r>
            <a:r>
              <a:rPr lang="en-US" dirty="0"/>
              <a:t> in an application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C454-81ED-E13A-D3E6-6FD1412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C7C2-ADDF-D435-5DAC-5EC82670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MVVM in WPF</a:t>
            </a:r>
          </a:p>
          <a:p>
            <a:pPr lvl="1"/>
            <a:r>
              <a:rPr lang="en-US" dirty="0"/>
              <a:t>MVVM in WPF achieved using Data Binding</a:t>
            </a:r>
          </a:p>
          <a:p>
            <a:pPr lvl="2"/>
            <a:r>
              <a:rPr lang="en-US" dirty="0"/>
              <a:t>UI element sets DataContext to instance of a ViewModel</a:t>
            </a:r>
          </a:p>
          <a:p>
            <a:pPr lvl="2"/>
            <a:r>
              <a:rPr lang="en-US" dirty="0"/>
              <a:t>Properties of UI elements are data bound to properties in the ViewModel</a:t>
            </a:r>
          </a:p>
          <a:p>
            <a:pPr lvl="1"/>
            <a:r>
              <a:rPr lang="en-US" dirty="0"/>
              <a:t>Binding modes</a:t>
            </a:r>
          </a:p>
          <a:p>
            <a:pPr lvl="2"/>
            <a:r>
              <a:rPr lang="en-US" dirty="0"/>
              <a:t>Each data binding has a binding Mode dictating what direction data flows</a:t>
            </a:r>
          </a:p>
          <a:p>
            <a:pPr lvl="2"/>
            <a:r>
              <a:rPr lang="en-US" dirty="0" err="1"/>
              <a:t>OneWay</a:t>
            </a:r>
            <a:r>
              <a:rPr lang="en-US" dirty="0"/>
              <a:t> - from ViewModel to View</a:t>
            </a:r>
          </a:p>
          <a:p>
            <a:pPr lvl="2"/>
            <a:r>
              <a:rPr lang="en-US" dirty="0" err="1"/>
              <a:t>OneWayToSource</a:t>
            </a:r>
            <a:r>
              <a:rPr lang="en-US" dirty="0"/>
              <a:t> - from View to ViewModel</a:t>
            </a:r>
          </a:p>
          <a:p>
            <a:pPr lvl="2"/>
            <a:r>
              <a:rPr lang="en-US" dirty="0" err="1"/>
              <a:t>TwoWay</a:t>
            </a:r>
            <a:r>
              <a:rPr lang="en-US" dirty="0"/>
              <a:t> - in both directions</a:t>
            </a:r>
          </a:p>
          <a:p>
            <a:pPr lvl="2"/>
            <a:r>
              <a:rPr lang="en-US" dirty="0" err="1"/>
              <a:t>OneTime</a:t>
            </a:r>
            <a:r>
              <a:rPr lang="en-US" dirty="0"/>
              <a:t> - like </a:t>
            </a:r>
            <a:r>
              <a:rPr lang="en-US" dirty="0" err="1"/>
              <a:t>OneWay</a:t>
            </a:r>
            <a:r>
              <a:rPr lang="en-US" dirty="0"/>
              <a:t>, but just once  </a:t>
            </a:r>
            <a:r>
              <a:rPr lang="en-US" i="1" dirty="0"/>
              <a:t>(rarely used)</a:t>
            </a:r>
          </a:p>
          <a:p>
            <a:pPr lvl="1"/>
            <a:r>
              <a:rPr lang="en-US" dirty="0"/>
              <a:t>When is ViewModel updated?</a:t>
            </a:r>
          </a:p>
          <a:p>
            <a:pPr lvl="2"/>
            <a:r>
              <a:rPr lang="en-US" dirty="0" err="1"/>
              <a:t>UpdateSourceTrigger</a:t>
            </a:r>
            <a:r>
              <a:rPr lang="en-US" dirty="0"/>
              <a:t> - typically </a:t>
            </a:r>
            <a:r>
              <a:rPr lang="en-US" dirty="0" err="1"/>
              <a:t>LostFocus</a:t>
            </a:r>
            <a:r>
              <a:rPr lang="en-US" dirty="0"/>
              <a:t> or </a:t>
            </a:r>
            <a:r>
              <a:rPr lang="en-US" dirty="0" err="1"/>
              <a:t>PropertyChanged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8638-DC19-E97C-375D-B98684EA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9301-309A-93E1-3CC6-8835BA81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63386" cy="235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Binding in action</a:t>
            </a:r>
          </a:p>
          <a:p>
            <a:pPr lvl="1"/>
            <a:r>
              <a:rPr lang="en-US" dirty="0"/>
              <a:t>Data binding a </a:t>
            </a:r>
            <a:r>
              <a:rPr lang="en-US" dirty="0" err="1"/>
              <a:t>TextBox</a:t>
            </a:r>
            <a:r>
              <a:rPr lang="en-US" dirty="0"/>
              <a:t> to a string-based property in the ViewModel</a:t>
            </a:r>
          </a:p>
          <a:p>
            <a:pPr lvl="1"/>
            <a:r>
              <a:rPr lang="en-US" dirty="0"/>
              <a:t>User enters last name, data bound to </a:t>
            </a:r>
            <a:r>
              <a:rPr lang="en-US" dirty="0" err="1"/>
              <a:t>LastName</a:t>
            </a:r>
            <a:r>
              <a:rPr lang="en-US" dirty="0"/>
              <a:t> property</a:t>
            </a:r>
          </a:p>
          <a:p>
            <a:pPr lvl="2"/>
            <a:r>
              <a:rPr lang="en-US" dirty="0"/>
              <a:t>Two-way binding – getter and setter on C# property</a:t>
            </a:r>
          </a:p>
          <a:p>
            <a:pPr lvl="2"/>
            <a:r>
              <a:rPr lang="en-US" dirty="0"/>
              <a:t>UI loads – uses getter to read value</a:t>
            </a:r>
          </a:p>
          <a:p>
            <a:pPr lvl="2"/>
            <a:r>
              <a:rPr lang="en-US" dirty="0"/>
              <a:t>User changes value – setter called</a:t>
            </a:r>
          </a:p>
          <a:p>
            <a:endParaRPr lang="en-US" dirty="0"/>
          </a:p>
        </p:txBody>
      </p:sp>
      <p:pic>
        <p:nvPicPr>
          <p:cNvPr id="2050" name="Picture 2" descr="First Name: &#10;Last Name: Doe &#10;View &#10;Customer.xaml &#10;O references 1 0 changes I O authors, 0 changes &#10;public string LastName &#10;get =&gt; lastName; &#10;set =&gt; SetVaIueCref lastName , &#10;ViewModel &#10;CustomerViewModeI.cs &#10;value) ; ">
            <a:extLst>
              <a:ext uri="{FF2B5EF4-FFF2-40B4-BE49-F238E27FC236}">
                <a16:creationId xmlns:a16="http://schemas.microsoft.com/office/drawing/2014/main" id="{6926E92F-F7D5-2131-2668-4D303E3C8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5" y="4534441"/>
            <a:ext cx="5282947" cy="18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C1-CB00-E4C1-8871-7EC3AD1E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 –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B92-14E0-85C7-4F62-A3A47FF5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Binding – How To</a:t>
            </a:r>
          </a:p>
          <a:p>
            <a:pPr lvl="1"/>
            <a:r>
              <a:rPr lang="en-US" dirty="0"/>
              <a:t>Create ViewModel</a:t>
            </a:r>
          </a:p>
          <a:p>
            <a:pPr lvl="2"/>
            <a:r>
              <a:rPr lang="en-US" dirty="0"/>
              <a:t>C# class with properties that implements </a:t>
            </a:r>
            <a:r>
              <a:rPr lang="en-US" dirty="0" err="1"/>
              <a:t>INotifyPropertyChanged</a:t>
            </a:r>
            <a:endParaRPr lang="en-US" dirty="0"/>
          </a:p>
          <a:p>
            <a:pPr lvl="2"/>
            <a:r>
              <a:rPr lang="en-US" dirty="0" err="1"/>
              <a:t>INotifyPropertyChanged</a:t>
            </a:r>
            <a:r>
              <a:rPr lang="en-US" dirty="0"/>
              <a:t> - class fires </a:t>
            </a:r>
            <a:r>
              <a:rPr lang="en-US" dirty="0" err="1"/>
              <a:t>PropertyChanged</a:t>
            </a:r>
            <a:r>
              <a:rPr lang="en-US" dirty="0"/>
              <a:t> when a property value changes</a:t>
            </a:r>
          </a:p>
          <a:p>
            <a:pPr lvl="3"/>
            <a:r>
              <a:rPr lang="en-US" dirty="0"/>
              <a:t>The magic sauce that makes WPF data binding work</a:t>
            </a:r>
          </a:p>
          <a:p>
            <a:pPr lvl="3"/>
            <a:r>
              <a:rPr lang="en-US" dirty="0"/>
              <a:t>We'll encapsulate in </a:t>
            </a:r>
            <a:r>
              <a:rPr lang="en-US" dirty="0" err="1"/>
              <a:t>ViewModelBase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Property for each thing you want to bind to</a:t>
            </a:r>
          </a:p>
          <a:p>
            <a:pPr lvl="1"/>
            <a:r>
              <a:rPr lang="en-US" dirty="0"/>
              <a:t>Set DataContext for main window</a:t>
            </a:r>
          </a:p>
          <a:p>
            <a:pPr lvl="2"/>
            <a:r>
              <a:rPr lang="en-US" dirty="0"/>
              <a:t>Do this in code-behind</a:t>
            </a:r>
          </a:p>
          <a:p>
            <a:pPr lvl="2"/>
            <a:r>
              <a:rPr lang="en-US" dirty="0"/>
              <a:t>Create instance of ViewModel and set top-level Window's DataContext to it</a:t>
            </a:r>
          </a:p>
          <a:p>
            <a:pPr lvl="1"/>
            <a:r>
              <a:rPr lang="en-US" dirty="0"/>
              <a:t>Create View</a:t>
            </a:r>
          </a:p>
          <a:p>
            <a:pPr lvl="2"/>
            <a:r>
              <a:rPr lang="en-US" dirty="0"/>
              <a:t>Property on UI element binds to property in ViewModel</a:t>
            </a:r>
          </a:p>
          <a:p>
            <a:pPr lvl="2"/>
            <a:r>
              <a:rPr lang="en-US" dirty="0"/>
              <a:t>Set </a:t>
            </a:r>
            <a:r>
              <a:rPr lang="en-US" dirty="0" err="1"/>
              <a:t>UpdateSourceTrigger</a:t>
            </a:r>
            <a:r>
              <a:rPr lang="en-US" dirty="0"/>
              <a:t>, if necessary</a:t>
            </a:r>
          </a:p>
          <a:p>
            <a:r>
              <a:rPr lang="en-US" dirty="0">
                <a:solidFill>
                  <a:srgbClr val="00B050"/>
                </a:solidFill>
              </a:rPr>
              <a:t>Example – Data Binding</a:t>
            </a:r>
          </a:p>
        </p:txBody>
      </p:sp>
    </p:spTree>
    <p:extLst>
      <p:ext uri="{BB962C8B-B14F-4D97-AF65-F5344CB8AC3E}">
        <p14:creationId xmlns:p14="http://schemas.microsoft.com/office/powerpoint/2010/main" val="355310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C0B0-E654-41F4-5B04-7BDC5346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3535-AF62-EF36-CF4A-F926E43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2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UI (XAML)</a:t>
            </a:r>
          </a:p>
          <a:p>
            <a:pPr lvl="1"/>
            <a:r>
              <a:rPr lang="en-US" dirty="0"/>
              <a:t>Markup and code-behind; layout separate from behavior</a:t>
            </a:r>
          </a:p>
          <a:p>
            <a:pPr lvl="1"/>
            <a:r>
              <a:rPr lang="en-US" dirty="0"/>
              <a:t>Hierarchical - elements have parents, children, with Window at the top</a:t>
            </a:r>
          </a:p>
          <a:p>
            <a:pPr lvl="1"/>
            <a:r>
              <a:rPr lang="en-US" dirty="0"/>
              <a:t>Elements represent instances of .NET types</a:t>
            </a:r>
          </a:p>
          <a:p>
            <a:pPr lvl="1"/>
            <a:r>
              <a:rPr lang="en-US" dirty="0"/>
              <a:t>Properties configure elements, set as attributes</a:t>
            </a:r>
          </a:p>
          <a:p>
            <a:pPr lvl="2"/>
            <a:r>
              <a:rPr lang="en-US" dirty="0"/>
              <a:t>Map to properties of .NET type</a:t>
            </a:r>
          </a:p>
          <a:p>
            <a:pPr lvl="2"/>
            <a:r>
              <a:rPr lang="en-US" dirty="0"/>
              <a:t>Properties have default values, sometimes different for each control</a:t>
            </a:r>
          </a:p>
          <a:p>
            <a:pPr lvl="2"/>
            <a:r>
              <a:rPr lang="en-US" dirty="0"/>
              <a:t>You only need to set properties that need non-default values</a:t>
            </a:r>
          </a:p>
          <a:p>
            <a:pPr lvl="1"/>
            <a:r>
              <a:rPr lang="en-US" dirty="0"/>
              <a:t>Elements can have end tags or self-closing tags</a:t>
            </a:r>
          </a:p>
          <a:p>
            <a:pPr lvl="1"/>
            <a:r>
              <a:rPr lang="en-US" dirty="0"/>
              <a:t>Property can also be expressed with child element syntax</a:t>
            </a:r>
          </a:p>
          <a:p>
            <a:pPr lvl="1"/>
            <a:r>
              <a:rPr lang="en-US" dirty="0"/>
              <a:t>Inheritance - Property values flow to children, unless overridden</a:t>
            </a:r>
          </a:p>
          <a:p>
            <a:r>
              <a:rPr lang="en-US" dirty="0">
                <a:solidFill>
                  <a:srgbClr val="00B050"/>
                </a:solidFill>
              </a:rPr>
              <a:t>Example - XAML</a:t>
            </a:r>
          </a:p>
        </p:txBody>
      </p:sp>
    </p:spTree>
    <p:extLst>
      <p:ext uri="{BB962C8B-B14F-4D97-AF65-F5344CB8AC3E}">
        <p14:creationId xmlns:p14="http://schemas.microsoft.com/office/powerpoint/2010/main" val="23337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8E9-215B-EB5B-F125-35ABA2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2789-7DD1-0807-2A01-F9CC345E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independent units</a:t>
            </a:r>
          </a:p>
          <a:p>
            <a:pPr lvl="1"/>
            <a:r>
              <a:rPr lang="en-US" dirty="0"/>
              <a:t>NOT pixels, but units of 1/96 in</a:t>
            </a:r>
          </a:p>
          <a:p>
            <a:pPr lvl="1"/>
            <a:r>
              <a:rPr lang="en-US" dirty="0"/>
              <a:t>Set button Width to 96,  you get 1" at any resolution, 96 pixels at 96 dpi, 120 pixels at dpi, etc.</a:t>
            </a:r>
          </a:p>
          <a:p>
            <a:pPr lvl="1"/>
            <a:r>
              <a:rPr lang="en-US" dirty="0"/>
              <a:t>Prevents UI elements from becoming smaller when running on high DPI monitors</a:t>
            </a:r>
          </a:p>
          <a:p>
            <a:pPr lvl="1"/>
            <a:r>
              <a:rPr lang="en-US" dirty="0"/>
              <a:t>WPF also renders by drawing elements, rather than using bitmaps; allows leveraging HW acceleration in GPUs</a:t>
            </a:r>
          </a:p>
        </p:txBody>
      </p:sp>
    </p:spTree>
    <p:extLst>
      <p:ext uri="{BB962C8B-B14F-4D97-AF65-F5344CB8AC3E}">
        <p14:creationId xmlns:p14="http://schemas.microsoft.com/office/powerpoint/2010/main" val="8143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BB1-3304-3A7B-90AC-CF2C12D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F8D-0D83-2AC7-9DA4-9EA11777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0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Layout</a:t>
            </a:r>
          </a:p>
          <a:p>
            <a:pPr lvl="1"/>
            <a:r>
              <a:rPr lang="en-US" dirty="0"/>
              <a:t>Handful of layout panels that each arranges child elements in a different way</a:t>
            </a:r>
          </a:p>
          <a:p>
            <a:pPr lvl="1"/>
            <a:r>
              <a:rPr lang="en-US" dirty="0"/>
              <a:t>Main layout panels</a:t>
            </a:r>
          </a:p>
          <a:p>
            <a:pPr lvl="2"/>
            <a:r>
              <a:rPr lang="en-US" dirty="0"/>
              <a:t>Grid -- rows and columns</a:t>
            </a:r>
          </a:p>
          <a:p>
            <a:pPr lvl="2"/>
            <a:r>
              <a:rPr lang="en-US" dirty="0" err="1"/>
              <a:t>StackPanel</a:t>
            </a:r>
            <a:r>
              <a:rPr lang="en-US" dirty="0"/>
              <a:t>  -- stack children horizontally or vertically</a:t>
            </a:r>
          </a:p>
          <a:p>
            <a:pPr lvl="2"/>
            <a:r>
              <a:rPr lang="en-US" dirty="0" err="1"/>
              <a:t>DockPanel</a:t>
            </a:r>
            <a:r>
              <a:rPr lang="en-US" dirty="0"/>
              <a:t> -- children docked on one side of parent</a:t>
            </a:r>
          </a:p>
          <a:p>
            <a:pPr lvl="2"/>
            <a:r>
              <a:rPr lang="en-US" dirty="0" err="1"/>
              <a:t>WrapPanel</a:t>
            </a:r>
            <a:r>
              <a:rPr lang="en-US" dirty="0"/>
              <a:t> -- position children next to each other, then wrap to next row or col</a:t>
            </a:r>
          </a:p>
          <a:p>
            <a:pPr lvl="2"/>
            <a:r>
              <a:rPr lang="en-US" dirty="0"/>
              <a:t>Canvas -- position children at X/Y coordinate      </a:t>
            </a:r>
            <a:r>
              <a:rPr lang="en-US" i="1" dirty="0"/>
              <a:t>we will likely never use</a:t>
            </a:r>
          </a:p>
          <a:p>
            <a:pPr lvl="1"/>
            <a:r>
              <a:rPr lang="en-US" dirty="0"/>
              <a:t>Every UI widget lives in a layout container  (almost)</a:t>
            </a:r>
          </a:p>
          <a:p>
            <a:pPr lvl="2"/>
            <a:r>
              <a:rPr lang="en-US" dirty="0"/>
              <a:t>The layout structure maps to the tree of elements in XAML</a:t>
            </a:r>
          </a:p>
          <a:p>
            <a:pPr lvl="1"/>
            <a:r>
              <a:rPr lang="en-US" dirty="0"/>
              <a:t>Layout containers can be nested</a:t>
            </a:r>
          </a:p>
          <a:p>
            <a:pPr lvl="2"/>
            <a:r>
              <a:rPr lang="en-US" dirty="0"/>
              <a:t>Containers can contain other containers or various child widgets</a:t>
            </a:r>
          </a:p>
          <a:p>
            <a:pPr lvl="1"/>
            <a:r>
              <a:rPr lang="en-US" dirty="0"/>
              <a:t>How layout works</a:t>
            </a:r>
          </a:p>
          <a:p>
            <a:pPr lvl="2"/>
            <a:r>
              <a:rPr lang="en-US" dirty="0"/>
              <a:t>Container measures its children, asking each how much size it needs</a:t>
            </a:r>
          </a:p>
          <a:p>
            <a:pPr lvl="2"/>
            <a:r>
              <a:rPr lang="en-US" dirty="0"/>
              <a:t>Then arranges its children</a:t>
            </a:r>
          </a:p>
        </p:txBody>
      </p:sp>
    </p:spTree>
    <p:extLst>
      <p:ext uri="{BB962C8B-B14F-4D97-AF65-F5344CB8AC3E}">
        <p14:creationId xmlns:p14="http://schemas.microsoft.com/office/powerpoint/2010/main" val="8647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D2B6-E9F7-961C-7047-5E31F8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– Layout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F2-1D84-AEEF-581D-4E6F1397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Positioning elements</a:t>
            </a:r>
          </a:p>
          <a:p>
            <a:pPr lvl="1"/>
            <a:r>
              <a:rPr lang="en-US" dirty="0"/>
              <a:t>Ideally, we don't need to set size or position for child elements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Contents of elements typically not fixed--contains either data or text, which can be localized</a:t>
            </a:r>
          </a:p>
          <a:p>
            <a:pPr lvl="1"/>
            <a:r>
              <a:rPr lang="en-US" dirty="0"/>
              <a:t>WPF uses flow-based layout--adapt the layout to the viewing environment</a:t>
            </a:r>
          </a:p>
          <a:p>
            <a:pPr lvl="1"/>
            <a:r>
              <a:rPr lang="en-US" dirty="0"/>
              <a:t>Positioning child elements -- what we </a:t>
            </a:r>
            <a:r>
              <a:rPr lang="en-US" b="1" i="1" dirty="0"/>
              <a:t>can</a:t>
            </a:r>
            <a:r>
              <a:rPr lang="en-US" dirty="0"/>
              <a:t> do</a:t>
            </a:r>
          </a:p>
          <a:p>
            <a:pPr lvl="2"/>
            <a:r>
              <a:rPr lang="en-US" dirty="0"/>
              <a:t>Select the right layout container</a:t>
            </a:r>
          </a:p>
          <a:p>
            <a:pPr lvl="2"/>
            <a:r>
              <a:rPr lang="en-US" dirty="0"/>
              <a:t>Alignment</a:t>
            </a:r>
          </a:p>
          <a:p>
            <a:pPr lvl="2"/>
            <a:r>
              <a:rPr lang="en-US" dirty="0"/>
              <a:t>Margins</a:t>
            </a:r>
          </a:p>
          <a:p>
            <a:pPr lvl="2"/>
            <a:r>
              <a:rPr lang="en-US" dirty="0"/>
              <a:t>Padding</a:t>
            </a:r>
          </a:p>
          <a:p>
            <a:pPr lvl="1"/>
            <a:r>
              <a:rPr lang="en-US" dirty="0"/>
              <a:t>Avoid, if possible</a:t>
            </a:r>
          </a:p>
          <a:p>
            <a:pPr lvl="2"/>
            <a:r>
              <a:rPr lang="en-US" dirty="0"/>
              <a:t>Size:  Height, Width properties</a:t>
            </a:r>
          </a:p>
        </p:txBody>
      </p:sp>
    </p:spTree>
    <p:extLst>
      <p:ext uri="{BB962C8B-B14F-4D97-AF65-F5344CB8AC3E}">
        <p14:creationId xmlns:p14="http://schemas.microsoft.com/office/powerpoint/2010/main" val="3456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2212</Words>
  <Application>Microsoft Office PowerPoint</Application>
  <PresentationFormat>Widescreen</PresentationFormat>
  <Paragraphs>316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  <vt:lpstr>Unit 1 – Layout Basics</vt:lpstr>
      <vt:lpstr>Unit 1 – Layout Basics</vt:lpstr>
      <vt:lpstr>Unit 1 – Layout Basics</vt:lpstr>
      <vt:lpstr>Unit 1 – Layout Basics</vt:lpstr>
      <vt:lpstr>Exercise 1 – Layout Basics</vt:lpstr>
      <vt:lpstr>Unit 2 – Layout Using Grid</vt:lpstr>
      <vt:lpstr>Unit 2 – Layout Using Grid</vt:lpstr>
      <vt:lpstr>Unit 2 – Layout Using Grid</vt:lpstr>
      <vt:lpstr>Unit 2 – Layout Using Grid</vt:lpstr>
      <vt:lpstr>Unit 2 – Layout Using Grid</vt:lpstr>
      <vt:lpstr>Exercise 2 – Layout Using Grid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  <vt:lpstr>Unit 3 – Data 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21</cp:revision>
  <dcterms:created xsi:type="dcterms:W3CDTF">2023-09-29T16:40:28Z</dcterms:created>
  <dcterms:modified xsi:type="dcterms:W3CDTF">2023-09-30T00:07:35Z</dcterms:modified>
</cp:coreProperties>
</file>