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6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14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Binding DataContext of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4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Recall that everything in WPF is rendered through a graphics engine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This means that everything runs through standard 2D graphics transforms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So we can hook up to those transforms and use data binding to control them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>
                <a:effectLst/>
                <a:latin typeface="Calibri" panose="020F0502020204030204" pitchFamily="34" charset="0"/>
              </a:rPr>
              <a:t>- Perhaps a little silly; but the point is that we can bind to anything and how easy things are to wire up; this took just five minutes to create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1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Show ViewModel, View, then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example 3 -- ViewModel, View,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8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Dictate - They are used in a variety of places, but we'll look at lists first</a:t>
            </a:r>
          </a:p>
          <a:p>
            <a:r>
              <a:rPr lang="en-US" dirty="0"/>
              <a:t>Text comes from - You saw this with the Person; w/o </a:t>
            </a:r>
            <a:r>
              <a:rPr lang="en-US" dirty="0" err="1"/>
              <a:t>ToString</a:t>
            </a:r>
            <a:r>
              <a:rPr lang="en-US" dirty="0"/>
              <a:t>, you just got the type of the object</a:t>
            </a:r>
          </a:p>
          <a:p>
            <a:r>
              <a:rPr lang="en-US" dirty="0"/>
              <a:t>LAST – Example</a:t>
            </a:r>
          </a:p>
          <a:p>
            <a:r>
              <a:rPr lang="en-US" dirty="0"/>
              <a:t>- Show ViewModel, View, then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ContentTemplate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Benefits</a:t>
            </a:r>
          </a:p>
          <a:p>
            <a:r>
              <a:rPr lang="en-US" dirty="0" err="1"/>
              <a:t>CanExecute</a:t>
            </a:r>
            <a:r>
              <a:rPr lang="en-US" dirty="0"/>
              <a:t> - Build logic into command</a:t>
            </a:r>
          </a:p>
          <a:p>
            <a:r>
              <a:rPr lang="en-US" dirty="0"/>
              <a:t>    - Command can have state, or require certain pre-conditions</a:t>
            </a:r>
          </a:p>
          <a:p>
            <a:r>
              <a:rPr lang="en-US" dirty="0"/>
              <a:t>    - automatically used by UI controls to grey out controls when execution not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35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Look at </a:t>
            </a:r>
            <a:r>
              <a:rPr lang="en-US" dirty="0" err="1"/>
              <a:t>DelegateCommand</a:t>
            </a:r>
            <a:endParaRPr lang="en-US" dirty="0"/>
          </a:p>
          <a:p>
            <a:r>
              <a:rPr lang="en-US" i="0" dirty="0"/>
              <a:t>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Look at ViewModel; NB lambdas could be methods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6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Ex 1 - without resources - different ways to specify a property value</a:t>
            </a:r>
          </a:p>
          <a:p>
            <a:r>
              <a:rPr lang="en-US" dirty="0"/>
              <a:t>- Ex 2 - with resources - now using </a:t>
            </a:r>
            <a:r>
              <a:rPr lang="en-US" dirty="0" err="1"/>
              <a:t>StaticResource</a:t>
            </a:r>
            <a:endParaRPr lang="en-US" dirty="0"/>
          </a:p>
          <a:p>
            <a:r>
              <a:rPr lang="en-US" dirty="0"/>
              <a:t>- Then change to new color</a:t>
            </a:r>
          </a:p>
          <a:p>
            <a:r>
              <a:rPr lang="en-US" dirty="0"/>
              <a:t>- Note: change on the fly, w/o restarting application</a:t>
            </a:r>
          </a:p>
          <a:p>
            <a:r>
              <a:rPr lang="en-US" dirty="0"/>
              <a:t>- Note: Would normally move this to </a:t>
            </a:r>
            <a:r>
              <a:rPr lang="en-US" dirty="0" err="1"/>
              <a:t>ResourceDictionary</a:t>
            </a:r>
            <a:r>
              <a:rPr lang="en-US" dirty="0"/>
              <a:t> in external file</a:t>
            </a:r>
          </a:p>
          <a:p>
            <a:r>
              <a:rPr lang="en-US" dirty="0"/>
              <a:t>- Q: </a:t>
            </a:r>
            <a:r>
              <a:rPr lang="en-US" dirty="0" err="1"/>
              <a:t>DynamicResource</a:t>
            </a:r>
            <a:r>
              <a:rPr lang="en-US" dirty="0"/>
              <a:t>?  </a:t>
            </a:r>
            <a:r>
              <a:rPr lang="en-US" dirty="0" err="1"/>
              <a:t>StaticResource</a:t>
            </a:r>
            <a:r>
              <a:rPr lang="en-US" dirty="0"/>
              <a:t> resolves at load time, vs Dynamic resolved at run-time</a:t>
            </a:r>
          </a:p>
          <a:p>
            <a:r>
              <a:rPr lang="en-US" dirty="0"/>
              <a:t>- Almost always static, dynamic if value comes from something you load later; or performance savings, if control not immediately loaded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3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XAML - defining and using style</a:t>
            </a:r>
          </a:p>
          <a:p>
            <a:r>
              <a:rPr lang="en-US" dirty="0"/>
              <a:t>- NB: Much cleaner, not repeating all of those styles</a:t>
            </a:r>
          </a:p>
          <a:p>
            <a:r>
              <a:rPr lang="en-US" dirty="0"/>
              <a:t>- NB: Style can itself reference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5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</a:t>
            </a:r>
          </a:p>
          <a:p>
            <a:r>
              <a:rPr lang="en-US" dirty="0"/>
              <a:t>- Child styles can add or override other property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0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Show XAML </a:t>
            </a:r>
          </a:p>
          <a:p>
            <a:r>
              <a:rPr lang="en-US" dirty="0"/>
              <a:t>- NB: Named style inheriting from default style requires that </a:t>
            </a:r>
            <a:r>
              <a:rPr lang="en-US" dirty="0" err="1"/>
              <a:t>BasedOn</a:t>
            </a:r>
            <a:r>
              <a:rPr lang="en-US" dirty="0"/>
              <a:t> mentions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6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Look at Button and </a:t>
            </a:r>
            <a:r>
              <a:rPr lang="en-US" dirty="0" err="1"/>
              <a:t>TextBlock</a:t>
            </a:r>
            <a:endParaRPr lang="en-US" dirty="0"/>
          </a:p>
          <a:p>
            <a:r>
              <a:rPr lang="en-US" dirty="0"/>
              <a:t>-  Ctrl-Shift</a:t>
            </a:r>
          </a:p>
          <a:p>
            <a:r>
              <a:rPr lang="en-US" dirty="0"/>
              <a:t>-  So a Button is built up from constituent controls</a:t>
            </a:r>
          </a:p>
          <a:p>
            <a:r>
              <a:rPr lang="en-US" dirty="0"/>
              <a:t>-  Visual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 Walk thru steps above</a:t>
            </a:r>
          </a:p>
          <a:p>
            <a:r>
              <a:rPr lang="en-US" dirty="0"/>
              <a:t>-  Talk through pieces of control template, starting with the Button</a:t>
            </a:r>
          </a:p>
          <a:p>
            <a:r>
              <a:rPr lang="en-US" dirty="0"/>
              <a:t>-  Can see logic for what happens when you hover over button</a:t>
            </a:r>
          </a:p>
          <a:p>
            <a:r>
              <a:rPr lang="en-US" dirty="0"/>
              <a:t>-  Triggers - when property changes, change something else</a:t>
            </a:r>
          </a:p>
          <a:p>
            <a:r>
              <a:rPr lang="en-US" dirty="0"/>
              <a:t>-  </a:t>
            </a:r>
            <a:r>
              <a:rPr lang="en-US" dirty="0" err="1"/>
              <a:t>ContentPresenter</a:t>
            </a:r>
            <a:r>
              <a:rPr lang="en-US" dirty="0"/>
              <a:t> - placeholder for control's Content</a:t>
            </a:r>
          </a:p>
          <a:p>
            <a:r>
              <a:rPr lang="en-US" dirty="0"/>
              <a:t>-  Note Content property--just text</a:t>
            </a:r>
          </a:p>
          <a:p>
            <a:r>
              <a:rPr lang="en-US" dirty="0"/>
              <a:t>-  This gives you an idea of what's possible--overriding look and feel of a control </a:t>
            </a:r>
          </a:p>
          <a:p>
            <a:r>
              <a:rPr lang="en-US" dirty="0"/>
              <a:t>    - And some behaviors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99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For MTS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4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Custom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0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pointing out that we've just barely scratched the surface; this stuff is all common in a typical WPF production application</a:t>
            </a:r>
          </a:p>
          <a:p>
            <a:r>
              <a:rPr lang="en-US" dirty="0"/>
              <a:t>- LAST: Asynchronous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6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1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63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br>
              <a:rPr lang="en-US" i="0" dirty="0"/>
            </a:br>
            <a:r>
              <a:rPr lang="en-US" i="0" dirty="0"/>
              <a:t>LAST: </a:t>
            </a:r>
            <a:r>
              <a:rPr lang="en-US" b="0" i="0" dirty="0"/>
              <a:t>Example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mailto:seanpsexton@gmail.com" TargetMode="External"/><Relationship Id="rId3" Type="http://schemas.openxmlformats.org/officeDocument/2006/relationships/hyperlink" Target="https://github.com/seanpsexton/wpf-workshop" TargetMode="External"/><Relationship Id="rId7" Type="http://schemas.openxmlformats.org/officeDocument/2006/relationships/hyperlink" Target="https://www.wpftutorial.net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" TargetMode="External"/><Relationship Id="rId5" Type="http://schemas.openxmlformats.org/officeDocument/2006/relationships/hyperlink" Target="file:///\\msp02-fs01\mtsdepartments\Oslo\Training\WPF-Workshop-Sexton-Oct2023" TargetMode="External"/><Relationship Id="rId4" Type="http://schemas.openxmlformats.org/officeDocument/2006/relationships/hyperlink" Target="https://github.com/seanpsexton/wpf-workshop-solu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– Button and Text</a:t>
            </a:r>
          </a:p>
          <a:p>
            <a:pPr lvl="1"/>
            <a:r>
              <a:rPr lang="en-US" dirty="0"/>
              <a:t>Part 2 –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sometimes you want things to line up</a:t>
            </a:r>
          </a:p>
          <a:p>
            <a:r>
              <a:rPr lang="en-US" dirty="0"/>
              <a:t>Grid –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ways to set row and column size in Grid</a:t>
            </a:r>
          </a:p>
          <a:p>
            <a:r>
              <a:rPr lang="en-US" dirty="0"/>
              <a:t>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– rows take up equal amounts of available vertical space</a:t>
            </a:r>
          </a:p>
          <a:p>
            <a:pPr lvl="2"/>
            <a:r>
              <a:rPr lang="en-US" dirty="0"/>
              <a:t>Default –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* –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pPr lvl="2"/>
            <a:r>
              <a:rPr lang="en-US" dirty="0"/>
              <a:t>The more *s you have, the more space you get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sizing</a:t>
            </a:r>
          </a:p>
          <a:p>
            <a:pPr lvl="1"/>
            <a:r>
              <a:rPr lang="en-US" dirty="0"/>
              <a:t>Auto sizing – sets sizes based on content</a:t>
            </a:r>
          </a:p>
          <a:p>
            <a:pPr lvl="2"/>
            <a:r>
              <a:rPr lang="en-US" dirty="0"/>
              <a:t>Set rows or column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areas”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Use star sizing for resizable 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container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 (individual controls) are typically Auto sized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Auto Sizing 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sizing</a:t>
            </a:r>
          </a:p>
          <a:p>
            <a:pPr lvl="1"/>
            <a:r>
              <a:rPr lang="en-US" dirty="0"/>
              <a:t>Specify exact Height (rows) or Width (columns)</a:t>
            </a:r>
          </a:p>
          <a:p>
            <a:pPr lvl="1"/>
            <a:r>
              <a:rPr lang="en-US" dirty="0"/>
              <a:t>Discouraged –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	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In child element, specify how many rows/columns to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Row and Column Spanning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Load data into the widgets from data store</a:t>
            </a:r>
          </a:p>
          <a:p>
            <a:pPr lvl="1"/>
            <a:r>
              <a:rPr lang="en-US" dirty="0"/>
              <a:t>User works with the data, changing some internal state</a:t>
            </a:r>
          </a:p>
          <a:p>
            <a:pPr lvl="1"/>
            <a:r>
              <a:rPr lang="en-US" dirty="0"/>
              <a:t>State dictates operations</a:t>
            </a:r>
          </a:p>
          <a:p>
            <a:pPr lvl="1"/>
            <a:r>
              <a:rPr lang="en-US" dirty="0"/>
              <a:t>Store state back to </a:t>
            </a:r>
            <a:r>
              <a:rPr lang="en-US" dirty="0" err="1"/>
              <a:t>to</a:t>
            </a:r>
            <a:r>
              <a:rPr lang="en-US" dirty="0"/>
              <a:t>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View contains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When user changes something in UI =&gt; update property in </a:t>
            </a:r>
            <a:r>
              <a:rPr lang="en-US" dirty="0" err="1"/>
              <a:t>ViewMode</a:t>
            </a:r>
            <a:endParaRPr lang="en-US" dirty="0"/>
          </a:p>
          <a:p>
            <a:pPr lvl="2"/>
            <a:r>
              <a:rPr lang="en-US" dirty="0"/>
              <a:t>When property changes in ViewModel =&gt; update UI controls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>
              <a:effectLst/>
            </a:endParaRPr>
          </a:p>
          <a:p>
            <a:r>
              <a:rPr lang="en-US" dirty="0"/>
              <a:t>The plan</a:t>
            </a:r>
          </a:p>
          <a:p>
            <a:pPr lvl="1"/>
            <a:r>
              <a:rPr lang="en-US" dirty="0"/>
              <a:t>Nine units today – present material, then associated exercise</a:t>
            </a:r>
          </a:p>
          <a:p>
            <a:pPr lvl="1"/>
            <a:r>
              <a:rPr lang="en-US" dirty="0"/>
              <a:t>Details for each exercise are in the repo</a:t>
            </a:r>
          </a:p>
          <a:p>
            <a:pPr lvl="1"/>
            <a:r>
              <a:rPr lang="en-US" dirty="0"/>
              <a:t>Some exercises have Visual Studio project to start with</a:t>
            </a:r>
          </a:p>
          <a:p>
            <a:pPr lvl="1"/>
            <a:r>
              <a:rPr lang="en-US" dirty="0"/>
              <a:t>After the class, I’ll post my solutions for each exercise</a:t>
            </a:r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containing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 / 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Set DataContext of UI controls to instance of a ViewModel</a:t>
            </a:r>
          </a:p>
          <a:p>
            <a:pPr lvl="2"/>
            <a:r>
              <a:rPr lang="en-US" dirty="0"/>
              <a:t>Properties of UI elements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Binding mode dictates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–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–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–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–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–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Binding text in a </a:t>
            </a:r>
            <a:r>
              <a:rPr lang="en-US" dirty="0" err="1"/>
              <a:t>TextBox</a:t>
            </a:r>
            <a:r>
              <a:rPr lang="en-US" dirty="0"/>
              <a:t> to a property in the ViewModel</a:t>
            </a:r>
          </a:p>
          <a:p>
            <a:pPr lvl="1"/>
            <a:r>
              <a:rPr lang="en-US" dirty="0"/>
              <a:t>User enters last name,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18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/>
              <a:t>Property for each thing you want to bind to</a:t>
            </a:r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–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2"/>
            <a:r>
              <a:rPr lang="en-US" dirty="0"/>
              <a:t>Inherited by every control in the window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desired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59C-176C-76C2-33B6-1646CEC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AEB0-6C0D-34BF-F901-4E651A6E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use data binding to connect UI controls to a ViewModel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Exercise_3_DataBinding</a:t>
            </a:r>
          </a:p>
          <a:p>
            <a:pPr lvl="1"/>
            <a:r>
              <a:rPr lang="en-US" dirty="0"/>
              <a:t>Create a ViewModel</a:t>
            </a:r>
          </a:p>
          <a:p>
            <a:pPr lvl="1"/>
            <a:r>
              <a:rPr lang="en-US" dirty="0"/>
              <a:t>Set DataContext of main window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Add other data bound labels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6467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9403-4197-DF61-EE82-19A20857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978C-9A6C-2703-A853-ACBDB19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can you bind to?</a:t>
            </a:r>
          </a:p>
          <a:p>
            <a:pPr lvl="1"/>
            <a:r>
              <a:rPr lang="en-US" dirty="0"/>
              <a:t>Almost any property on any XAML element  </a:t>
            </a:r>
            <a:r>
              <a:rPr lang="en-US" i="1" dirty="0"/>
              <a:t>(dependency properties)</a:t>
            </a:r>
          </a:p>
          <a:p>
            <a:pPr lvl="1"/>
            <a:r>
              <a:rPr lang="en-US" dirty="0"/>
              <a:t>Data binding used </a:t>
            </a:r>
            <a:r>
              <a:rPr lang="en-US" b="1" i="1" dirty="0"/>
              <a:t>everywhere </a:t>
            </a:r>
            <a:r>
              <a:rPr lang="en-US" dirty="0"/>
              <a:t>in WPF</a:t>
            </a:r>
          </a:p>
          <a:p>
            <a:r>
              <a:rPr lang="en-US" dirty="0"/>
              <a:t>Most commonly bind to data-oriented properties</a:t>
            </a:r>
          </a:p>
          <a:p>
            <a:pPr lvl="1"/>
            <a:r>
              <a:rPr lang="en-US" dirty="0"/>
              <a:t>Display data to user, e.g. a list of choices</a:t>
            </a:r>
          </a:p>
          <a:p>
            <a:pPr lvl="1"/>
            <a:r>
              <a:rPr lang="en-US" dirty="0"/>
              <a:t>Retrieve data entered by user</a:t>
            </a:r>
          </a:p>
          <a:p>
            <a:r>
              <a:rPr lang="en-US" dirty="0"/>
              <a:t>Other common binding scenarios</a:t>
            </a:r>
          </a:p>
          <a:p>
            <a:pPr lvl="1"/>
            <a:r>
              <a:rPr lang="en-US" dirty="0"/>
              <a:t>Bind Visibility property based on </a:t>
            </a:r>
            <a:r>
              <a:rPr lang="en-US" dirty="0" err="1"/>
              <a:t>boolean</a:t>
            </a:r>
            <a:r>
              <a:rPr lang="en-US" dirty="0"/>
              <a:t> property (e.g. </a:t>
            </a:r>
            <a:r>
              <a:rPr lang="en-US" dirty="0" err="1"/>
              <a:t>ShowScope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</a:t>
            </a:r>
            <a:r>
              <a:rPr lang="en-US" dirty="0" err="1"/>
              <a:t>IsEnabled</a:t>
            </a:r>
            <a:r>
              <a:rPr lang="en-US" dirty="0"/>
              <a:t> property based on state, enabling/disabling controls</a:t>
            </a:r>
          </a:p>
          <a:p>
            <a:pPr lvl="1"/>
            <a:r>
              <a:rPr lang="en-US" dirty="0"/>
              <a:t>Binding static labels to localized strings</a:t>
            </a:r>
          </a:p>
          <a:p>
            <a:pPr lvl="1"/>
            <a:r>
              <a:rPr lang="en-US" dirty="0"/>
              <a:t>Binding to list of selectable items in a list or grid</a:t>
            </a:r>
          </a:p>
          <a:p>
            <a:pPr lvl="1"/>
            <a:r>
              <a:rPr lang="en-US" dirty="0"/>
              <a:t>Binding selected item in a list, selected tab, etc.</a:t>
            </a:r>
          </a:p>
          <a:p>
            <a:pPr lvl="1"/>
            <a:r>
              <a:rPr lang="en-US" dirty="0"/>
              <a:t>Binding layout properties, e.g. margins, padding, sizes</a:t>
            </a:r>
          </a:p>
          <a:p>
            <a:pPr lvl="1"/>
            <a:r>
              <a:rPr lang="en-US" dirty="0"/>
              <a:t>Binding DataContext of child items (to child object in ViewModel)</a:t>
            </a:r>
          </a:p>
        </p:txBody>
      </p:sp>
    </p:spTree>
    <p:extLst>
      <p:ext uri="{BB962C8B-B14F-4D97-AF65-F5344CB8AC3E}">
        <p14:creationId xmlns:p14="http://schemas.microsoft.com/office/powerpoint/2010/main" val="39779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6A8-EEA7-E58C-2282-8ADE7FB1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EA2-9678-70A3-EE50-0F14617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 - Binding to Layout Transforms</a:t>
            </a:r>
          </a:p>
        </p:txBody>
      </p:sp>
    </p:spTree>
    <p:extLst>
      <p:ext uri="{BB962C8B-B14F-4D97-AF65-F5344CB8AC3E}">
        <p14:creationId xmlns:p14="http://schemas.microsoft.com/office/powerpoint/2010/main" val="105977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33B-3519-A3A1-527A-D2C10FE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48CB-9502-1992-7F57-56259554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 list</a:t>
            </a:r>
          </a:p>
          <a:p>
            <a:pPr lvl="1"/>
            <a:r>
              <a:rPr lang="en-US" dirty="0"/>
              <a:t>Populate a list by binding to a list of objects</a:t>
            </a:r>
          </a:p>
          <a:p>
            <a:pPr lvl="1"/>
            <a:r>
              <a:rPr lang="en-US" dirty="0"/>
              <a:t>To populate a </a:t>
            </a:r>
            <a:r>
              <a:rPr lang="en-US" dirty="0" err="1"/>
              <a:t>ListBox</a:t>
            </a:r>
            <a:endParaRPr lang="en-US" dirty="0"/>
          </a:p>
          <a:p>
            <a:pPr lvl="2"/>
            <a:r>
              <a:rPr lang="en-US" dirty="0"/>
              <a:t>In ViewModel, create property that is List&lt;T&gt; – list of objects, of some type T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ItemsSource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List</a:t>
            </a:r>
          </a:p>
        </p:txBody>
      </p:sp>
    </p:spTree>
    <p:extLst>
      <p:ext uri="{BB962C8B-B14F-4D97-AF65-F5344CB8AC3E}">
        <p14:creationId xmlns:p14="http://schemas.microsoft.com/office/powerpoint/2010/main" val="27165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9107-F124-841C-7948-02D0BFC7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E6EA-5BB3-A195-A198-2114C5F6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selected item in list</a:t>
            </a:r>
          </a:p>
          <a:p>
            <a:pPr lvl="1"/>
            <a:r>
              <a:rPr lang="en-US" dirty="0"/>
              <a:t>Want to know which item in </a:t>
            </a:r>
            <a:r>
              <a:rPr lang="en-US" dirty="0" err="1"/>
              <a:t>ListBox</a:t>
            </a:r>
            <a:r>
              <a:rPr lang="en-US" dirty="0"/>
              <a:t> the user selected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In ViewModel, add property of type T  (type of object in list)</a:t>
            </a:r>
          </a:p>
          <a:p>
            <a:pPr lvl="2"/>
            <a:r>
              <a:rPr lang="en-US" dirty="0"/>
              <a:t>In View, bind </a:t>
            </a:r>
            <a:r>
              <a:rPr lang="en-US" dirty="0" err="1"/>
              <a:t>SelectedItem</a:t>
            </a:r>
            <a:r>
              <a:rPr lang="en-US" dirty="0"/>
              <a:t> property of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Example – Binding to Selected Item</a:t>
            </a:r>
          </a:p>
        </p:txBody>
      </p:sp>
    </p:spTree>
    <p:extLst>
      <p:ext uri="{BB962C8B-B14F-4D97-AF65-F5344CB8AC3E}">
        <p14:creationId xmlns:p14="http://schemas.microsoft.com/office/powerpoint/2010/main" val="33435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22B-90B9-FBC1-E96A-15B0F3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4 – Binding to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F58-7926-E27C-9B1B-7A522DB0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the items in a </a:t>
            </a:r>
            <a:r>
              <a:rPr lang="en-US" dirty="0" err="1"/>
              <a:t>ListBox</a:t>
            </a:r>
            <a:r>
              <a:rPr lang="en-US" dirty="0"/>
              <a:t> to a list of objects</a:t>
            </a:r>
          </a:p>
          <a:p>
            <a:pPr lvl="1"/>
            <a:r>
              <a:rPr lang="en-US" dirty="0"/>
              <a:t>How to bind the selected item to a property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Exercise_4_BindingToList</a:t>
            </a:r>
          </a:p>
          <a:p>
            <a:pPr lvl="1"/>
            <a:r>
              <a:rPr lang="en-US" dirty="0"/>
              <a:t>Create the ViewModel</a:t>
            </a:r>
          </a:p>
          <a:p>
            <a:pPr lvl="1"/>
            <a:r>
              <a:rPr lang="en-US" dirty="0"/>
              <a:t>Set the DataContext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Fix the </a:t>
            </a:r>
            <a:r>
              <a:rPr lang="en-US" dirty="0" err="1"/>
              <a:t>ListBox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Display selected item info</a:t>
            </a:r>
          </a:p>
        </p:txBody>
      </p:sp>
    </p:spTree>
    <p:extLst>
      <p:ext uri="{BB962C8B-B14F-4D97-AF65-F5344CB8AC3E}">
        <p14:creationId xmlns:p14="http://schemas.microsoft.com/office/powerpoint/2010/main" val="60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273-1AA8-F1E2-DC53-D9366C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C711-3751-289D-E62F-64E3F6D6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templates dictate how to format objects in lists</a:t>
            </a:r>
          </a:p>
          <a:p>
            <a:r>
              <a:rPr lang="en-US" dirty="0"/>
              <a:t>Default behavior</a:t>
            </a:r>
          </a:p>
          <a:p>
            <a:pPr lvl="1"/>
            <a:r>
              <a:rPr lang="en-US" dirty="0"/>
              <a:t>In a list, default data template is just text</a:t>
            </a:r>
          </a:p>
          <a:p>
            <a:pPr lvl="1"/>
            <a:r>
              <a:rPr lang="en-US" dirty="0"/>
              <a:t>Text comes from calling </a:t>
            </a:r>
            <a:r>
              <a:rPr lang="en-US" dirty="0" err="1"/>
              <a:t>ToString</a:t>
            </a:r>
            <a:r>
              <a:rPr lang="en-US" dirty="0"/>
              <a:t> on the object</a:t>
            </a:r>
          </a:p>
          <a:p>
            <a:r>
              <a:rPr lang="en-US" dirty="0"/>
              <a:t>Override data template for a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Item in list binds to object of a particular type  (e.g. Person)</a:t>
            </a:r>
          </a:p>
          <a:p>
            <a:pPr lvl="1"/>
            <a:r>
              <a:rPr lang="en-US" dirty="0"/>
              <a:t>Data template defines how to display the data</a:t>
            </a:r>
          </a:p>
          <a:p>
            <a:r>
              <a:rPr lang="en-US" dirty="0"/>
              <a:t>ItemTemplate property of </a:t>
            </a:r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Set to a </a:t>
            </a:r>
            <a:r>
              <a:rPr lang="en-US" dirty="0" err="1"/>
              <a:t>DataTemplate</a:t>
            </a:r>
            <a:endParaRPr lang="en-US" dirty="0"/>
          </a:p>
          <a:p>
            <a:pPr lvl="1"/>
            <a:r>
              <a:rPr lang="en-US" dirty="0"/>
              <a:t>Data context of the data template is one item in the list  (e.g. Person)</a:t>
            </a:r>
          </a:p>
          <a:p>
            <a:pPr lvl="1"/>
            <a:r>
              <a:rPr lang="en-US" dirty="0"/>
              <a:t>Use normal layout techniques</a:t>
            </a:r>
          </a:p>
          <a:p>
            <a:pPr lvl="1"/>
            <a:r>
              <a:rPr lang="en-US" dirty="0"/>
              <a:t>Bind to properties on the item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DataTemplate</a:t>
            </a:r>
            <a:r>
              <a:rPr lang="en-US" dirty="0">
                <a:solidFill>
                  <a:srgbClr val="00B050"/>
                </a:solidFill>
              </a:rPr>
              <a:t> in a </a:t>
            </a:r>
            <a:r>
              <a:rPr lang="en-US" dirty="0" err="1">
                <a:solidFill>
                  <a:srgbClr val="00B050"/>
                </a:solidFill>
              </a:rPr>
              <a:t>ListBox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141A-B776-67B8-CB94-BACAA27B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E1B-AD35-8B67-26FE-A843007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use data templates</a:t>
            </a:r>
          </a:p>
          <a:p>
            <a:pPr lvl="1"/>
            <a:r>
              <a:rPr lang="en-US" dirty="0"/>
              <a:t>ItemTemplate property of list-based controls</a:t>
            </a:r>
          </a:p>
          <a:p>
            <a:pPr lvl="2"/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</a:t>
            </a:r>
            <a:r>
              <a:rPr lang="en-US" dirty="0" err="1"/>
              <a:t>TabControl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ContentTemplate</a:t>
            </a:r>
            <a:r>
              <a:rPr lang="en-US" dirty="0"/>
              <a:t> of control with Content property</a:t>
            </a:r>
          </a:p>
          <a:p>
            <a:pPr lvl="2"/>
            <a:r>
              <a:rPr lang="en-US" dirty="0"/>
              <a:t>Label, Button</a:t>
            </a:r>
          </a:p>
          <a:p>
            <a:pPr lvl="2"/>
            <a:r>
              <a:rPr lang="en-US" dirty="0" err="1"/>
              <a:t>ContentPresenter</a:t>
            </a:r>
            <a:r>
              <a:rPr lang="en-US" dirty="0"/>
              <a:t> – allows reuse, shared template becomes custom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9470-4C0D-0446-29FF-40F7150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5 – Data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1936-5CD7-A9AD-7F63-EA033737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create a data template for items in a </a:t>
            </a:r>
            <a:r>
              <a:rPr lang="en-US" dirty="0" err="1"/>
              <a:t>ListBox</a:t>
            </a:r>
            <a:endParaRPr lang="en-US" dirty="0"/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Exercise_5_DataTemplate</a:t>
            </a:r>
          </a:p>
          <a:p>
            <a:pPr lvl="1"/>
            <a:r>
              <a:rPr lang="en-US" dirty="0"/>
              <a:t>Set ItemTemplate to data template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63269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8829-FD46-A879-2629-B2590C59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7B6F-567C-21EC-21BA-2427E22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– an object that executes some logic, independent from the UI</a:t>
            </a:r>
          </a:p>
          <a:p>
            <a:r>
              <a:rPr lang="en-US" dirty="0"/>
              <a:t>UI element (e.g. Button) binds to Command</a:t>
            </a:r>
          </a:p>
          <a:p>
            <a:pPr lvl="1"/>
            <a:r>
              <a:rPr lang="en-US" dirty="0"/>
              <a:t>User interacts with the UI element, command logic is executed</a:t>
            </a:r>
          </a:p>
          <a:p>
            <a:r>
              <a:rPr lang="en-US" dirty="0"/>
              <a:t>Commands vs Event Handlers</a:t>
            </a:r>
          </a:p>
          <a:p>
            <a:pPr lvl="1"/>
            <a:r>
              <a:rPr lang="en-US" dirty="0"/>
              <a:t>Command – View binds to a Command object in the ViewModel</a:t>
            </a:r>
          </a:p>
          <a:p>
            <a:pPr lvl="1"/>
            <a:r>
              <a:rPr lang="en-US" dirty="0"/>
              <a:t>Event Handler – code-behind for UI element (e.g. Click handler) executes logic</a:t>
            </a:r>
          </a:p>
          <a:p>
            <a:r>
              <a:rPr lang="en-US" dirty="0"/>
              <a:t>Benefits of commands</a:t>
            </a:r>
          </a:p>
          <a:p>
            <a:pPr lvl="1"/>
            <a:r>
              <a:rPr lang="en-US" dirty="0"/>
              <a:t>Separation of concerns – logic of what the command does is outside of the View</a:t>
            </a:r>
          </a:p>
          <a:p>
            <a:pPr lvl="1"/>
            <a:r>
              <a:rPr lang="en-US" dirty="0"/>
              <a:t>Reuse – can use same command for multiple UI elements (e.g. menu, toolbar)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property – used to disable controls</a:t>
            </a:r>
          </a:p>
        </p:txBody>
      </p:sp>
    </p:spTree>
    <p:extLst>
      <p:ext uri="{BB962C8B-B14F-4D97-AF65-F5344CB8AC3E}">
        <p14:creationId xmlns:p14="http://schemas.microsoft.com/office/powerpoint/2010/main" val="21120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920-B7B0-87FC-6F07-4D61640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14F8-6FCF-75DC-89CE-AD9AE76F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 class</a:t>
            </a:r>
          </a:p>
          <a:p>
            <a:pPr lvl="1"/>
            <a:r>
              <a:rPr lang="en-US" dirty="0"/>
              <a:t>Implements </a:t>
            </a:r>
            <a:r>
              <a:rPr lang="en-US" dirty="0" err="1"/>
              <a:t>ICommand</a:t>
            </a:r>
            <a:endParaRPr lang="en-US" dirty="0"/>
          </a:p>
          <a:p>
            <a:pPr lvl="1"/>
            <a:r>
              <a:rPr lang="en-US" dirty="0"/>
              <a:t>Execute – method that executes the command  (takes optional parameter)</a:t>
            </a:r>
          </a:p>
          <a:p>
            <a:pPr lvl="1"/>
            <a:r>
              <a:rPr lang="en-US" dirty="0" err="1"/>
              <a:t>CanExecute</a:t>
            </a:r>
            <a:r>
              <a:rPr lang="en-US" dirty="0"/>
              <a:t> – method that determines whether command can execute</a:t>
            </a:r>
          </a:p>
          <a:p>
            <a:r>
              <a:rPr lang="en-US" dirty="0" err="1"/>
              <a:t>DelegateCommand</a:t>
            </a:r>
            <a:endParaRPr lang="en-US" dirty="0"/>
          </a:p>
          <a:p>
            <a:pPr lvl="1"/>
            <a:r>
              <a:rPr lang="en-US" dirty="0"/>
              <a:t>Helper class that implements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en-US" dirty="0"/>
              <a:t>ViewModel</a:t>
            </a:r>
          </a:p>
          <a:p>
            <a:pPr lvl="1"/>
            <a:r>
              <a:rPr lang="en-US" dirty="0"/>
              <a:t>Creates instance of the command</a:t>
            </a:r>
          </a:p>
          <a:p>
            <a:pPr lvl="1"/>
            <a:r>
              <a:rPr lang="en-US" dirty="0"/>
              <a:t>Define delegates for Execute and </a:t>
            </a:r>
            <a:r>
              <a:rPr lang="en-US" dirty="0" err="1"/>
              <a:t>CanExecute</a:t>
            </a:r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Bind Command property on UI element to command property in ViewModel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Implementing a Command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A06-93BB-FE90-8547-65DA2112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6 -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6CA-AAAC-FB90-A4DB-029EDD0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bind a Button to a Command object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Start from existing project: Exercise_6_Commands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MyCommand</a:t>
            </a:r>
            <a:r>
              <a:rPr lang="en-US" dirty="0"/>
              <a:t> property in ViewModel</a:t>
            </a:r>
          </a:p>
          <a:p>
            <a:pPr lvl="1"/>
            <a:r>
              <a:rPr lang="en-US" dirty="0"/>
              <a:t>Create Button in view, bind to command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CanExecute</a:t>
            </a:r>
            <a:r>
              <a:rPr lang="en-US" dirty="0"/>
              <a:t>, tied to </a:t>
            </a:r>
            <a:r>
              <a:rPr lang="en-US" dirty="0" err="1"/>
              <a:t>CheckBox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99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A4-CE42-5723-CA08-7FA0818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77D4-82E1-C094-7543-9C45A2A2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attribute values in XAML</a:t>
            </a:r>
          </a:p>
          <a:p>
            <a:pPr lvl="1"/>
            <a:r>
              <a:rPr lang="en-US" dirty="0"/>
              <a:t>Can't easily share values</a:t>
            </a:r>
          </a:p>
          <a:p>
            <a:pPr lvl="1"/>
            <a:r>
              <a:rPr lang="en-US" dirty="0"/>
              <a:t>Can't apply sets of values</a:t>
            </a:r>
          </a:p>
          <a:p>
            <a:r>
              <a:rPr lang="en-US" dirty="0"/>
              <a:t>Resources – name and reuse attribute values</a:t>
            </a:r>
          </a:p>
          <a:p>
            <a:r>
              <a:rPr lang="en-US" dirty="0"/>
              <a:t>Styles – name and reuse sets of attribute values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Without Resources</a:t>
            </a:r>
          </a:p>
        </p:txBody>
      </p:sp>
    </p:spTree>
    <p:extLst>
      <p:ext uri="{BB962C8B-B14F-4D97-AF65-F5344CB8AC3E}">
        <p14:creationId xmlns:p14="http://schemas.microsoft.com/office/powerpoint/2010/main" val="13256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5379-A8C3-B8B1-25F3-1E7E931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91F2-1DD2-0403-D3D2-8D284895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Resources – object that can be reused in different places in application</a:t>
            </a:r>
          </a:p>
          <a:p>
            <a:pPr lvl="1"/>
            <a:r>
              <a:rPr lang="en-US" dirty="0"/>
              <a:t>Define a Resource</a:t>
            </a:r>
          </a:p>
          <a:p>
            <a:pPr lvl="2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(separate file) or in Resources property of parent</a:t>
            </a:r>
          </a:p>
          <a:p>
            <a:pPr lvl="2"/>
            <a:r>
              <a:rPr lang="en-US" dirty="0"/>
              <a:t>Define element with x:Key attribute, to give it a name</a:t>
            </a:r>
          </a:p>
          <a:p>
            <a:pPr lvl="1"/>
            <a:r>
              <a:rPr lang="en-US" dirty="0"/>
              <a:t>Using a Resource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With Resources</a:t>
            </a:r>
          </a:p>
        </p:txBody>
      </p:sp>
    </p:spTree>
    <p:extLst>
      <p:ext uri="{BB962C8B-B14F-4D97-AF65-F5344CB8AC3E}">
        <p14:creationId xmlns:p14="http://schemas.microsoft.com/office/powerpoint/2010/main" val="21000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5C6-6B55-52E7-1A12-AA0FD9F3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AD30-408C-0867-E689-30934C4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Styles</a:t>
            </a:r>
          </a:p>
          <a:p>
            <a:pPr lvl="1"/>
            <a:r>
              <a:rPr lang="en-US" dirty="0"/>
              <a:t>A named set of property values</a:t>
            </a:r>
          </a:p>
          <a:p>
            <a:pPr lvl="1"/>
            <a:r>
              <a:rPr lang="en-US" dirty="0"/>
              <a:t>Encourages reuse</a:t>
            </a:r>
          </a:p>
          <a:p>
            <a:r>
              <a:rPr lang="en-US" dirty="0"/>
              <a:t>Defining a style</a:t>
            </a:r>
          </a:p>
          <a:p>
            <a:pPr lvl="1"/>
            <a:r>
              <a:rPr lang="en-US" dirty="0"/>
              <a:t>Define in </a:t>
            </a:r>
            <a:r>
              <a:rPr lang="en-US" dirty="0" err="1"/>
              <a:t>ResourceDictionary</a:t>
            </a:r>
            <a:r>
              <a:rPr lang="en-US" dirty="0"/>
              <a:t> or .Resources</a:t>
            </a:r>
          </a:p>
          <a:p>
            <a:pPr lvl="1"/>
            <a:r>
              <a:rPr lang="en-US" dirty="0"/>
              <a:t>&lt;Style&gt; tag and set of &lt;Setter&gt; tags</a:t>
            </a:r>
          </a:p>
          <a:p>
            <a:pPr lvl="1"/>
            <a:r>
              <a:rPr lang="en-US" dirty="0"/>
              <a:t>Style has x:Key and </a:t>
            </a:r>
            <a:r>
              <a:rPr lang="en-US" dirty="0" err="1"/>
              <a:t>TargetType</a:t>
            </a:r>
            <a:endParaRPr lang="en-US" dirty="0"/>
          </a:p>
          <a:p>
            <a:pPr lvl="1"/>
            <a:r>
              <a:rPr lang="en-US" dirty="0"/>
              <a:t>&lt;Setter&gt; sets Property and Value</a:t>
            </a:r>
          </a:p>
          <a:p>
            <a:r>
              <a:rPr lang="en-US" dirty="0"/>
              <a:t>Using a Style</a:t>
            </a:r>
          </a:p>
          <a:p>
            <a:pPr lvl="1"/>
            <a:r>
              <a:rPr lang="en-US" dirty="0"/>
              <a:t>Set Style attribute to style’s key, use </a:t>
            </a:r>
            <a:r>
              <a:rPr lang="en-US" dirty="0" err="1"/>
              <a:t>StaticResource</a:t>
            </a:r>
            <a:r>
              <a:rPr lang="en-US" dirty="0"/>
              <a:t> markup extension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Styles</a:t>
            </a:r>
          </a:p>
        </p:txBody>
      </p:sp>
    </p:spTree>
    <p:extLst>
      <p:ext uri="{BB962C8B-B14F-4D97-AF65-F5344CB8AC3E}">
        <p14:creationId xmlns:p14="http://schemas.microsoft.com/office/powerpoint/2010/main" val="2411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78C-0FFE-90B4-2EE1-E82C9CC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E223-8041-23DB-76B6-4523BC8A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Styles Based on Other Styles</a:t>
            </a:r>
          </a:p>
          <a:p>
            <a:pPr lvl="1"/>
            <a:r>
              <a:rPr lang="en-US" dirty="0"/>
              <a:t>Inherit from another style using the </a:t>
            </a:r>
            <a:r>
              <a:rPr lang="en-US" dirty="0" err="1"/>
              <a:t>BasedOn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Allows styles in different scopes – application, window, portion of window etc.</a:t>
            </a:r>
          </a:p>
          <a:p>
            <a:pPr lvl="1"/>
            <a:r>
              <a:rPr lang="en-US" dirty="0"/>
              <a:t>Common in production WPF applications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</a:t>
            </a:r>
            <a:r>
              <a:rPr lang="en-US" dirty="0" err="1">
                <a:solidFill>
                  <a:srgbClr val="00B050"/>
                </a:solidFill>
              </a:rPr>
              <a:t>BasedOn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(.</a:t>
            </a:r>
            <a:r>
              <a:rPr lang="en-US" sz="1500" dirty="0" err="1"/>
              <a:t>xaml</a:t>
            </a:r>
            <a:r>
              <a:rPr lang="en-US" sz="1500" dirty="0"/>
              <a:t>) is separate from code (.cs)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</a:t>
            </a:r>
            <a:r>
              <a:rPr lang="en-US" sz="1600" dirty="0"/>
              <a:t>–</a:t>
            </a:r>
            <a:r>
              <a:rPr lang="en-US" sz="1500" dirty="0">
                <a:effectLst/>
              </a:rPr>
              <a:t>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F80-854E-39EE-765C-52A0517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8794-34DF-2386-CA8A-DAF29F1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Styles</a:t>
            </a:r>
          </a:p>
          <a:p>
            <a:pPr lvl="1"/>
            <a:r>
              <a:rPr lang="en-US" dirty="0"/>
              <a:t>Define a style that automatically applies to all elements of a given type</a:t>
            </a:r>
          </a:p>
          <a:p>
            <a:pPr lvl="1"/>
            <a:r>
              <a:rPr lang="en-US" dirty="0"/>
              <a:t>Default style has a type but no name</a:t>
            </a:r>
          </a:p>
          <a:p>
            <a:pPr lvl="1"/>
            <a:r>
              <a:rPr lang="en-US" dirty="0"/>
              <a:t>Element does not need to reference the style</a:t>
            </a:r>
          </a:p>
          <a:p>
            <a:r>
              <a:rPr lang="en-US" dirty="0"/>
              <a:t>Property Value Precedence</a:t>
            </a:r>
          </a:p>
          <a:p>
            <a:pPr lvl="1"/>
            <a:r>
              <a:rPr lang="en-US" dirty="0"/>
              <a:t>Local value</a:t>
            </a:r>
          </a:p>
          <a:p>
            <a:pPr lvl="1"/>
            <a:r>
              <a:rPr lang="en-US" dirty="0"/>
              <a:t>Named style</a:t>
            </a:r>
          </a:p>
          <a:p>
            <a:pPr lvl="1"/>
            <a:r>
              <a:rPr lang="en-US" dirty="0"/>
              <a:t>Default style</a:t>
            </a:r>
          </a:p>
          <a:p>
            <a:pPr lvl="1"/>
            <a:r>
              <a:rPr lang="en-US" dirty="0"/>
              <a:t>Default value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Default Style</a:t>
            </a:r>
          </a:p>
        </p:txBody>
      </p:sp>
    </p:spTree>
    <p:extLst>
      <p:ext uri="{BB962C8B-B14F-4D97-AF65-F5344CB8AC3E}">
        <p14:creationId xmlns:p14="http://schemas.microsoft.com/office/powerpoint/2010/main" val="14986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41-AA42-DC86-19B7-C1507297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7 – Resources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6C01-73B6-CF87-0BE9-66AE1B6B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define and use a static resource</a:t>
            </a:r>
          </a:p>
          <a:p>
            <a:pPr lvl="1"/>
            <a:r>
              <a:rPr lang="en-US" dirty="0"/>
              <a:t>How to define and use a style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Part 1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/>
              <a:t> Create and use a Resource</a:t>
            </a:r>
          </a:p>
          <a:p>
            <a:pPr lvl="1"/>
            <a:r>
              <a:rPr lang="en-US" dirty="0"/>
              <a:t>Part 2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/>
              <a:t> Define and use a Style</a:t>
            </a:r>
          </a:p>
          <a:p>
            <a:pPr lvl="1"/>
            <a:r>
              <a:rPr lang="en-US" dirty="0"/>
              <a:t>Part 3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/>
              <a:t> Create a Default Style</a:t>
            </a:r>
          </a:p>
        </p:txBody>
      </p:sp>
    </p:spTree>
    <p:extLst>
      <p:ext uri="{BB962C8B-B14F-4D97-AF65-F5344CB8AC3E}">
        <p14:creationId xmlns:p14="http://schemas.microsoft.com/office/powerpoint/2010/main" val="430974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5CD-ADE2-3A66-13FF-2DCBBFA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0E74-8665-F147-FF61-25AED1B8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various WPF controls</a:t>
            </a:r>
          </a:p>
          <a:p>
            <a:pPr lvl="1"/>
            <a:r>
              <a:rPr lang="en-US" dirty="0"/>
              <a:t>Controls similar to those in other UI frameworks</a:t>
            </a:r>
          </a:p>
          <a:p>
            <a:r>
              <a:rPr lang="en-US" dirty="0"/>
              <a:t>&lt;Button&gt; – click on button to perform action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&gt; – allow user to change state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RadioButton</a:t>
            </a:r>
            <a:r>
              <a:rPr lang="en-US" dirty="0"/>
              <a:t>&gt; and &lt;</a:t>
            </a:r>
            <a:r>
              <a:rPr lang="en-US" dirty="0" err="1"/>
              <a:t>GroupBox</a:t>
            </a:r>
            <a:r>
              <a:rPr lang="en-US" dirty="0"/>
              <a:t>&gt; – select exactly one of a set of options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9D7E-7C47-5BC0-748C-2215E08C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85" y="3355661"/>
            <a:ext cx="8477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C7B56-9EED-6159-DFBF-DECFEDD8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85" y="4151620"/>
            <a:ext cx="781050" cy="228600"/>
          </a:xfrm>
          <a:prstGeom prst="rect">
            <a:avLst/>
          </a:prstGeom>
        </p:spPr>
      </p:pic>
      <p:pic>
        <p:nvPicPr>
          <p:cNvPr id="1026" name="Picture 2" descr="Mode &#10;@ Walk &#10;O ">
            <a:extLst>
              <a:ext uri="{FF2B5EF4-FFF2-40B4-BE49-F238E27FC236}">
                <a16:creationId xmlns:a16="http://schemas.microsoft.com/office/drawing/2014/main" id="{240C2C10-E42A-6C73-875F-E7A3AEEC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5" y="4940990"/>
            <a:ext cx="10858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F0D-9706-86A7-B647-4A19A2A2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C855-63DF-B37A-03E5-84F2917D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and &lt;Label&gt;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&gt; – simple text label</a:t>
            </a:r>
          </a:p>
          <a:p>
            <a:pPr lvl="1"/>
            <a:r>
              <a:rPr lang="en-US" dirty="0"/>
              <a:t>&lt;Label&gt; – label that can have more complex content</a:t>
            </a:r>
          </a:p>
          <a:p>
            <a:r>
              <a:rPr lang="en-US" dirty="0"/>
              <a:t>&lt;ToolTip&gt; – Provide info when user hovers over control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&lt;Expander&gt; – user clicks expander to show/hide child controls</a:t>
            </a:r>
          </a:p>
          <a:p>
            <a:endParaRPr lang="en-US" dirty="0"/>
          </a:p>
        </p:txBody>
      </p:sp>
      <p:pic>
        <p:nvPicPr>
          <p:cNvPr id="2050" name="Picture 2" descr="This button doesn't do much ">
            <a:extLst>
              <a:ext uri="{FF2B5EF4-FFF2-40B4-BE49-F238E27FC236}">
                <a16:creationId xmlns:a16="http://schemas.microsoft.com/office/drawing/2014/main" id="{236D4F85-54E9-5363-CF1A-7373D8AC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3674748"/>
            <a:ext cx="22002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als &#10;Re3d l]lysses &#10;'v%sit Fiji &#10;Take out Trash ">
            <a:extLst>
              <a:ext uri="{FF2B5EF4-FFF2-40B4-BE49-F238E27FC236}">
                <a16:creationId xmlns:a16="http://schemas.microsoft.com/office/drawing/2014/main" id="{3C1E7A6A-6E9F-A978-E9A1-C7723798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58" y="4919870"/>
            <a:ext cx="1304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6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374B-CB3D-BE95-6BF6-CF469CCA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F27-2126-A65D-C135-6392E256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3660"/>
            <a:ext cx="8915400" cy="377762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ComboBox</a:t>
            </a:r>
            <a:r>
              <a:rPr lang="en-US" dirty="0"/>
              <a:t>&gt; – select one item from dropdown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&gt; – select one or more items from a list, w/optional scrollbar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ListView</a:t>
            </a:r>
            <a:r>
              <a:rPr lang="en-US" dirty="0"/>
              <a:t>&gt; – list items with properties, support different views (like File Explorer</a:t>
            </a:r>
          </a:p>
          <a:p>
            <a:endParaRPr lang="en-US" dirty="0"/>
          </a:p>
        </p:txBody>
      </p:sp>
      <p:pic>
        <p:nvPicPr>
          <p:cNvPr id="3074" name="Picture 2" descr="uaua•L &#10;sa6 ">
            <a:extLst>
              <a:ext uri="{FF2B5EF4-FFF2-40B4-BE49-F238E27FC236}">
                <a16:creationId xmlns:a16="http://schemas.microsoft.com/office/drawing/2014/main" id="{889B7CDD-62DB-3881-6ABB-51DEEC76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2497829"/>
            <a:ext cx="1228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 ries ">
            <a:extLst>
              <a:ext uri="{FF2B5EF4-FFF2-40B4-BE49-F238E27FC236}">
                <a16:creationId xmlns:a16="http://schemas.microsoft.com/office/drawing/2014/main" id="{7AEBBB4D-6C56-E694-F731-902B44D8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18" y="3700673"/>
            <a:ext cx="94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mer &#10;Border Collie &#10;Retriever &#10;Name &#10;Kirby &#10;Gus &#10;Color &#10;Mixed &#10;Black &#10;Golden ">
            <a:extLst>
              <a:ext uri="{FF2B5EF4-FFF2-40B4-BE49-F238E27FC236}">
                <a16:creationId xmlns:a16="http://schemas.microsoft.com/office/drawing/2014/main" id="{E4907781-BAAA-1341-89C3-A9C3BA5E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55" y="5246751"/>
            <a:ext cx="24669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007B-6995-FF5C-A9F4-0DD2264F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9823"/>
            <a:ext cx="8911687" cy="1280890"/>
          </a:xfrm>
        </p:spPr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A412-F8C1-B272-DA07-E8D024D0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TabControl</a:t>
            </a:r>
            <a:r>
              <a:rPr lang="en-US" dirty="0"/>
              <a:t>&gt; – each tab contains collection of 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&lt;DataGrid&gt; – grid of data items, typically bound to collection of objects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Friends Photos V' &#10;Content goes here„ ">
            <a:extLst>
              <a:ext uri="{FF2B5EF4-FFF2-40B4-BE49-F238E27FC236}">
                <a16:creationId xmlns:a16="http://schemas.microsoft.com/office/drawing/2014/main" id="{DE64CDC5-B8B3-6874-2CF4-9FAA1135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3" y="2528888"/>
            <a:ext cx="19240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mer &#10;Name &#10;Jack &#10;Border Collie Kirby &#10;Retriever Gus &#10;Color &#10;Mixed &#10;alack &#10;Golden ">
            <a:extLst>
              <a:ext uri="{FF2B5EF4-FFF2-40B4-BE49-F238E27FC236}">
                <a16:creationId xmlns:a16="http://schemas.microsoft.com/office/drawing/2014/main" id="{1427A160-717E-9A82-82EB-FC498F0E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52" y="4134678"/>
            <a:ext cx="2514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1E4D-2212-1127-3871-C281B51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F6A6-3C95-ACF2-E6BD-77B895FB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TreeView</a:t>
            </a:r>
            <a:r>
              <a:rPr lang="en-US" dirty="0"/>
              <a:t>&gt; – hierarchical tree, with expandable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&gt; – editable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Authors &#10;Hemingway ">
            <a:extLst>
              <a:ext uri="{FF2B5EF4-FFF2-40B4-BE49-F238E27FC236}">
                <a16:creationId xmlns:a16="http://schemas.microsoft.com/office/drawing/2014/main" id="{43DEDD0A-2234-6312-F7D2-D952654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2552494"/>
            <a:ext cx="12573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l me &#10;years ago--never mind &#10;how long precisely-having &#10;little or no money in my &#10;purse, and nothing &#10;particular to interest me on ">
            <a:extLst>
              <a:ext uri="{FF2B5EF4-FFF2-40B4-BE49-F238E27FC236}">
                <a16:creationId xmlns:a16="http://schemas.microsoft.com/office/drawing/2014/main" id="{3BE3D156-1C2A-AD42-F4BD-0CBDDB18B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76" y="4630185"/>
            <a:ext cx="1571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6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3537-A737-BFED-5D55-27CB94D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548-BBD2-464F-398F-AE48D86B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8630"/>
            <a:ext cx="8915400" cy="3777622"/>
          </a:xfrm>
        </p:spPr>
        <p:txBody>
          <a:bodyPr/>
          <a:lstStyle/>
          <a:p>
            <a:r>
              <a:rPr lang="en-US" dirty="0"/>
              <a:t>&lt;Slider&gt; – Slide to set value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ProgressBar</a:t>
            </a:r>
            <a:r>
              <a:rPr lang="en-US" dirty="0"/>
              <a:t>&gt; – show progress, determine or indeterminate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DatePicker</a:t>
            </a:r>
            <a:r>
              <a:rPr lang="en-US" dirty="0"/>
              <a:t>&gt; – select a 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004BA-4E68-C3E8-BB83-6FBFE6A2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9" y="2542968"/>
            <a:ext cx="1095375" cy="390525"/>
          </a:xfrm>
          <a:prstGeom prst="rect">
            <a:avLst/>
          </a:prstGeom>
        </p:spPr>
      </p:pic>
      <p:pic>
        <p:nvPicPr>
          <p:cNvPr id="6146" name="Picture 2" descr="Working . ">
            <a:extLst>
              <a:ext uri="{FF2B5EF4-FFF2-40B4-BE49-F238E27FC236}">
                <a16:creationId xmlns:a16="http://schemas.microsoft.com/office/drawing/2014/main" id="{B63B8F07-B408-A0FC-8D18-56167FC7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99" y="3342861"/>
            <a:ext cx="1514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el ect a date &#10;August. 2010 &#10;Tu We &#10;Su MO &#10;25 26 &#10;27 &#10;10 &#10;17 &#10;24 &#10;31 &#10;28 &#10;11 &#10;18 &#10;as &#10;29 &#10;12 &#10;19 &#10;26 &#10;30 &#10;13 &#10;20 &#10;27 &#10;sa &#10;31 &#10;14 &#10;21 &#10;28 &#10;22 &#10;29 &#10;16 &#10;23 &#10;30 ">
            <a:extLst>
              <a:ext uri="{FF2B5EF4-FFF2-40B4-BE49-F238E27FC236}">
                <a16:creationId xmlns:a16="http://schemas.microsoft.com/office/drawing/2014/main" id="{15ECE390-56A7-C671-B0F6-6797B7BD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8" y="4543632"/>
            <a:ext cx="1838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7F94-BBB4-09BB-A367-D69178AA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3C22-98AA-CCB7-F328-64AE09B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MTS.Controls</a:t>
            </a:r>
            <a:endParaRPr lang="en-US" dirty="0"/>
          </a:p>
          <a:p>
            <a:pPr lvl="1"/>
            <a:r>
              <a:rPr lang="en-US" dirty="0"/>
              <a:t>For MTS products, we use custom controls from </a:t>
            </a:r>
            <a:r>
              <a:rPr lang="en-US" dirty="0" err="1"/>
              <a:t>MTS.Controls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These are customized versions of standard WPF controls</a:t>
            </a:r>
          </a:p>
          <a:p>
            <a:pPr lvl="1"/>
            <a:r>
              <a:rPr lang="en-US" dirty="0"/>
              <a:t>Default styles for built-in controls</a:t>
            </a:r>
          </a:p>
          <a:p>
            <a:pPr lvl="1"/>
            <a:r>
              <a:rPr lang="en-US" dirty="0"/>
              <a:t>Can run Test App, found in </a:t>
            </a:r>
            <a:r>
              <a:rPr lang="en-US" dirty="0" err="1"/>
              <a:t>MTS.Controls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0845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3C9-D59D-A5EF-B5E8-CF5CDF2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8 – Control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398A-2184-8928-1C5A-38F6C9F1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What the main WPF controls are that you can use in an application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Experiment with different types of controls</a:t>
            </a:r>
          </a:p>
          <a:p>
            <a:pPr lvl="1"/>
            <a:r>
              <a:rPr lang="en-US" dirty="0"/>
              <a:t>See project Exercise_8_Control_Survey_Solution for examples</a:t>
            </a:r>
          </a:p>
        </p:txBody>
      </p:sp>
    </p:spTree>
    <p:extLst>
      <p:ext uri="{BB962C8B-B14F-4D97-AF65-F5344CB8AC3E}">
        <p14:creationId xmlns:p14="http://schemas.microsoft.com/office/powerpoint/2010/main" val="3734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.NET.  4.8 is the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E0B2-9C47-73E0-2F31-0D23D41D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342-7D44-ED11-04F6-4D7A5BB9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ways to customize built-in controls</a:t>
            </a:r>
          </a:p>
          <a:p>
            <a:pPr lvl="1"/>
            <a:r>
              <a:rPr lang="en-US" dirty="0"/>
              <a:t>Apply a style – set various property values</a:t>
            </a:r>
          </a:p>
          <a:p>
            <a:pPr lvl="1"/>
            <a:r>
              <a:rPr lang="en-US" dirty="0"/>
              <a:t>Override control template – change how the control is </a:t>
            </a:r>
            <a:r>
              <a:rPr lang="en-US" dirty="0" err="1"/>
              <a:t>constructe</a:t>
            </a:r>
            <a:endParaRPr lang="en-US" dirty="0"/>
          </a:p>
          <a:p>
            <a:r>
              <a:rPr lang="en-US" dirty="0"/>
              <a:t>Control templates</a:t>
            </a:r>
          </a:p>
          <a:p>
            <a:pPr lvl="1"/>
            <a:r>
              <a:rPr lang="en-US" dirty="0"/>
              <a:t>Every control has a default control template</a:t>
            </a:r>
          </a:p>
          <a:p>
            <a:pPr lvl="2"/>
            <a:r>
              <a:rPr lang="en-US" dirty="0"/>
              <a:t>Full definition of the visual appearance of the control</a:t>
            </a:r>
          </a:p>
          <a:p>
            <a:pPr lvl="1"/>
            <a:r>
              <a:rPr lang="en-US" dirty="0"/>
              <a:t>Every control is comprised of smaller pieces</a:t>
            </a:r>
          </a:p>
          <a:p>
            <a:r>
              <a:rPr lang="en-US" dirty="0"/>
              <a:t>Logical tree and visual tree</a:t>
            </a:r>
          </a:p>
          <a:p>
            <a:pPr lvl="1"/>
            <a:r>
              <a:rPr lang="en-US" dirty="0"/>
              <a:t>What you see in XAML is the </a:t>
            </a:r>
            <a:r>
              <a:rPr lang="en-US" i="1" dirty="0"/>
              <a:t>logical tree </a:t>
            </a:r>
            <a:r>
              <a:rPr lang="en-US" dirty="0"/>
              <a:t>– elements that you define</a:t>
            </a:r>
          </a:p>
          <a:p>
            <a:pPr lvl="1"/>
            <a:r>
              <a:rPr lang="en-US" dirty="0"/>
              <a:t>At a lower level is the </a:t>
            </a:r>
            <a:r>
              <a:rPr lang="en-US" i="1" dirty="0"/>
              <a:t>visual tree </a:t>
            </a:r>
            <a:r>
              <a:rPr lang="en-US" dirty="0"/>
              <a:t>– the actual low-level elements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Using Snoop</a:t>
            </a:r>
          </a:p>
        </p:txBody>
      </p:sp>
    </p:spTree>
    <p:extLst>
      <p:ext uri="{BB962C8B-B14F-4D97-AF65-F5344CB8AC3E}">
        <p14:creationId xmlns:p14="http://schemas.microsoft.com/office/powerpoint/2010/main" val="3397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8753-C607-4735-7895-DB22BF1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5667-282E-1AF4-E4A8-C95859C9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Overriding a control template</a:t>
            </a:r>
          </a:p>
          <a:p>
            <a:pPr lvl="1"/>
            <a:r>
              <a:rPr lang="en-US" dirty="0"/>
              <a:t>Override control template and then modify it</a:t>
            </a:r>
          </a:p>
          <a:p>
            <a:pPr lvl="1"/>
            <a:r>
              <a:rPr lang="en-US" dirty="0"/>
              <a:t>It's "all or nothing" – use as is or replace</a:t>
            </a:r>
          </a:p>
          <a:p>
            <a:r>
              <a:rPr lang="en-US" dirty="0"/>
              <a:t>How to override control template</a:t>
            </a:r>
          </a:p>
          <a:p>
            <a:pPr lvl="1"/>
            <a:r>
              <a:rPr lang="en-US" dirty="0"/>
              <a:t>Open XAML containing control to override</a:t>
            </a:r>
          </a:p>
          <a:p>
            <a:pPr lvl="1"/>
            <a:r>
              <a:rPr lang="en-US" dirty="0"/>
              <a:t>Rt-click on control, View Designer</a:t>
            </a:r>
          </a:p>
          <a:p>
            <a:pPr lvl="2"/>
            <a:r>
              <a:rPr lang="en-US" dirty="0"/>
              <a:t>Designer window opens, design at top, XAML at bottom</a:t>
            </a:r>
          </a:p>
          <a:p>
            <a:pPr lvl="1"/>
            <a:r>
              <a:rPr lang="en-US" dirty="0"/>
              <a:t>Left-click on the control, in the bottom window</a:t>
            </a:r>
          </a:p>
          <a:p>
            <a:pPr lvl="2"/>
            <a:r>
              <a:rPr lang="en-US" dirty="0"/>
              <a:t>Properties window appears</a:t>
            </a:r>
          </a:p>
          <a:p>
            <a:pPr lvl="1"/>
            <a:r>
              <a:rPr lang="en-US" dirty="0"/>
              <a:t>In Properties window, find Template, under Miscellaneous section</a:t>
            </a:r>
          </a:p>
          <a:p>
            <a:pPr lvl="1"/>
            <a:r>
              <a:rPr lang="en-US" dirty="0"/>
              <a:t>Click dropdown to right of New button, Convert to New Resource</a:t>
            </a:r>
          </a:p>
          <a:p>
            <a:pPr lvl="1"/>
            <a:r>
              <a:rPr lang="en-US" dirty="0"/>
              <a:t>Accept defaults, click OK</a:t>
            </a:r>
          </a:p>
          <a:p>
            <a:pPr lvl="2"/>
            <a:r>
              <a:rPr lang="en-US" dirty="0" err="1"/>
              <a:t>ControlTemplate</a:t>
            </a:r>
            <a:r>
              <a:rPr lang="en-US" dirty="0"/>
              <a:t> is added to XAML file, Button now references it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Copy of Control Template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1496-3EEA-9F2C-D61E-20F7A35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AB0-524B-BAEB-66D7-6D7523D2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/ when to override a control template</a:t>
            </a:r>
          </a:p>
          <a:p>
            <a:pPr lvl="1"/>
            <a:r>
              <a:rPr lang="en-US" dirty="0"/>
              <a:t>Customize appearance, e.g. add child controls within the parent control</a:t>
            </a:r>
          </a:p>
          <a:p>
            <a:pPr lvl="1"/>
            <a:r>
              <a:rPr lang="en-US" dirty="0"/>
              <a:t>Customize behavior, e.g. change basic triggers</a:t>
            </a:r>
          </a:p>
          <a:p>
            <a:r>
              <a:rPr lang="en-US" dirty="0"/>
              <a:t>Fairly common to override control templates	</a:t>
            </a:r>
          </a:p>
          <a:p>
            <a:pPr lvl="1"/>
            <a:r>
              <a:rPr lang="en-US" dirty="0"/>
              <a:t>For MTS products, this is done in </a:t>
            </a:r>
            <a:r>
              <a:rPr lang="en-US" dirty="0" err="1"/>
              <a:t>MTS.Controls</a:t>
            </a:r>
            <a:r>
              <a:rPr lang="en-US" dirty="0"/>
              <a:t> and applications like Connect</a:t>
            </a:r>
          </a:p>
        </p:txBody>
      </p:sp>
    </p:spTree>
    <p:extLst>
      <p:ext uri="{BB962C8B-B14F-4D97-AF65-F5344CB8AC3E}">
        <p14:creationId xmlns:p14="http://schemas.microsoft.com/office/powerpoint/2010/main" val="20082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877-20E4-8B4A-449E-6623E202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871B-176D-F38E-E427-624BB585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Controls</a:t>
            </a:r>
          </a:p>
          <a:p>
            <a:pPr lvl="1"/>
            <a:r>
              <a:rPr lang="en-US" dirty="0"/>
              <a:t>Can also create new controls, deriving from existing</a:t>
            </a:r>
          </a:p>
          <a:p>
            <a:pPr lvl="2"/>
            <a:r>
              <a:rPr lang="en-US" dirty="0"/>
              <a:t>Add new properties and behavior</a:t>
            </a:r>
          </a:p>
          <a:p>
            <a:pPr lvl="1"/>
            <a:r>
              <a:rPr lang="en-US" dirty="0"/>
              <a:t>Less common than you would think</a:t>
            </a:r>
          </a:p>
          <a:p>
            <a:pPr lvl="1"/>
            <a:r>
              <a:rPr lang="en-US" dirty="0"/>
              <a:t>Alternatives to a new control</a:t>
            </a:r>
          </a:p>
          <a:p>
            <a:pPr lvl="2"/>
            <a:r>
              <a:rPr lang="en-US" dirty="0"/>
              <a:t>Modify existing properties</a:t>
            </a:r>
          </a:p>
          <a:p>
            <a:pPr lvl="2"/>
            <a:r>
              <a:rPr lang="en-US" dirty="0"/>
              <a:t>Define data template</a:t>
            </a:r>
          </a:p>
          <a:p>
            <a:pPr lvl="2"/>
            <a:r>
              <a:rPr lang="en-US" dirty="0"/>
              <a:t>Define control template, with new layout and/or triggers</a:t>
            </a:r>
          </a:p>
          <a:p>
            <a:pPr lvl="2"/>
            <a:r>
              <a:rPr lang="en-US" dirty="0"/>
              <a:t>Add behavior – code you write that acts based on events that fire</a:t>
            </a:r>
          </a:p>
        </p:txBody>
      </p:sp>
    </p:spTree>
    <p:extLst>
      <p:ext uri="{BB962C8B-B14F-4D97-AF65-F5344CB8AC3E}">
        <p14:creationId xmlns:p14="http://schemas.microsoft.com/office/powerpoint/2010/main" val="2936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2A9-A919-23DC-05E9-34152C5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9 – Control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AD3B-3883-78D8-D579-5B1EB380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override a default control template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Application project</a:t>
            </a:r>
          </a:p>
          <a:p>
            <a:pPr lvl="1"/>
            <a:r>
              <a:rPr lang="en-US" dirty="0"/>
              <a:t>Add a Button to the project</a:t>
            </a:r>
          </a:p>
          <a:p>
            <a:pPr lvl="1"/>
            <a:r>
              <a:rPr lang="en-US" dirty="0"/>
              <a:t>Override the control template for the Button</a:t>
            </a:r>
          </a:p>
          <a:p>
            <a:pPr lvl="1"/>
            <a:r>
              <a:rPr lang="en-US" dirty="0"/>
              <a:t>Verify that the application still functions as expected</a:t>
            </a:r>
          </a:p>
          <a:p>
            <a:pPr lvl="1"/>
            <a:r>
              <a:rPr lang="en-US" dirty="0"/>
              <a:t>Modifications to control template</a:t>
            </a:r>
          </a:p>
        </p:txBody>
      </p:sp>
    </p:spTree>
    <p:extLst>
      <p:ext uri="{BB962C8B-B14F-4D97-AF65-F5344CB8AC3E}">
        <p14:creationId xmlns:p14="http://schemas.microsoft.com/office/powerpoint/2010/main" val="1151517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1D7C-26CA-9771-A162-2B75073D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DAB6-9FB3-C466-2E24-87FE4960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We've Learned</a:t>
            </a:r>
          </a:p>
          <a:p>
            <a:pPr lvl="1"/>
            <a:r>
              <a:rPr lang="en-US" dirty="0"/>
              <a:t>Core WPF topics + some best practices</a:t>
            </a:r>
          </a:p>
          <a:p>
            <a:pPr lvl="1"/>
            <a:r>
              <a:rPr lang="en-US" dirty="0"/>
              <a:t>Enough to build a basic WPF application</a:t>
            </a:r>
          </a:p>
        </p:txBody>
      </p:sp>
    </p:spTree>
    <p:extLst>
      <p:ext uri="{BB962C8B-B14F-4D97-AF65-F5344CB8AC3E}">
        <p14:creationId xmlns:p14="http://schemas.microsoft.com/office/powerpoint/2010/main" val="31283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2D9-E1DB-9874-CCC0-B29DBB5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A499-6705-F3E5-AA2B-64890C3C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Covered – Other WPF core topics</a:t>
            </a:r>
          </a:p>
          <a:p>
            <a:pPr lvl="1"/>
            <a:r>
              <a:rPr lang="en-US" dirty="0"/>
              <a:t>Other layout containers – </a:t>
            </a:r>
            <a:r>
              <a:rPr lang="en-US" dirty="0" err="1"/>
              <a:t>DockPanel</a:t>
            </a:r>
            <a:r>
              <a:rPr lang="en-US" dirty="0"/>
              <a:t>, </a:t>
            </a:r>
            <a:r>
              <a:rPr lang="en-US" dirty="0" err="1"/>
              <a:t>WrapPanel</a:t>
            </a:r>
            <a:r>
              <a:rPr lang="en-US" dirty="0"/>
              <a:t> et al</a:t>
            </a:r>
          </a:p>
          <a:p>
            <a:pPr lvl="1"/>
            <a:r>
              <a:rPr lang="en-US" dirty="0" err="1"/>
              <a:t>GridSplitter</a:t>
            </a:r>
            <a:r>
              <a:rPr lang="en-US" dirty="0"/>
              <a:t>, Routed events, custom controls, dependency properties</a:t>
            </a:r>
          </a:p>
          <a:p>
            <a:pPr lvl="1"/>
            <a:r>
              <a:rPr lang="en-US" dirty="0"/>
              <a:t>Keyboard input and focus, fonts, gradient brushes, alpha channel in color</a:t>
            </a:r>
          </a:p>
          <a:p>
            <a:pPr lvl="1"/>
            <a:r>
              <a:rPr lang="en-US" dirty="0"/>
              <a:t>Embedding resources, pack URIs, localization support</a:t>
            </a:r>
          </a:p>
          <a:p>
            <a:pPr lvl="1"/>
            <a:r>
              <a:rPr lang="en-US" dirty="0"/>
              <a:t>Data binding – </a:t>
            </a:r>
            <a:r>
              <a:rPr lang="en-US" dirty="0" err="1"/>
              <a:t>TemplateBinding</a:t>
            </a:r>
            <a:r>
              <a:rPr lang="en-US" dirty="0"/>
              <a:t>, Source, </a:t>
            </a:r>
            <a:r>
              <a:rPr lang="en-US" dirty="0" err="1"/>
              <a:t>RelativeSource</a:t>
            </a:r>
            <a:endParaRPr lang="en-US" dirty="0"/>
          </a:p>
          <a:p>
            <a:pPr lvl="1"/>
            <a:r>
              <a:rPr lang="en-US" dirty="0"/>
              <a:t>Resource management – </a:t>
            </a:r>
            <a:r>
              <a:rPr lang="en-US" dirty="0" err="1"/>
              <a:t>ResourceDictionary</a:t>
            </a:r>
            <a:r>
              <a:rPr lang="en-US" dirty="0"/>
              <a:t>, dictionaries from code</a:t>
            </a:r>
          </a:p>
          <a:p>
            <a:pPr lvl="1"/>
            <a:r>
              <a:rPr lang="en-US" dirty="0"/>
              <a:t>Triggers, Behaviors, Value converters</a:t>
            </a:r>
          </a:p>
          <a:p>
            <a:pPr lvl="1"/>
            <a:r>
              <a:rPr lang="en-US" dirty="0"/>
              <a:t>Icons and images, validation</a:t>
            </a:r>
          </a:p>
          <a:p>
            <a:pPr lvl="1"/>
            <a:r>
              <a:rPr lang="en-US" dirty="0" err="1"/>
              <a:t>ContentPresenter</a:t>
            </a:r>
            <a:r>
              <a:rPr lang="en-US" dirty="0"/>
              <a:t>, content templates, data template selectors</a:t>
            </a:r>
          </a:p>
          <a:p>
            <a:pPr lvl="1"/>
            <a:r>
              <a:rPr lang="en-US" dirty="0"/>
              <a:t>Menus, Toolbars, Ribbons</a:t>
            </a:r>
          </a:p>
          <a:p>
            <a:pPr lvl="1"/>
            <a:r>
              <a:rPr lang="en-US" dirty="0"/>
              <a:t>Asynchronous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5DBF-80FF-C45E-6F3C-11DB24B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807D-DB63-976C-D645-2525C430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covered – outside WPF</a:t>
            </a:r>
          </a:p>
          <a:p>
            <a:pPr lvl="1"/>
            <a:r>
              <a:rPr lang="en-US" dirty="0"/>
              <a:t>Patterns for dirty, load / save</a:t>
            </a:r>
          </a:p>
          <a:p>
            <a:pPr lvl="1"/>
            <a:r>
              <a:rPr lang="en-US" dirty="0"/>
              <a:t>File IO</a:t>
            </a:r>
          </a:p>
          <a:p>
            <a:pPr lvl="1"/>
            <a:r>
              <a:rPr lang="en-US" dirty="0"/>
              <a:t>C# patterns and practices</a:t>
            </a:r>
          </a:p>
          <a:p>
            <a:pPr lvl="1"/>
            <a:r>
              <a:rPr lang="en-US" dirty="0"/>
              <a:t>Architecture – patterns for Model layer</a:t>
            </a:r>
          </a:p>
          <a:p>
            <a:pPr lvl="1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466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1C4E-91F2-BBF6-45E4-5D31735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314F-35A8-5969-1FEC-75B80553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Is UI easy or difficult with WPF?</a:t>
            </a:r>
          </a:p>
          <a:p>
            <a:pPr lvl="1"/>
            <a:r>
              <a:rPr lang="en-US" dirty="0"/>
              <a:t>Powerful – easy to quickly create custom UI</a:t>
            </a:r>
          </a:p>
          <a:p>
            <a:pPr lvl="1"/>
            <a:r>
              <a:rPr lang="en-US" dirty="0"/>
              <a:t>Challenge – still takes considerable time</a:t>
            </a:r>
          </a:p>
          <a:p>
            <a:pPr lvl="2"/>
            <a:r>
              <a:rPr lang="en-US" dirty="0"/>
              <a:t>Not because it's WPF, not due to doing custom stuff</a:t>
            </a:r>
          </a:p>
          <a:p>
            <a:pPr lvl="2"/>
            <a:r>
              <a:rPr lang="en-US" b="1" dirty="0"/>
              <a:t>Implementing UI patterns takes time </a:t>
            </a:r>
            <a:r>
              <a:rPr lang="en-US" dirty="0"/>
              <a:t>– on any platform</a:t>
            </a:r>
          </a:p>
          <a:p>
            <a:pPr lvl="1"/>
            <a:r>
              <a:rPr lang="en-US" dirty="0"/>
              <a:t>WPF makes many things easier than other frameworks</a:t>
            </a:r>
          </a:p>
          <a:p>
            <a:r>
              <a:rPr lang="en-US" dirty="0">
                <a:solidFill>
                  <a:srgbClr val="00B050"/>
                </a:solidFill>
              </a:rPr>
              <a:t>Demo – Print Wizard</a:t>
            </a:r>
          </a:p>
        </p:txBody>
      </p:sp>
    </p:spTree>
    <p:extLst>
      <p:ext uri="{BB962C8B-B14F-4D97-AF65-F5344CB8AC3E}">
        <p14:creationId xmlns:p14="http://schemas.microsoft.com/office/powerpoint/2010/main" val="1275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6D51-4043-A7ED-6E84-2A74F229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5AB-6ED0-5977-2931-A14583B8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repos with materials from today</a:t>
            </a:r>
          </a:p>
          <a:p>
            <a:pPr lvl="1"/>
            <a:r>
              <a:rPr lang="en-US" dirty="0">
                <a:hlinkClick r:id="rId3"/>
              </a:rPr>
              <a:t>https://github.com/seanpsexton/wpf-workshop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https://github.com/seanpsexton/wpf-workshop-solutions</a:t>
            </a:r>
            <a:endParaRPr lang="en-US" dirty="0"/>
          </a:p>
          <a:p>
            <a:r>
              <a:rPr lang="en-US" dirty="0"/>
              <a:t>Materials also copied to</a:t>
            </a:r>
          </a:p>
          <a:p>
            <a:pPr lvl="1"/>
            <a:r>
              <a:rPr lang="en-US" dirty="0">
                <a:hlinkClick r:id="rId5" action="ppaction://hlinkfile"/>
              </a:rPr>
              <a:t>\\msp02-fs01\mtsdepartments\Oslo\Training\WPF-Workshop-Sexton-Oct2023</a:t>
            </a:r>
            <a:endParaRPr lang="en-US" dirty="0"/>
          </a:p>
          <a:p>
            <a:r>
              <a:rPr lang="en-US" dirty="0"/>
              <a:t>Online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/>
              <a:t> many resources</a:t>
            </a:r>
          </a:p>
          <a:p>
            <a:pPr lvl="1"/>
            <a:r>
              <a:rPr lang="en-US" dirty="0">
                <a:hlinkClick r:id="rId6"/>
              </a:rPr>
              <a:t>https://learn.microsoft.com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https://www.wpftutorial.net/</a:t>
            </a:r>
            <a:endParaRPr lang="en-US" dirty="0"/>
          </a:p>
          <a:p>
            <a:r>
              <a:rPr lang="en-US" dirty="0"/>
              <a:t>Questions?</a:t>
            </a:r>
          </a:p>
          <a:p>
            <a:pPr lvl="1"/>
            <a:r>
              <a:rPr lang="en-US" dirty="0">
                <a:hlinkClick r:id="rId8"/>
              </a:rPr>
              <a:t>seanpsexton@gmail.com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6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code-behind. Layout (.</a:t>
            </a:r>
            <a:r>
              <a:rPr lang="en-US" dirty="0" err="1"/>
              <a:t>xaml</a:t>
            </a:r>
            <a:r>
              <a:rPr lang="en-US" dirty="0"/>
              <a:t>) separate from behavior (.cs)</a:t>
            </a:r>
          </a:p>
          <a:p>
            <a:pPr lvl="1"/>
            <a:r>
              <a:rPr lang="en-US" dirty="0"/>
              <a:t>Hierarchical –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2"/>
            <a:r>
              <a:rPr lang="en-US" dirty="0"/>
              <a:t>&lt;Button/&gt;   or  &lt;Button&gt;  &lt;/Button&gt;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2"/>
            <a:r>
              <a:rPr lang="en-US" dirty="0"/>
              <a:t>&lt;Button Content=“xx”/&gt; or &lt;</a:t>
            </a:r>
            <a:r>
              <a:rPr lang="en-US" dirty="0" err="1"/>
              <a:t>Button.Content</a:t>
            </a:r>
            <a:r>
              <a:rPr lang="en-US" dirty="0"/>
              <a:t>&gt; &lt;/</a:t>
            </a:r>
            <a:r>
              <a:rPr lang="en-US" dirty="0" err="1"/>
              <a:t>Button.Content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Inheritance –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</a:t>
            </a:r>
          </a:p>
          <a:p>
            <a:pPr lvl="1"/>
            <a:r>
              <a:rPr lang="en-US" dirty="0"/>
              <a:t>This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–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–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–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– position children next to each other, then wrap to next row or col</a:t>
            </a:r>
          </a:p>
          <a:p>
            <a:pPr lvl="2"/>
            <a:r>
              <a:rPr lang="en-US" dirty="0"/>
              <a:t>Canvas – position children at X/Y coordinate      </a:t>
            </a:r>
            <a:r>
              <a:rPr lang="en-US" i="1" dirty="0"/>
              <a:t>rarely used</a:t>
            </a:r>
          </a:p>
          <a:p>
            <a:pPr lvl="1"/>
            <a:r>
              <a:rPr lang="en-US" dirty="0"/>
              <a:t>Every UI widget lives in a layout container  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don't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 either data or localizable text</a:t>
            </a:r>
          </a:p>
          <a:p>
            <a:pPr lvl="1"/>
            <a:r>
              <a:rPr lang="en-US" dirty="0"/>
              <a:t>WPF uses flow-based layout – adapt the layout to the viewing environment</a:t>
            </a:r>
          </a:p>
          <a:p>
            <a:pPr lvl="1"/>
            <a:r>
              <a:rPr lang="en-US" dirty="0"/>
              <a:t>Positioning child elements –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 – horizontal or vertical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 setting explicit size</a:t>
            </a:r>
          </a:p>
          <a:p>
            <a:pPr lvl="2"/>
            <a:r>
              <a:rPr lang="en-US" dirty="0"/>
              <a:t>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766</TotalTime>
  <Words>4858</Words>
  <Application>Microsoft Office PowerPoint</Application>
  <PresentationFormat>Widescreen</PresentationFormat>
  <Paragraphs>730</Paragraphs>
  <Slides>59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Exercise 3 – Data Binding</vt:lpstr>
      <vt:lpstr>Unit 4 – Binding to List</vt:lpstr>
      <vt:lpstr>Unit 4 – Binding to List</vt:lpstr>
      <vt:lpstr>Unit 4 – Binding to List</vt:lpstr>
      <vt:lpstr>Unit 4 – Binding to List</vt:lpstr>
      <vt:lpstr>Exercise 4 – Binding to List</vt:lpstr>
      <vt:lpstr>Unit 5 – Data Templates</vt:lpstr>
      <vt:lpstr>Unit 5 – Data Templates</vt:lpstr>
      <vt:lpstr>Exercise 5 – Data Templates</vt:lpstr>
      <vt:lpstr>Unit 6 - Commands</vt:lpstr>
      <vt:lpstr>Unit 6 - Commands</vt:lpstr>
      <vt:lpstr>Exercise 6 - Commands</vt:lpstr>
      <vt:lpstr>Unit 7 – Resources and Styles</vt:lpstr>
      <vt:lpstr>Unit 7 – Resources and Styles</vt:lpstr>
      <vt:lpstr>Unit 7 – Resources and Styles</vt:lpstr>
      <vt:lpstr>Unit 7 – Resources and Styles</vt:lpstr>
      <vt:lpstr>Unit 7 – Resources and Styles</vt:lpstr>
      <vt:lpstr>Exercise 7 – Resources and Styles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Unit 8 – Control Survey</vt:lpstr>
      <vt:lpstr>Exercise 8 – Control Survey</vt:lpstr>
      <vt:lpstr>Unit 9 – Control Templates</vt:lpstr>
      <vt:lpstr>Unit 9 – Control Templates</vt:lpstr>
      <vt:lpstr>Unit 9 – Control Templates</vt:lpstr>
      <vt:lpstr>Unit 9 – Control Templates</vt:lpstr>
      <vt:lpstr>Exercise 9 – Control Templates</vt:lpstr>
      <vt:lpstr>Summary</vt:lpstr>
      <vt:lpstr>Summary</vt:lpstr>
      <vt:lpstr>Summary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66</cp:revision>
  <dcterms:created xsi:type="dcterms:W3CDTF">2023-09-29T16:40:28Z</dcterms:created>
  <dcterms:modified xsi:type="dcterms:W3CDTF">2023-09-30T19:29:48Z</dcterms:modified>
</cp:coreProperties>
</file>