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5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14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Ex 1 - without resources - different ways to specify a property value</a:t>
            </a:r>
          </a:p>
          <a:p>
            <a:r>
              <a:rPr lang="en-US" dirty="0"/>
              <a:t>- Ex 2 - with resources - now using </a:t>
            </a:r>
            <a:r>
              <a:rPr lang="en-US" dirty="0" err="1"/>
              <a:t>StaticResource</a:t>
            </a:r>
            <a:endParaRPr lang="en-US" dirty="0"/>
          </a:p>
          <a:p>
            <a:r>
              <a:rPr lang="en-US" dirty="0"/>
              <a:t>- Then change to new color</a:t>
            </a:r>
          </a:p>
          <a:p>
            <a:r>
              <a:rPr lang="en-US" dirty="0"/>
              <a:t>- Note: change on the fly, w/o restarting application</a:t>
            </a:r>
          </a:p>
          <a:p>
            <a:r>
              <a:rPr lang="en-US" dirty="0"/>
              <a:t>- Note: Would normally move this to </a:t>
            </a:r>
            <a:r>
              <a:rPr lang="en-US" dirty="0" err="1"/>
              <a:t>ResourceDictionary</a:t>
            </a:r>
            <a:r>
              <a:rPr lang="en-US" dirty="0"/>
              <a:t> in external file</a:t>
            </a:r>
          </a:p>
          <a:p>
            <a:r>
              <a:rPr lang="en-US" dirty="0"/>
              <a:t>- Q: </a:t>
            </a:r>
            <a:r>
              <a:rPr lang="en-US" dirty="0" err="1"/>
              <a:t>DynamicResource</a:t>
            </a:r>
            <a:r>
              <a:rPr lang="en-US" dirty="0"/>
              <a:t>?  </a:t>
            </a:r>
            <a:r>
              <a:rPr lang="en-US" dirty="0" err="1"/>
              <a:t>StaticResource</a:t>
            </a:r>
            <a:r>
              <a:rPr lang="en-US" dirty="0"/>
              <a:t> resolves at load time, vs Dynamic resolved at run-time</a:t>
            </a:r>
          </a:p>
          <a:p>
            <a:r>
              <a:rPr lang="en-US" dirty="0"/>
              <a:t>- Almost always static, dynamic if value comes from something you load later; or performance savings, if control not immediately 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3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XAML - defining and using style</a:t>
            </a:r>
          </a:p>
          <a:p>
            <a:r>
              <a:rPr lang="en-US" dirty="0"/>
              <a:t>- NB: Much cleaner, not repeating all of those styles</a:t>
            </a:r>
          </a:p>
          <a:p>
            <a:r>
              <a:rPr lang="en-US" dirty="0"/>
              <a:t>- NB: Style can itself reference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5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</a:t>
            </a:r>
          </a:p>
          <a:p>
            <a:r>
              <a:rPr lang="en-US" dirty="0"/>
              <a:t>- Child styles can add or override other property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 </a:t>
            </a:r>
          </a:p>
          <a:p>
            <a:r>
              <a:rPr lang="en-US" dirty="0"/>
              <a:t>- NB: Named style inheriting from default style requires that </a:t>
            </a:r>
            <a:r>
              <a:rPr lang="en-US" dirty="0" err="1"/>
              <a:t>BasedOn</a:t>
            </a:r>
            <a:r>
              <a:rPr lang="en-US" dirty="0"/>
              <a:t> mentions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6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Each item in list binds to object of a particular type  (e.g. Person)</a:t>
            </a:r>
          </a:p>
          <a:p>
            <a:pPr lvl="1"/>
            <a:r>
              <a:rPr lang="en-US" dirty="0"/>
              <a:t>You create data template to define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the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 in the list  (e.g. Person)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define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--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Bind list to ItemTemplate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- an object that executes some logic, independent from the UI</a:t>
            </a:r>
          </a:p>
          <a:p>
            <a:r>
              <a:rPr lang="en-US" dirty="0"/>
              <a:t>UI element (e.g. Button) can bind to a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- View binds to a Command object in the ViewModel</a:t>
            </a:r>
          </a:p>
          <a:p>
            <a:pPr lvl="1"/>
            <a:r>
              <a:rPr lang="en-US" dirty="0"/>
              <a:t>Event Handler -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-- logic of what the command does is outside of the View</a:t>
            </a:r>
          </a:p>
          <a:p>
            <a:pPr lvl="1"/>
            <a:r>
              <a:rPr lang="en-US" dirty="0"/>
              <a:t>Reuse --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--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Must implement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-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- method that determines whether command can execute, return bool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Can use it everywhere you need a command</a:t>
            </a:r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Pass in delegates for Execute and </a:t>
            </a:r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/>
              <a:t>ViewModel provides the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a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A4-CE42-5723-CA08-7FA0818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77D4-82E1-C094-7543-9C45A2A2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attribute values in XAML</a:t>
            </a:r>
          </a:p>
          <a:p>
            <a:pPr lvl="1"/>
            <a:r>
              <a:rPr lang="en-US" dirty="0"/>
              <a:t>Can't easily share values</a:t>
            </a:r>
          </a:p>
          <a:p>
            <a:pPr lvl="1"/>
            <a:r>
              <a:rPr lang="en-US" dirty="0"/>
              <a:t>Can't apply sets of values</a:t>
            </a:r>
          </a:p>
          <a:p>
            <a:r>
              <a:rPr lang="en-US" dirty="0"/>
              <a:t>Resources - name and reuse attribute values</a:t>
            </a:r>
          </a:p>
          <a:p>
            <a:r>
              <a:rPr lang="en-US" dirty="0"/>
              <a:t>Styles - name and reuse sets of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3256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379-A8C3-B8B1-25F3-1E7E931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1F2-1DD2-0403-D3D2-8D28489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Resources - object that can be reused in different places in application</a:t>
            </a:r>
          </a:p>
          <a:p>
            <a:pPr lvl="1"/>
            <a:r>
              <a:rPr lang="en-US" dirty="0"/>
              <a:t>Defining a Resource</a:t>
            </a:r>
          </a:p>
          <a:p>
            <a:pPr lvl="2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(separate file) or in Resources property of parent</a:t>
            </a:r>
          </a:p>
          <a:p>
            <a:pPr lvl="2"/>
            <a:r>
              <a:rPr lang="en-US" dirty="0"/>
              <a:t>Define element normally, but add x:Key attribute, to give it a name</a:t>
            </a:r>
          </a:p>
          <a:p>
            <a:pPr lvl="1"/>
            <a:r>
              <a:rPr lang="en-US" dirty="0"/>
              <a:t>Using a Resource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Resources</a:t>
            </a:r>
          </a:p>
        </p:txBody>
      </p:sp>
    </p:spTree>
    <p:extLst>
      <p:ext uri="{BB962C8B-B14F-4D97-AF65-F5344CB8AC3E}">
        <p14:creationId xmlns:p14="http://schemas.microsoft.com/office/powerpoint/2010/main" val="2100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5C6-6B55-52E7-1A12-AA0FD9F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D30-408C-0867-E689-30934C4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Styles</a:t>
            </a:r>
          </a:p>
          <a:p>
            <a:pPr lvl="1"/>
            <a:r>
              <a:rPr lang="en-US" dirty="0"/>
              <a:t>A named set of property values</a:t>
            </a:r>
          </a:p>
          <a:p>
            <a:pPr lvl="1"/>
            <a:r>
              <a:rPr lang="en-US" dirty="0"/>
              <a:t>Encourages reuse</a:t>
            </a:r>
          </a:p>
          <a:p>
            <a:r>
              <a:rPr lang="en-US" dirty="0"/>
              <a:t>Defining a style</a:t>
            </a:r>
          </a:p>
          <a:p>
            <a:pPr lvl="1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or .Resources</a:t>
            </a:r>
          </a:p>
          <a:p>
            <a:pPr lvl="1"/>
            <a:r>
              <a:rPr lang="en-US" dirty="0"/>
              <a:t>&lt;Style&gt; tag and set of &lt;Setter&gt; tags</a:t>
            </a:r>
          </a:p>
          <a:p>
            <a:pPr lvl="1"/>
            <a:r>
              <a:rPr lang="en-US" dirty="0"/>
              <a:t>Specify x:Key and </a:t>
            </a:r>
            <a:r>
              <a:rPr lang="en-US" dirty="0" err="1"/>
              <a:t>TargetType</a:t>
            </a:r>
            <a:endParaRPr lang="en-US" dirty="0"/>
          </a:p>
          <a:p>
            <a:pPr lvl="1"/>
            <a:r>
              <a:rPr lang="en-US" dirty="0"/>
              <a:t>Each &lt;Setter&gt; sets Property and Value</a:t>
            </a:r>
          </a:p>
          <a:p>
            <a:r>
              <a:rPr lang="en-US" dirty="0"/>
              <a:t>Using a Style</a:t>
            </a:r>
          </a:p>
          <a:p>
            <a:pPr lvl="1"/>
            <a:r>
              <a:rPr lang="en-US" dirty="0"/>
              <a:t>Set Style attribute, use </a:t>
            </a:r>
            <a:r>
              <a:rPr lang="en-US" dirty="0" err="1"/>
              <a:t>StaticResource</a:t>
            </a:r>
            <a:r>
              <a:rPr lang="en-US" dirty="0"/>
              <a:t> markup extension, reference style's key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Styles</a:t>
            </a:r>
          </a:p>
        </p:txBody>
      </p:sp>
    </p:spTree>
    <p:extLst>
      <p:ext uri="{BB962C8B-B14F-4D97-AF65-F5344CB8AC3E}">
        <p14:creationId xmlns:p14="http://schemas.microsoft.com/office/powerpoint/2010/main" val="2411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78C-0FFE-90B4-2EE1-E82C9CC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223-8041-23DB-76B6-4523BC8A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Based on Other Styles</a:t>
            </a:r>
          </a:p>
          <a:p>
            <a:pPr lvl="1"/>
            <a:r>
              <a:rPr lang="en-US" dirty="0"/>
              <a:t>Style can inherit from another style using the </a:t>
            </a:r>
            <a:r>
              <a:rPr lang="en-US" dirty="0" err="1"/>
              <a:t>BasedOn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Allows styles in different scopes--e.g. entire application, one window, portion of window</a:t>
            </a:r>
          </a:p>
          <a:p>
            <a:pPr lvl="1"/>
            <a:r>
              <a:rPr lang="en-US" dirty="0"/>
              <a:t>This is quite common in production WPF applications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BasedOn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F80-854E-39EE-765C-52A0517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8794-34DF-2386-CA8A-DAF29F1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Styles</a:t>
            </a:r>
          </a:p>
          <a:p>
            <a:pPr lvl="1"/>
            <a:r>
              <a:rPr lang="en-US" dirty="0"/>
              <a:t>Define a style that automatically applies to all elements of a given type</a:t>
            </a:r>
          </a:p>
          <a:p>
            <a:pPr lvl="1"/>
            <a:r>
              <a:rPr lang="en-US" dirty="0"/>
              <a:t>Default style has a type but no name</a:t>
            </a:r>
          </a:p>
          <a:p>
            <a:pPr lvl="1"/>
            <a:r>
              <a:rPr lang="en-US" dirty="0"/>
              <a:t>Element does not need to reference the style</a:t>
            </a:r>
          </a:p>
          <a:p>
            <a:r>
              <a:rPr lang="en-US" dirty="0"/>
              <a:t>Property Value Precedence</a:t>
            </a:r>
          </a:p>
          <a:p>
            <a:pPr lvl="1"/>
            <a:r>
              <a:rPr lang="en-US" dirty="0"/>
              <a:t>Property values in named styles override default property values -- normal default or from default style</a:t>
            </a:r>
          </a:p>
          <a:p>
            <a:pPr lvl="1"/>
            <a:r>
              <a:rPr lang="en-US" dirty="0"/>
              <a:t>Property values in element override values in a style</a:t>
            </a:r>
          </a:p>
          <a:p>
            <a:pPr lvl="1"/>
            <a:r>
              <a:rPr lang="en-US" dirty="0"/>
              <a:t>There's a fairly complicated chain of precedence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Default Style</a:t>
            </a:r>
          </a:p>
        </p:txBody>
      </p:sp>
    </p:spTree>
    <p:extLst>
      <p:ext uri="{BB962C8B-B14F-4D97-AF65-F5344CB8AC3E}">
        <p14:creationId xmlns:p14="http://schemas.microsoft.com/office/powerpoint/2010/main" val="14986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41-AA42-DC86-19B7-C150729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7 – Resources and St</a:t>
            </a:r>
            <a:r>
              <a:rPr lang="en-US" dirty="0"/>
              <a:t>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C01-73B6-CF87-0BE9-66AE1B6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define and use a static resource</a:t>
            </a:r>
          </a:p>
          <a:p>
            <a:pPr lvl="1"/>
            <a:r>
              <a:rPr lang="en-US" dirty="0"/>
              <a:t>How to define and use a style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Part 1 - Create and use a Resource</a:t>
            </a:r>
          </a:p>
          <a:p>
            <a:pPr lvl="1"/>
            <a:r>
              <a:rPr lang="en-US" dirty="0"/>
              <a:t>Part 2 - Define and use a Style</a:t>
            </a:r>
          </a:p>
          <a:p>
            <a:pPr lvl="1"/>
            <a:r>
              <a:rPr lang="en-US" dirty="0"/>
              <a:t>Part 3 - Create a Default Style</a:t>
            </a:r>
          </a:p>
        </p:txBody>
      </p:sp>
    </p:spTree>
    <p:extLst>
      <p:ext uri="{BB962C8B-B14F-4D97-AF65-F5344CB8AC3E}">
        <p14:creationId xmlns:p14="http://schemas.microsoft.com/office/powerpoint/2010/main" val="43097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5CD-ADE2-3A66-13FF-2DCBBFA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0E74-8665-F147-FF61-25AED1B8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various WPF controls</a:t>
            </a:r>
          </a:p>
          <a:p>
            <a:pPr lvl="1"/>
            <a:r>
              <a:rPr lang="en-US" dirty="0"/>
              <a:t>Most of these are fairly typical of other UI frameworks</a:t>
            </a:r>
          </a:p>
          <a:p>
            <a:r>
              <a:rPr lang="en-US" dirty="0"/>
              <a:t>&lt;Button&gt; - click on button to perform action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 - allow user to change state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and &lt;</a:t>
            </a:r>
            <a:r>
              <a:rPr lang="en-US" dirty="0" err="1"/>
              <a:t>GroupBox</a:t>
            </a:r>
            <a:r>
              <a:rPr lang="en-US" dirty="0"/>
              <a:t>&gt; - select exactly one of a set of options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9D7E-7C47-5BC0-748C-2215E08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85" y="3355661"/>
            <a:ext cx="8477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C7B56-9EED-6159-DFBF-DECFEDD8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85" y="4151620"/>
            <a:ext cx="781050" cy="228600"/>
          </a:xfrm>
          <a:prstGeom prst="rect">
            <a:avLst/>
          </a:prstGeom>
        </p:spPr>
      </p:pic>
      <p:pic>
        <p:nvPicPr>
          <p:cNvPr id="1026" name="Picture 2" descr="Mode &#10;@ Walk &#10;O ">
            <a:extLst>
              <a:ext uri="{FF2B5EF4-FFF2-40B4-BE49-F238E27FC236}">
                <a16:creationId xmlns:a16="http://schemas.microsoft.com/office/drawing/2014/main" id="{240C2C10-E42A-6C73-875F-E7A3AEEC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5" y="4940990"/>
            <a:ext cx="1085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F0D-9706-86A7-B647-4A19A2A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C855-63DF-B37A-03E5-84F2917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and &lt;Label&gt;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- simple text </a:t>
            </a:r>
            <a:r>
              <a:rPr lang="en-US" dirty="0" err="1"/>
              <a:t>labe</a:t>
            </a:r>
            <a:endParaRPr lang="en-US" dirty="0"/>
          </a:p>
          <a:p>
            <a:pPr lvl="1"/>
            <a:r>
              <a:rPr lang="en-US" dirty="0"/>
              <a:t>&lt;Label&gt; - label that can have more complex content</a:t>
            </a:r>
          </a:p>
          <a:p>
            <a:r>
              <a:rPr lang="en-US" dirty="0"/>
              <a:t>&lt;ToolTip&gt; - Provide info when user hovers over control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&lt;Expander&gt; - user clicks expander to show/hide child controls</a:t>
            </a:r>
          </a:p>
          <a:p>
            <a:endParaRPr lang="en-US" dirty="0"/>
          </a:p>
        </p:txBody>
      </p:sp>
      <p:pic>
        <p:nvPicPr>
          <p:cNvPr id="2050" name="Picture 2" descr="This button doesn't do much ">
            <a:extLst>
              <a:ext uri="{FF2B5EF4-FFF2-40B4-BE49-F238E27FC236}">
                <a16:creationId xmlns:a16="http://schemas.microsoft.com/office/drawing/2014/main" id="{236D4F85-54E9-5363-CF1A-7373D8AC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3674748"/>
            <a:ext cx="2200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als &#10;Re3d l]lysses &#10;'v%sit Fiji &#10;Take out Trash ">
            <a:extLst>
              <a:ext uri="{FF2B5EF4-FFF2-40B4-BE49-F238E27FC236}">
                <a16:creationId xmlns:a16="http://schemas.microsoft.com/office/drawing/2014/main" id="{3C1E7A6A-6E9F-A978-E9A1-C7723798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4919870"/>
            <a:ext cx="1304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617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374B-CB3D-BE95-6BF6-CF469CC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F27-2126-A65D-C135-6392E256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3660"/>
            <a:ext cx="8915400" cy="37776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ComboBox</a:t>
            </a:r>
            <a:r>
              <a:rPr lang="en-US" dirty="0"/>
              <a:t>&gt; - select one item from dropdown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&gt; - select one or more items from a list, w/optional scrollbar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 - list items with properties, support different views (like File Explorer</a:t>
            </a:r>
          </a:p>
          <a:p>
            <a:endParaRPr lang="en-US" dirty="0"/>
          </a:p>
        </p:txBody>
      </p:sp>
      <p:pic>
        <p:nvPicPr>
          <p:cNvPr id="3074" name="Picture 2" descr="uaua•L &#10;sa6 ">
            <a:extLst>
              <a:ext uri="{FF2B5EF4-FFF2-40B4-BE49-F238E27FC236}">
                <a16:creationId xmlns:a16="http://schemas.microsoft.com/office/drawing/2014/main" id="{889B7CDD-62DB-3881-6ABB-51DEEC76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2497829"/>
            <a:ext cx="1228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 ries ">
            <a:extLst>
              <a:ext uri="{FF2B5EF4-FFF2-40B4-BE49-F238E27FC236}">
                <a16:creationId xmlns:a16="http://schemas.microsoft.com/office/drawing/2014/main" id="{7AEBBB4D-6C56-E694-F731-902B44D8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18" y="3700673"/>
            <a:ext cx="94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mer &#10;Border Collie &#10;Retriever &#10;Name &#10;Kirby &#10;Gus &#10;Color &#10;Mixed &#10;Black &#10;Golden ">
            <a:extLst>
              <a:ext uri="{FF2B5EF4-FFF2-40B4-BE49-F238E27FC236}">
                <a16:creationId xmlns:a16="http://schemas.microsoft.com/office/drawing/2014/main" id="{E4907781-BAAA-1341-89C3-A9C3BA5E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5246751"/>
            <a:ext cx="2466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007B-6995-FF5C-A9F4-0DD2264F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9823"/>
            <a:ext cx="8911687" cy="1280890"/>
          </a:xfrm>
        </p:spPr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412-F8C1-B272-DA07-E8D024D0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TabControl</a:t>
            </a:r>
            <a:r>
              <a:rPr lang="en-US" dirty="0"/>
              <a:t>&gt; - each tab contains collection of 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&lt;DataGrid&gt; - grid of data items, typically bound to collection of objects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Friends Photos V' &#10;Content goes here„ ">
            <a:extLst>
              <a:ext uri="{FF2B5EF4-FFF2-40B4-BE49-F238E27FC236}">
                <a16:creationId xmlns:a16="http://schemas.microsoft.com/office/drawing/2014/main" id="{DE64CDC5-B8B3-6874-2CF4-9FAA1135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3" y="2528888"/>
            <a:ext cx="19240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mer &#10;Name &#10;Jack &#10;Border Collie Kirby &#10;Retriever Gus &#10;Color &#10;Mixed &#10;alack &#10;Golden ">
            <a:extLst>
              <a:ext uri="{FF2B5EF4-FFF2-40B4-BE49-F238E27FC236}">
                <a16:creationId xmlns:a16="http://schemas.microsoft.com/office/drawing/2014/main" id="{1427A160-717E-9A82-82EB-FC498F0E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52" y="4134678"/>
            <a:ext cx="2514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98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1E4D-2212-1127-3871-C281B51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F6A6-3C95-ACF2-E6BD-77B895FB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TreeView</a:t>
            </a:r>
            <a:r>
              <a:rPr lang="en-US" dirty="0"/>
              <a:t>&gt; - hierarchical tree, with expandable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 - editable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Authors &#10;Hemingway ">
            <a:extLst>
              <a:ext uri="{FF2B5EF4-FFF2-40B4-BE49-F238E27FC236}">
                <a16:creationId xmlns:a16="http://schemas.microsoft.com/office/drawing/2014/main" id="{43DEDD0A-2234-6312-F7D2-D952654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2552494"/>
            <a:ext cx="12573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l me &#10;years ago--never mind &#10;how long precisely-having &#10;little or no money in my &#10;purse, and nothing &#10;particular to interest me on ">
            <a:extLst>
              <a:ext uri="{FF2B5EF4-FFF2-40B4-BE49-F238E27FC236}">
                <a16:creationId xmlns:a16="http://schemas.microsoft.com/office/drawing/2014/main" id="{3BE3D156-1C2A-AD42-F4BD-0CBDDB18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4630185"/>
            <a:ext cx="1571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36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3537-A737-BFED-5D55-27CB94D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548-BBD2-464F-398F-AE48D86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8630"/>
            <a:ext cx="8915400" cy="3777622"/>
          </a:xfrm>
        </p:spPr>
        <p:txBody>
          <a:bodyPr/>
          <a:lstStyle/>
          <a:p>
            <a:r>
              <a:rPr lang="en-US" dirty="0"/>
              <a:t>&lt;Slider&gt; - Slide to set different values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&gt; - show progress, determine or indeterminate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DatePicker</a:t>
            </a:r>
            <a:r>
              <a:rPr lang="en-US" dirty="0"/>
              <a:t>&gt; - select a 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004BA-4E68-C3E8-BB83-6FBFE6A2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9" y="2542968"/>
            <a:ext cx="1095375" cy="390525"/>
          </a:xfrm>
          <a:prstGeom prst="rect">
            <a:avLst/>
          </a:prstGeom>
        </p:spPr>
      </p:pic>
      <p:pic>
        <p:nvPicPr>
          <p:cNvPr id="6146" name="Picture 2" descr="Working . ">
            <a:extLst>
              <a:ext uri="{FF2B5EF4-FFF2-40B4-BE49-F238E27FC236}">
                <a16:creationId xmlns:a16="http://schemas.microsoft.com/office/drawing/2014/main" id="{B63B8F07-B408-A0FC-8D18-56167FC7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99" y="3342861"/>
            <a:ext cx="1514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el ect a date &#10;August. 2010 &#10;Tu We &#10;Su MO &#10;25 26 &#10;27 &#10;10 &#10;17 &#10;24 &#10;31 &#10;28 &#10;11 &#10;18 &#10;as &#10;29 &#10;12 &#10;19 &#10;26 &#10;30 &#10;13 &#10;20 &#10;27 &#10;sa &#10;31 &#10;14 &#10;21 &#10;28 &#10;22 &#10;29 &#10;16 &#10;23 &#10;30 ">
            <a:extLst>
              <a:ext uri="{FF2B5EF4-FFF2-40B4-BE49-F238E27FC236}">
                <a16:creationId xmlns:a16="http://schemas.microsoft.com/office/drawing/2014/main" id="{15ECE390-56A7-C671-B0F6-6797B7BD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8" y="4543632"/>
            <a:ext cx="1838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88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7F94-BBB4-09BB-A367-D69178AA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3C22-98AA-CCB7-F328-64AE09B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MTS.Controls</a:t>
            </a:r>
            <a:endParaRPr lang="en-US" dirty="0"/>
          </a:p>
          <a:p>
            <a:pPr lvl="1"/>
            <a:r>
              <a:rPr lang="en-US" dirty="0"/>
              <a:t>For MTS products, we also make use of custom controls from </a:t>
            </a:r>
            <a:r>
              <a:rPr lang="en-US" dirty="0" err="1"/>
              <a:t>MTS.Controls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These are all customized versions of standard WPF controls</a:t>
            </a:r>
          </a:p>
          <a:p>
            <a:pPr lvl="2"/>
            <a:r>
              <a:rPr lang="en-US" dirty="0"/>
              <a:t>Some composite controls, built up from basic controls</a:t>
            </a:r>
          </a:p>
          <a:p>
            <a:pPr lvl="1"/>
            <a:r>
              <a:rPr lang="en-US" dirty="0"/>
              <a:t>Also default styles for built-in controls</a:t>
            </a:r>
          </a:p>
          <a:p>
            <a:pPr lvl="1"/>
            <a:r>
              <a:rPr lang="en-US" dirty="0"/>
              <a:t>Can run Test App, found in </a:t>
            </a:r>
            <a:r>
              <a:rPr lang="en-US" dirty="0" err="1"/>
              <a:t>MTS.Controls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084536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3C9-D59D-A5EF-B5E8-CF5CDF2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98A-2184-8928-1C5A-38F6C9F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What the main WPF controls are that you can use in an application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Experiment with different types of controls</a:t>
            </a:r>
          </a:p>
          <a:p>
            <a:pPr lvl="1"/>
            <a:r>
              <a:rPr lang="en-US" dirty="0"/>
              <a:t>See project Exercise_8_Control_Survey_Solution for examples</a:t>
            </a:r>
          </a:p>
        </p:txBody>
      </p:sp>
    </p:spTree>
    <p:extLst>
      <p:ext uri="{BB962C8B-B14F-4D97-AF65-F5344CB8AC3E}">
        <p14:creationId xmlns:p14="http://schemas.microsoft.com/office/powerpoint/2010/main" val="3734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</TotalTime>
  <Words>4108</Words>
  <Application>Microsoft Office PowerPoint</Application>
  <PresentationFormat>Widescreen</PresentationFormat>
  <Paragraphs>594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  <vt:lpstr>Unit 7 – Resources and Styles</vt:lpstr>
      <vt:lpstr>Unit 7 – Resources and Styles</vt:lpstr>
      <vt:lpstr>Unit 7 – Resources and Styles</vt:lpstr>
      <vt:lpstr>Unit 7 – Resources and Styles</vt:lpstr>
      <vt:lpstr>Unit 7 – Resources and Styles</vt:lpstr>
      <vt:lpstr>Exercise 7 – Resources and Styles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Exercise 8 – Control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42</cp:revision>
  <dcterms:created xsi:type="dcterms:W3CDTF">2023-09-29T16:40:28Z</dcterms:created>
  <dcterms:modified xsi:type="dcterms:W3CDTF">2023-09-30T02:28:07Z</dcterms:modified>
</cp:coreProperties>
</file>