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305" r:id="rId3"/>
    <p:sldId id="306" r:id="rId4"/>
    <p:sldId id="307" r:id="rId5"/>
    <p:sldId id="264" r:id="rId6"/>
    <p:sldId id="308" r:id="rId7"/>
    <p:sldId id="309" r:id="rId8"/>
    <p:sldId id="263" r:id="rId9"/>
    <p:sldId id="267" r:id="rId10"/>
    <p:sldId id="271" r:id="rId11"/>
    <p:sldId id="272" r:id="rId12"/>
    <p:sldId id="312" r:id="rId13"/>
    <p:sldId id="311" r:id="rId14"/>
    <p:sldId id="304" r:id="rId15"/>
    <p:sldId id="279" r:id="rId16"/>
    <p:sldId id="314" r:id="rId17"/>
    <p:sldId id="315" r:id="rId18"/>
    <p:sldId id="295" r:id="rId19"/>
    <p:sldId id="316" r:id="rId20"/>
    <p:sldId id="297" r:id="rId21"/>
    <p:sldId id="298" r:id="rId22"/>
    <p:sldId id="29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7F280-36E7-EF4D-BEA6-2E8B5495FBB8}" type="datetimeFigureOut">
              <a:rPr lang="en-US" smtClean="0"/>
              <a:t>6/30/15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42DC7-E8A7-2F44-85E9-1BF608BF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=,-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42DC7-E8A7-2F44-85E9-1BF608BFA4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1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61205C-0DE2-9840-9A50-4DA7E6E2DEFD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7F1B8C96-C060-6D49-B75A-485114FBDE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05C-0DE2-9840-9A50-4DA7E6E2DEFD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8C96-C060-6D49-B75A-485114FBD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05C-0DE2-9840-9A50-4DA7E6E2DEFD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8C96-C060-6D49-B75A-485114FBD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05C-0DE2-9840-9A50-4DA7E6E2DEFD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8C96-C060-6D49-B75A-485114FBDE8D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61205C-0DE2-9840-9A50-4DA7E6E2DEFD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8C96-C060-6D49-B75A-485114FBDE8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05C-0DE2-9840-9A50-4DA7E6E2DEFD}" type="datetimeFigureOut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8C96-C060-6D49-B75A-485114FBDE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05C-0DE2-9840-9A50-4DA7E6E2DEFD}" type="datetimeFigureOut">
              <a:rPr lang="en-US" smtClean="0"/>
              <a:t>6/29/15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8C96-C060-6D49-B75A-485114FBDE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1205C-0DE2-9840-9A50-4DA7E6E2DEFD}" type="datetimeFigureOut">
              <a:rPr lang="en-US" smtClean="0"/>
              <a:t>6/29/15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8C96-C060-6D49-B75A-485114FBDE8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05C-0DE2-9840-9A50-4DA7E6E2DEFD}" type="datetimeFigureOut">
              <a:rPr lang="en-US" smtClean="0"/>
              <a:t>6/29/15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8C96-C060-6D49-B75A-485114FBD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61205C-0DE2-9840-9A50-4DA7E6E2DEFD}" type="datetimeFigureOut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8C96-C060-6D49-B75A-485114FBDE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61205C-0DE2-9840-9A50-4DA7E6E2DEFD}" type="datetimeFigureOut">
              <a:rPr lang="en-US" smtClean="0"/>
              <a:t>6/29/15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8C96-C060-6D49-B75A-485114FBDE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0E61205C-0DE2-9840-9A50-4DA7E6E2DEFD}" type="datetimeFigureOut">
              <a:rPr lang="en-US" smtClean="0"/>
              <a:t>6/29/15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7F1B8C96-C060-6D49-B75A-485114FBDE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2467274"/>
            <a:ext cx="5120640" cy="350973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algn="ctr"/>
            <a:r>
              <a:rPr lang="en-US" sz="9600" dirty="0" smtClean="0"/>
              <a:t>A. Sean Pue </a:t>
            </a:r>
          </a:p>
          <a:p>
            <a:pPr algn="ctr"/>
            <a:r>
              <a:rPr lang="en-US" sz="9600" dirty="0" smtClean="0"/>
              <a:t>(@</a:t>
            </a:r>
            <a:r>
              <a:rPr lang="en-US" sz="9600" dirty="0" err="1" smtClean="0"/>
              <a:t>seanpue</a:t>
            </a:r>
            <a:r>
              <a:rPr lang="en-US" sz="9600" dirty="0" smtClean="0"/>
              <a:t>; </a:t>
            </a:r>
            <a:r>
              <a:rPr lang="en-US" sz="9600" dirty="0" err="1" smtClean="0"/>
              <a:t>Github</a:t>
            </a:r>
            <a:r>
              <a:rPr lang="en-US" sz="9600" dirty="0" smtClean="0"/>
              <a:t>: </a:t>
            </a:r>
            <a:r>
              <a:rPr lang="en-US" sz="9600" dirty="0" err="1" smtClean="0"/>
              <a:t>seanpue</a:t>
            </a:r>
            <a:r>
              <a:rPr lang="en-US" sz="9600" dirty="0" smtClean="0"/>
              <a:t>; </a:t>
            </a:r>
            <a:r>
              <a:rPr lang="en-US" sz="9600" dirty="0" err="1" smtClean="0"/>
              <a:t>pue</a:t>
            </a:r>
            <a:r>
              <a:rPr lang="en-US" sz="9600" dirty="0" err="1" smtClean="0"/>
              <a:t>@msu.edu</a:t>
            </a:r>
            <a:r>
              <a:rPr lang="en-US" sz="9600" dirty="0" smtClean="0"/>
              <a:t>)</a:t>
            </a:r>
          </a:p>
          <a:p>
            <a:pPr algn="ctr"/>
            <a:r>
              <a:rPr lang="en-US" sz="9600" dirty="0" smtClean="0"/>
              <a:t>Tracy K. Teal (@</a:t>
            </a:r>
            <a:r>
              <a:rPr lang="en-US" sz="9600" dirty="0" err="1" smtClean="0"/>
              <a:t>tkteal</a:t>
            </a:r>
            <a:r>
              <a:rPr lang="en-US" sz="9600" dirty="0" smtClean="0"/>
              <a:t>)</a:t>
            </a:r>
          </a:p>
          <a:p>
            <a:pPr algn="ctr"/>
            <a:r>
              <a:rPr lang="en-US" sz="9600" dirty="0" smtClean="0"/>
              <a:t>C. Titus Brown (@</a:t>
            </a:r>
            <a:r>
              <a:rPr lang="en-US" sz="9600" dirty="0" err="1" smtClean="0"/>
              <a:t>ctitusbrown</a:t>
            </a:r>
            <a:r>
              <a:rPr lang="en-US" sz="9600" dirty="0" smtClean="0"/>
              <a:t>)</a:t>
            </a:r>
          </a:p>
          <a:p>
            <a:pPr algn="ctr"/>
            <a:r>
              <a:rPr lang="en-US" sz="9600" dirty="0" smtClean="0"/>
              <a:t>DH2015</a:t>
            </a:r>
            <a:endParaRPr lang="en-US" sz="9600" dirty="0" smtClean="0"/>
          </a:p>
          <a:p>
            <a:pPr algn="ctr"/>
            <a:r>
              <a:rPr lang="en-US" sz="9600" dirty="0" smtClean="0"/>
              <a:t>June 31, 2015</a:t>
            </a:r>
            <a:endParaRPr lang="en-US" sz="9600" dirty="0" smtClean="0"/>
          </a:p>
          <a:p>
            <a:pPr algn="ctr"/>
            <a:endParaRPr lang="en-US" sz="9600" dirty="0"/>
          </a:p>
          <a:p>
            <a:pPr algn="ctr"/>
            <a:r>
              <a:rPr lang="en-US" sz="9600" dirty="0" smtClean="0"/>
              <a:t>Code</a:t>
            </a:r>
            <a:r>
              <a:rPr lang="en-US" sz="9600" dirty="0"/>
              <a:t>: https://</a:t>
            </a:r>
            <a:r>
              <a:rPr lang="en-US" sz="9600" dirty="0" err="1"/>
              <a:t>github.com</a:t>
            </a:r>
            <a:r>
              <a:rPr lang="en-US" sz="9600" dirty="0"/>
              <a:t>/</a:t>
            </a:r>
            <a:r>
              <a:rPr lang="en-US" sz="9600" dirty="0" err="1"/>
              <a:t>seanpue</a:t>
            </a:r>
            <a:r>
              <a:rPr lang="en-US" sz="9600" dirty="0" smtClean="0"/>
              <a:t>/</a:t>
            </a:r>
            <a:r>
              <a:rPr lang="en-US" sz="9600" dirty="0" smtClean="0"/>
              <a:t>dh2015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800" y="498084"/>
            <a:ext cx="5378163" cy="15689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Using </a:t>
            </a:r>
            <a:r>
              <a:rPr lang="en-US" sz="2800" dirty="0" err="1"/>
              <a:t>Bioinformatic</a:t>
            </a:r>
            <a:r>
              <a:rPr lang="en-US" sz="2800" dirty="0"/>
              <a:t> Algorithms to Analyze the Politics of Form in Modernist Urdu Poetry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572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9"/>
    </mc:Choice>
    <mc:Fallback xmlns="">
      <p:transition xmlns:p14="http://schemas.microsoft.com/office/powerpoint/2010/main" spd="slow" advTm="60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TextBox 4"/>
          <p:cNvSpPr txBox="1">
            <a:spLocks noChangeArrowheads="1"/>
          </p:cNvSpPr>
          <p:nvPr/>
        </p:nvSpPr>
        <p:spPr bwMode="auto">
          <a:xfrm>
            <a:off x="669925" y="2590800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DNA</a:t>
            </a:r>
          </a:p>
        </p:txBody>
      </p:sp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1411288" y="2608263"/>
            <a:ext cx="23262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+mn-lt"/>
                <a:cs typeface="Courier" charset="0"/>
              </a:rPr>
              <a:t>AAGGAATCATATGGATAC</a:t>
            </a:r>
          </a:p>
        </p:txBody>
      </p:sp>
      <p:sp>
        <p:nvSpPr>
          <p:cNvPr id="46" name="TextBox 6"/>
          <p:cNvSpPr txBox="1">
            <a:spLocks noChangeArrowheads="1"/>
          </p:cNvSpPr>
          <p:nvPr/>
        </p:nvSpPr>
        <p:spPr bwMode="auto">
          <a:xfrm>
            <a:off x="2060575" y="704850"/>
            <a:ext cx="5417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The Central Dogma of Molecular </a:t>
            </a:r>
            <a:r>
              <a:rPr lang="en-US" dirty="0" smtClean="0">
                <a:latin typeface="+mn-lt"/>
              </a:rPr>
              <a:t>Biology </a:t>
            </a:r>
            <a:endParaRPr lang="en-US" dirty="0">
              <a:latin typeface="+mn-lt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1296988" y="180975"/>
            <a:ext cx="7295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</a:rPr>
              <a:t>Transfer of sequences that encode information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619125" y="3675063"/>
            <a:ext cx="622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RNA</a:t>
            </a:r>
          </a:p>
        </p:txBody>
      </p:sp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1376363" y="3675063"/>
            <a:ext cx="2480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+mn-lt"/>
                <a:cs typeface="Courier" charset="0"/>
              </a:rPr>
              <a:t>AAGGAAUCAUAUGGAUAC</a:t>
            </a:r>
          </a:p>
        </p:txBody>
      </p:sp>
      <p:sp>
        <p:nvSpPr>
          <p:cNvPr id="50" name="TextBox 11"/>
          <p:cNvSpPr txBox="1">
            <a:spLocks noChangeArrowheads="1"/>
          </p:cNvSpPr>
          <p:nvPr/>
        </p:nvSpPr>
        <p:spPr bwMode="auto">
          <a:xfrm>
            <a:off x="596900" y="6062663"/>
            <a:ext cx="899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Protein</a:t>
            </a:r>
          </a:p>
        </p:txBody>
      </p:sp>
      <p:sp>
        <p:nvSpPr>
          <p:cNvPr id="51" name="TextBox 12"/>
          <p:cNvSpPr txBox="1">
            <a:spLocks noChangeArrowheads="1"/>
          </p:cNvSpPr>
          <p:nvPr/>
        </p:nvSpPr>
        <p:spPr bwMode="auto">
          <a:xfrm>
            <a:off x="588963" y="4710113"/>
            <a:ext cx="8955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RNA </a:t>
            </a:r>
          </a:p>
          <a:p>
            <a:pPr eaLnBrk="1" hangingPunct="1"/>
            <a:r>
              <a:rPr lang="en-US" sz="1800" dirty="0">
                <a:latin typeface="+mn-lt"/>
              </a:rPr>
              <a:t>codons</a:t>
            </a:r>
          </a:p>
        </p:txBody>
      </p:sp>
      <p:sp>
        <p:nvSpPr>
          <p:cNvPr id="52" name="TextBox 13"/>
          <p:cNvSpPr txBox="1">
            <a:spLocks noChangeArrowheads="1"/>
          </p:cNvSpPr>
          <p:nvPr/>
        </p:nvSpPr>
        <p:spPr bwMode="auto">
          <a:xfrm>
            <a:off x="1444625" y="4892675"/>
            <a:ext cx="2710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+mn-lt"/>
                <a:cs typeface="Courier" charset="0"/>
              </a:rPr>
              <a:t>AAG GAA UCA UAU GGA UAC</a:t>
            </a:r>
          </a:p>
        </p:txBody>
      </p: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2181225" y="6062663"/>
            <a:ext cx="8541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+mn-lt"/>
                <a:cs typeface="Courier" charset="0"/>
              </a:rPr>
              <a:t>KESTGT</a:t>
            </a:r>
          </a:p>
        </p:txBody>
      </p:sp>
      <p:sp>
        <p:nvSpPr>
          <p:cNvPr id="54" name="TextBox 22"/>
          <p:cNvSpPr txBox="1">
            <a:spLocks noChangeArrowheads="1"/>
          </p:cNvSpPr>
          <p:nvPr/>
        </p:nvSpPr>
        <p:spPr bwMode="auto">
          <a:xfrm>
            <a:off x="684213" y="1463675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DNA</a:t>
            </a:r>
          </a:p>
        </p:txBody>
      </p:sp>
      <p:sp>
        <p:nvSpPr>
          <p:cNvPr id="55" name="TextBox 23"/>
          <p:cNvSpPr txBox="1">
            <a:spLocks noChangeArrowheads="1"/>
          </p:cNvSpPr>
          <p:nvPr/>
        </p:nvSpPr>
        <p:spPr bwMode="auto">
          <a:xfrm>
            <a:off x="1438275" y="1463675"/>
            <a:ext cx="23262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+mn-lt"/>
                <a:cs typeface="Courier" charset="0"/>
              </a:rPr>
              <a:t>AAGGAATCATATGGATAC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16200000" flipH="1">
            <a:off x="3992562" y="2085976"/>
            <a:ext cx="1152525" cy="12700"/>
          </a:xfrm>
          <a:prstGeom prst="straightConnector1">
            <a:avLst/>
          </a:prstGeom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4057650" y="3336925"/>
            <a:ext cx="1009650" cy="0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4063206" y="4495007"/>
            <a:ext cx="1012825" cy="14288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3982244" y="5850731"/>
            <a:ext cx="1174750" cy="14288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4"/>
          <p:cNvSpPr txBox="1">
            <a:spLocks noChangeArrowheads="1"/>
          </p:cNvSpPr>
          <p:nvPr/>
        </p:nvSpPr>
        <p:spPr bwMode="auto">
          <a:xfrm>
            <a:off x="3971925" y="2035175"/>
            <a:ext cx="1341438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Replication</a:t>
            </a:r>
          </a:p>
        </p:txBody>
      </p:sp>
      <p:sp>
        <p:nvSpPr>
          <p:cNvPr id="61" name="TextBox 55"/>
          <p:cNvSpPr txBox="1">
            <a:spLocks noChangeArrowheads="1"/>
          </p:cNvSpPr>
          <p:nvPr/>
        </p:nvSpPr>
        <p:spPr bwMode="auto">
          <a:xfrm>
            <a:off x="3906838" y="3103563"/>
            <a:ext cx="1541462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Transcription</a:t>
            </a:r>
          </a:p>
        </p:txBody>
      </p:sp>
      <p:sp>
        <p:nvSpPr>
          <p:cNvPr id="62" name="TextBox 56"/>
          <p:cNvSpPr txBox="1">
            <a:spLocks noChangeArrowheads="1"/>
          </p:cNvSpPr>
          <p:nvPr/>
        </p:nvSpPr>
        <p:spPr bwMode="auto">
          <a:xfrm>
            <a:off x="4143375" y="4248150"/>
            <a:ext cx="935038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Parsing</a:t>
            </a:r>
          </a:p>
        </p:txBody>
      </p:sp>
      <p:sp>
        <p:nvSpPr>
          <p:cNvPr id="63" name="TextBox 57"/>
          <p:cNvSpPr txBox="1">
            <a:spLocks noChangeArrowheads="1"/>
          </p:cNvSpPr>
          <p:nvPr/>
        </p:nvSpPr>
        <p:spPr bwMode="auto">
          <a:xfrm>
            <a:off x="3971925" y="5478463"/>
            <a:ext cx="1330325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Translation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22288" y="5999163"/>
            <a:ext cx="3667125" cy="60483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22288" y="2535238"/>
            <a:ext cx="3667125" cy="6064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22288" y="3600450"/>
            <a:ext cx="3667125" cy="6048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2288" y="4776788"/>
            <a:ext cx="3667125" cy="6064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04825" y="1392238"/>
            <a:ext cx="3684588" cy="6064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TextBox 41"/>
          <p:cNvSpPr txBox="1">
            <a:spLocks noChangeArrowheads="1"/>
          </p:cNvSpPr>
          <p:nvPr/>
        </p:nvSpPr>
        <p:spPr bwMode="auto">
          <a:xfrm>
            <a:off x="5133975" y="1425575"/>
            <a:ext cx="685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Urdu</a:t>
            </a:r>
          </a:p>
        </p:txBody>
      </p:sp>
      <p:sp>
        <p:nvSpPr>
          <p:cNvPr id="70" name="TextBox 44"/>
          <p:cNvSpPr txBox="1">
            <a:spLocks noChangeArrowheads="1"/>
          </p:cNvSpPr>
          <p:nvPr/>
        </p:nvSpPr>
        <p:spPr bwMode="auto">
          <a:xfrm>
            <a:off x="5078413" y="2568575"/>
            <a:ext cx="16124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Transliteration</a:t>
            </a:r>
            <a:endParaRPr lang="en-US" sz="1400" dirty="0">
              <a:latin typeface="+mn-lt"/>
            </a:endParaRPr>
          </a:p>
        </p:txBody>
      </p:sp>
      <p:sp>
        <p:nvSpPr>
          <p:cNvPr id="71" name="TextBox 46"/>
          <p:cNvSpPr txBox="1">
            <a:spLocks noChangeArrowheads="1"/>
          </p:cNvSpPr>
          <p:nvPr/>
        </p:nvSpPr>
        <p:spPr bwMode="auto">
          <a:xfrm>
            <a:off x="5133975" y="3522663"/>
            <a:ext cx="1412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Metrical </a:t>
            </a:r>
          </a:p>
          <a:p>
            <a:pPr eaLnBrk="1" hangingPunct="1"/>
            <a:r>
              <a:rPr lang="en-US" sz="1800" dirty="0">
                <a:latin typeface="+mn-lt"/>
              </a:rPr>
              <a:t>components</a:t>
            </a:r>
            <a:endParaRPr lang="en-US" sz="1200" dirty="0">
              <a:latin typeface="+mn-lt"/>
            </a:endParaRPr>
          </a:p>
        </p:txBody>
      </p:sp>
      <p:sp>
        <p:nvSpPr>
          <p:cNvPr id="72" name="TextBox 47"/>
          <p:cNvSpPr txBox="1">
            <a:spLocks noChangeArrowheads="1"/>
          </p:cNvSpPr>
          <p:nvPr/>
        </p:nvSpPr>
        <p:spPr bwMode="auto">
          <a:xfrm>
            <a:off x="5133975" y="6042025"/>
            <a:ext cx="1046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Scansion</a:t>
            </a:r>
          </a:p>
        </p:txBody>
      </p:sp>
      <p:sp>
        <p:nvSpPr>
          <p:cNvPr id="73" name="TextBox 48"/>
          <p:cNvSpPr txBox="1">
            <a:spLocks noChangeArrowheads="1"/>
          </p:cNvSpPr>
          <p:nvPr/>
        </p:nvSpPr>
        <p:spPr bwMode="auto">
          <a:xfrm>
            <a:off x="5133975" y="4697413"/>
            <a:ext cx="1412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Group </a:t>
            </a:r>
          </a:p>
          <a:p>
            <a:pPr eaLnBrk="1" hangingPunct="1"/>
            <a:r>
              <a:rPr lang="en-US" sz="1800" dirty="0">
                <a:latin typeface="+mn-lt"/>
              </a:rPr>
              <a:t>components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4288" y="5964238"/>
            <a:ext cx="3827462" cy="60483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094288" y="2500313"/>
            <a:ext cx="3827462" cy="6064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094288" y="3565525"/>
            <a:ext cx="3827462" cy="60483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094288" y="4741863"/>
            <a:ext cx="3827462" cy="6064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78413" y="1357313"/>
            <a:ext cx="3843337" cy="6064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TextBox 64"/>
          <p:cNvSpPr txBox="1">
            <a:spLocks noChangeArrowheads="1"/>
          </p:cNvSpPr>
          <p:nvPr/>
        </p:nvSpPr>
        <p:spPr bwMode="auto">
          <a:xfrm>
            <a:off x="6505575" y="6075363"/>
            <a:ext cx="242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+mn-lt"/>
                <a:cs typeface="Courier" charset="0"/>
              </a:rPr>
              <a:t>=-==/=-==/=-==</a:t>
            </a:r>
          </a:p>
        </p:txBody>
      </p:sp>
      <p:sp>
        <p:nvSpPr>
          <p:cNvPr id="80" name="TextBox 65"/>
          <p:cNvSpPr txBox="1">
            <a:spLocks noChangeArrowheads="1"/>
          </p:cNvSpPr>
          <p:nvPr/>
        </p:nvSpPr>
        <p:spPr bwMode="auto">
          <a:xfrm>
            <a:off x="6364288" y="4833938"/>
            <a:ext cx="24304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err="1">
                <a:latin typeface="+mn-lt"/>
                <a:cs typeface="Courier" charset="0"/>
              </a:rPr>
              <a:t>csc</a:t>
            </a:r>
            <a:r>
              <a:rPr lang="en-US" sz="1400" dirty="0">
                <a:latin typeface="+mn-lt"/>
                <a:cs typeface="Courier" charset="0"/>
              </a:rPr>
              <a:t> c </a:t>
            </a:r>
            <a:r>
              <a:rPr lang="en-US" sz="1400" dirty="0" err="1">
                <a:latin typeface="+mn-lt"/>
                <a:cs typeface="Courier" charset="0"/>
              </a:rPr>
              <a:t>bcv</a:t>
            </a:r>
            <a:r>
              <a:rPr lang="en-US" sz="1400" dirty="0">
                <a:latin typeface="+mn-lt"/>
                <a:cs typeface="Courier" charset="0"/>
              </a:rPr>
              <a:t> </a:t>
            </a:r>
            <a:r>
              <a:rPr lang="en-US" sz="1400" dirty="0" err="1">
                <a:latin typeface="+mn-lt"/>
                <a:cs typeface="Courier" charset="0"/>
              </a:rPr>
              <a:t>bcv</a:t>
            </a:r>
            <a:r>
              <a:rPr lang="en-US" sz="1400" dirty="0">
                <a:latin typeface="+mn-lt"/>
                <a:cs typeface="Courier" charset="0"/>
              </a:rPr>
              <a:t> </a:t>
            </a:r>
            <a:r>
              <a:rPr lang="en-US" sz="1400" dirty="0" err="1">
                <a:latin typeface="+mn-lt"/>
                <a:cs typeface="Courier" charset="0"/>
              </a:rPr>
              <a:t>csc</a:t>
            </a:r>
            <a:r>
              <a:rPr lang="en-US" sz="1400" dirty="0">
                <a:latin typeface="+mn-lt"/>
                <a:cs typeface="Courier" charset="0"/>
              </a:rPr>
              <a:t> </a:t>
            </a:r>
            <a:r>
              <a:rPr lang="en-US" sz="1400" dirty="0" err="1">
                <a:latin typeface="+mn-lt"/>
                <a:cs typeface="Courier" charset="0"/>
              </a:rPr>
              <a:t>bcs</a:t>
            </a:r>
            <a:r>
              <a:rPr lang="en-US" sz="1400" dirty="0">
                <a:latin typeface="+mn-lt"/>
                <a:cs typeface="Courier" charset="0"/>
              </a:rPr>
              <a:t> cv </a:t>
            </a:r>
            <a:r>
              <a:rPr lang="en-US" sz="1400" dirty="0" err="1">
                <a:latin typeface="+mn-lt"/>
                <a:cs typeface="Courier" charset="0"/>
              </a:rPr>
              <a:t>sc</a:t>
            </a:r>
            <a:r>
              <a:rPr lang="en-US" sz="1400" dirty="0">
                <a:latin typeface="+mn-lt"/>
                <a:cs typeface="Courier" charset="0"/>
              </a:rPr>
              <a:t> </a:t>
            </a:r>
            <a:r>
              <a:rPr lang="en-US" sz="1400" dirty="0" err="1">
                <a:latin typeface="+mn-lt"/>
                <a:cs typeface="Courier" charset="0"/>
              </a:rPr>
              <a:t>cvn</a:t>
            </a:r>
            <a:endParaRPr lang="en-US" sz="1400" dirty="0">
              <a:latin typeface="+mn-lt"/>
              <a:cs typeface="Courier" charset="0"/>
            </a:endParaRPr>
          </a:p>
        </p:txBody>
      </p:sp>
      <p:pic>
        <p:nvPicPr>
          <p:cNvPr id="81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1420813"/>
            <a:ext cx="19669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7"/>
          <p:cNvSpPr txBox="1">
            <a:spLocks noChangeArrowheads="1"/>
          </p:cNvSpPr>
          <p:nvPr/>
        </p:nvSpPr>
        <p:spPr bwMode="auto">
          <a:xfrm>
            <a:off x="6499225" y="2641600"/>
            <a:ext cx="23989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err="1">
                <a:latin typeface="+mn-lt"/>
                <a:cs typeface="Courier" charset="0"/>
              </a:rPr>
              <a:t>ranj</a:t>
            </a:r>
            <a:r>
              <a:rPr lang="en-US" sz="1400" dirty="0">
                <a:latin typeface="+mn-lt"/>
                <a:cs typeface="Courier" charset="0"/>
              </a:rPr>
              <a:t> se ;</a:t>
            </a:r>
            <a:r>
              <a:rPr lang="en-US" sz="1400" dirty="0" err="1">
                <a:latin typeface="+mn-lt"/>
                <a:cs typeface="Courier" charset="0"/>
              </a:rPr>
              <a:t>xuugar</a:t>
            </a:r>
            <a:r>
              <a:rPr lang="en-US" sz="1400" dirty="0">
                <a:latin typeface="+mn-lt"/>
                <a:cs typeface="Courier" charset="0"/>
              </a:rPr>
              <a:t> </a:t>
            </a:r>
            <a:r>
              <a:rPr lang="en-US" sz="1400" dirty="0" err="1">
                <a:latin typeface="+mn-lt"/>
                <a:cs typeface="Courier" charset="0"/>
              </a:rPr>
              <a:t>hu</a:t>
            </a:r>
            <a:r>
              <a:rPr lang="en-US" sz="1400" dirty="0">
                <a:latin typeface="+mn-lt"/>
                <a:cs typeface="Courier" charset="0"/>
              </a:rPr>
              <a:t>))</a:t>
            </a:r>
            <a:r>
              <a:rPr lang="en-US" sz="1400" dirty="0" err="1">
                <a:latin typeface="+mn-lt"/>
                <a:cs typeface="Courier" charset="0"/>
              </a:rPr>
              <a:t>aa</a:t>
            </a:r>
            <a:r>
              <a:rPr lang="en-US" sz="1400" dirty="0">
                <a:latin typeface="+mn-lt"/>
                <a:cs typeface="Courier" charset="0"/>
              </a:rPr>
              <a:t> </a:t>
            </a:r>
            <a:r>
              <a:rPr lang="en-US" sz="1400" dirty="0" err="1">
                <a:latin typeface="+mn-lt"/>
                <a:cs typeface="Courier" charset="0"/>
              </a:rPr>
              <a:t>insaa;n</a:t>
            </a:r>
            <a:endParaRPr lang="en-US" sz="1400" dirty="0">
              <a:latin typeface="+mn-lt"/>
              <a:cs typeface="Courier" charset="0"/>
            </a:endParaRPr>
          </a:p>
        </p:txBody>
      </p:sp>
      <p:sp>
        <p:nvSpPr>
          <p:cNvPr id="83" name="TextBox 68"/>
          <p:cNvSpPr txBox="1">
            <a:spLocks noChangeArrowheads="1"/>
          </p:cNvSpPr>
          <p:nvPr/>
        </p:nvSpPr>
        <p:spPr bwMode="auto">
          <a:xfrm>
            <a:off x="6505575" y="3689350"/>
            <a:ext cx="22188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err="1">
                <a:latin typeface="+mn-lt"/>
                <a:cs typeface="Courier" charset="0"/>
              </a:rPr>
              <a:t>csccbcvbcvcscbcscvbsccvn</a:t>
            </a:r>
            <a:endParaRPr lang="en-US" sz="1400" dirty="0">
              <a:latin typeface="+mn-lt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2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70150" y="347663"/>
            <a:ext cx="454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Representations of sequences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800" y="1006475"/>
            <a:ext cx="9010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Markov chain</a:t>
            </a:r>
          </a:p>
          <a:p>
            <a:pPr algn="ctr" eaLnBrk="1" hangingPunct="1"/>
            <a:r>
              <a:rPr lang="en-US" dirty="0"/>
              <a:t>A mathematical system that undergoes transitions from one state to another, between a finite or countable number of possible states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1863" y="5930900"/>
            <a:ext cx="5057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Find the best transition state trajectory</a:t>
            </a:r>
          </a:p>
        </p:txBody>
      </p:sp>
      <p:sp>
        <p:nvSpPr>
          <p:cNvPr id="7" name="Oval 6"/>
          <p:cNvSpPr/>
          <p:nvPr/>
        </p:nvSpPr>
        <p:spPr>
          <a:xfrm>
            <a:off x="3302000" y="3000375"/>
            <a:ext cx="808038" cy="319088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68475" y="3770313"/>
            <a:ext cx="808038" cy="319087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2001838" y="3711575"/>
            <a:ext cx="322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" charset="0"/>
                <a:cs typeface="Courier" charset="0"/>
              </a:rPr>
              <a:t>I</a:t>
            </a:r>
          </a:p>
        </p:txBody>
      </p:sp>
      <p:sp>
        <p:nvSpPr>
          <p:cNvPr id="10" name="Oval 9"/>
          <p:cNvSpPr/>
          <p:nvPr/>
        </p:nvSpPr>
        <p:spPr>
          <a:xfrm>
            <a:off x="3302000" y="3744913"/>
            <a:ext cx="808038" cy="319087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51400" y="3744913"/>
            <a:ext cx="808038" cy="319087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29375" y="3727450"/>
            <a:ext cx="1092200" cy="319088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406775" y="3733800"/>
            <a:ext cx="615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ourier" charset="0"/>
                <a:cs typeface="Courier" charset="0"/>
              </a:rPr>
              <a:t>like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3465513" y="2978150"/>
            <a:ext cx="50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ourier" charset="0"/>
                <a:cs typeface="Courier" charset="0"/>
              </a:rPr>
              <a:t>eat</a:t>
            </a:r>
          </a:p>
        </p:txBody>
      </p:sp>
      <p:sp>
        <p:nvSpPr>
          <p:cNvPr id="15" name="Oval 14"/>
          <p:cNvSpPr/>
          <p:nvPr/>
        </p:nvSpPr>
        <p:spPr>
          <a:xfrm>
            <a:off x="6437313" y="2967038"/>
            <a:ext cx="808037" cy="319087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41875" y="2984500"/>
            <a:ext cx="808038" cy="319088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84738" y="4470400"/>
            <a:ext cx="808037" cy="319088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910138" y="37226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ourier" charset="0"/>
                <a:cs typeface="Courier" charset="0"/>
              </a:rPr>
              <a:t>green</a:t>
            </a: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6607175" y="2951163"/>
            <a:ext cx="517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ourier" charset="0"/>
                <a:cs typeface="Courier" charset="0"/>
              </a:rPr>
              <a:t>ham</a:t>
            </a: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4902200" y="2960688"/>
            <a:ext cx="722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ourier" charset="0"/>
                <a:cs typeface="Courier" charset="0"/>
              </a:rPr>
              <a:t>tasty</a:t>
            </a:r>
          </a:p>
        </p:txBody>
      </p:sp>
      <p:sp>
        <p:nvSpPr>
          <p:cNvPr id="21" name="TextBox 22"/>
          <p:cNvSpPr txBox="1">
            <a:spLocks noChangeArrowheads="1"/>
          </p:cNvSpPr>
          <p:nvPr/>
        </p:nvSpPr>
        <p:spPr bwMode="auto">
          <a:xfrm>
            <a:off x="6491288" y="3748088"/>
            <a:ext cx="10302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Courier" charset="0"/>
                <a:cs typeface="Courier" charset="0"/>
              </a:rPr>
              <a:t>butterflies</a:t>
            </a:r>
          </a:p>
        </p:txBody>
      </p:sp>
      <p:sp>
        <p:nvSpPr>
          <p:cNvPr id="22" name="TextBox 23"/>
          <p:cNvSpPr txBox="1">
            <a:spLocks noChangeArrowheads="1"/>
          </p:cNvSpPr>
          <p:nvPr/>
        </p:nvSpPr>
        <p:spPr bwMode="auto">
          <a:xfrm>
            <a:off x="4884738" y="4443413"/>
            <a:ext cx="830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ourier" charset="0"/>
                <a:cs typeface="Courier" charset="0"/>
              </a:rPr>
              <a:t>winged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35250" y="3925888"/>
            <a:ext cx="611188" cy="1587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81475" y="3916363"/>
            <a:ext cx="609600" cy="1587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43575" y="3914775"/>
            <a:ext cx="609600" cy="1588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37225" y="3128963"/>
            <a:ext cx="609600" cy="1587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64013" y="3155950"/>
            <a:ext cx="611187" cy="1588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76513" y="3268663"/>
            <a:ext cx="669925" cy="442912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10038" y="4089400"/>
            <a:ext cx="681037" cy="490538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743575" y="4089400"/>
            <a:ext cx="693738" cy="488950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5091112" y="4267201"/>
            <a:ext cx="238125" cy="0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V="1">
            <a:off x="5219700" y="4257676"/>
            <a:ext cx="269875" cy="0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10038" y="3286125"/>
            <a:ext cx="681037" cy="492125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692775" y="3257550"/>
            <a:ext cx="693738" cy="490538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50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Meters as Graphs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3128" y="1562120"/>
            <a:ext cx="8131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Nodes represent metrical units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(oval = is long, short – is circle); red is end position</a:t>
            </a:r>
          </a:p>
          <a:p>
            <a:endParaRPr lang="en-US" sz="2400" dirty="0"/>
          </a:p>
          <a:p>
            <a:r>
              <a:rPr lang="en-US" sz="2400" dirty="0" smtClean="0"/>
              <a:t>Edges contain constraints, disallowing invalid combinations</a:t>
            </a:r>
          </a:p>
          <a:p>
            <a:endParaRPr lang="en-US" sz="2400" dirty="0"/>
          </a:p>
          <a:p>
            <a:r>
              <a:rPr lang="en-US" sz="2400" dirty="0" smtClean="0"/>
              <a:t>Example: = - = = / = - = = / = - = (-)</a:t>
            </a:r>
            <a:endParaRPr lang="en-US" sz="2400" dirty="0"/>
          </a:p>
        </p:txBody>
      </p:sp>
      <p:pic>
        <p:nvPicPr>
          <p:cNvPr id="7" name="Picture 6" descr="classical_me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4227"/>
            <a:ext cx="9144000" cy="3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“Classical” meters of </a:t>
            </a:r>
            <a:r>
              <a:rPr lang="en-US" dirty="0" err="1" smtClean="0"/>
              <a:t>Mirza</a:t>
            </a:r>
            <a:r>
              <a:rPr lang="en-US" dirty="0" smtClean="0"/>
              <a:t> </a:t>
            </a:r>
            <a:r>
              <a:rPr lang="en-US" dirty="0" err="1" smtClean="0"/>
              <a:t>Ghalib</a:t>
            </a:r>
            <a:r>
              <a:rPr lang="en-US" dirty="0" smtClean="0"/>
              <a:t> (d. 1869)</a:t>
            </a:r>
            <a:endParaRPr lang="en-US" dirty="0"/>
          </a:p>
        </p:txBody>
      </p:sp>
      <p:pic>
        <p:nvPicPr>
          <p:cNvPr id="6" name="Content Placeholder 5" descr="ghalib_meters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80" r="-10780"/>
          <a:stretch>
            <a:fillRect/>
          </a:stretch>
        </p:blipFill>
        <p:spPr>
          <a:xfrm>
            <a:off x="-390961" y="1283329"/>
            <a:ext cx="9861987" cy="5665397"/>
          </a:xfrm>
        </p:spPr>
      </p:pic>
    </p:spTree>
    <p:extLst>
      <p:ext uri="{BB962C8B-B14F-4D97-AF65-F5344CB8AC3E}">
        <p14:creationId xmlns:p14="http://schemas.microsoft.com/office/powerpoint/2010/main" val="27182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Transformation of “Classical” to “Free” Verse</a:t>
            </a:r>
            <a:endParaRPr lang="en-US" dirty="0"/>
          </a:p>
        </p:txBody>
      </p:sp>
      <p:pic>
        <p:nvPicPr>
          <p:cNvPr id="7" name="Picture 6" descr="classical_me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763"/>
            <a:ext cx="9144000" cy="364771"/>
          </a:xfrm>
          <a:prstGeom prst="rect">
            <a:avLst/>
          </a:prstGeom>
        </p:spPr>
      </p:pic>
      <p:pic>
        <p:nvPicPr>
          <p:cNvPr id="3" name="Picture 2" descr="modern_me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2763"/>
            <a:ext cx="9144000" cy="7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1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Sana </a:t>
            </a:r>
            <a:r>
              <a:rPr lang="en-US" dirty="0" err="1"/>
              <a:t>Ullah</a:t>
            </a:r>
            <a:r>
              <a:rPr lang="en-US" dirty="0"/>
              <a:t> Dar </a:t>
            </a:r>
            <a:r>
              <a:rPr lang="en-US" dirty="0" err="1"/>
              <a:t>Miraji</a:t>
            </a:r>
            <a:r>
              <a:rPr lang="en-US" dirty="0"/>
              <a:t> (1912-49)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i="1" dirty="0" err="1" smtClean="0"/>
              <a:t>Miraji</a:t>
            </a:r>
            <a:r>
              <a:rPr lang="en-US" i="1" dirty="0" smtClean="0"/>
              <a:t> </a:t>
            </a:r>
            <a:r>
              <a:rPr lang="en-US" i="1" dirty="0" err="1" smtClean="0"/>
              <a:t>ki</a:t>
            </a:r>
            <a:r>
              <a:rPr lang="en-US" i="1" dirty="0" smtClean="0"/>
              <a:t> </a:t>
            </a:r>
            <a:r>
              <a:rPr lang="en-US" i="1" dirty="0" err="1" smtClean="0"/>
              <a:t>nazmen</a:t>
            </a:r>
            <a:r>
              <a:rPr lang="en-US" dirty="0" smtClean="0"/>
              <a:t>, 1944</a:t>
            </a:r>
            <a:endParaRPr lang="en-US" dirty="0"/>
          </a:p>
          <a:p>
            <a:r>
              <a:rPr lang="en-US" dirty="0" smtClean="0"/>
              <a:t>Claims to embrace a past that is not Indo-Muslim</a:t>
            </a:r>
          </a:p>
          <a:p>
            <a:r>
              <a:rPr lang="en-US" dirty="0" smtClean="0"/>
              <a:t>Drawn to ancient India, </a:t>
            </a:r>
            <a:r>
              <a:rPr lang="en-US" dirty="0" err="1" smtClean="0"/>
              <a:t>gopis</a:t>
            </a:r>
            <a:r>
              <a:rPr lang="en-US" dirty="0" smtClean="0"/>
              <a:t>, Krishna</a:t>
            </a:r>
          </a:p>
          <a:p>
            <a:r>
              <a:rPr lang="en-US" dirty="0" smtClean="0"/>
              <a:t>Heart focused on Hindu Indian past, eyes focused on the world around </a:t>
            </a:r>
            <a:r>
              <a:rPr lang="en-US" dirty="0" smtClean="0"/>
              <a:t>him</a:t>
            </a:r>
          </a:p>
          <a:p>
            <a:r>
              <a:rPr lang="en-US" dirty="0" smtClean="0"/>
              <a:t>Extraordinary legacy for modern and contemporary Urdu poets, as a poet of Hindustani (before Hindi and Urdu were separated)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5207" r="-52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674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Prosody of </a:t>
            </a:r>
            <a:r>
              <a:rPr lang="en-US" i="1" dirty="0" err="1" smtClean="0"/>
              <a:t>Miraji</a:t>
            </a:r>
            <a:r>
              <a:rPr lang="en-US" i="1" dirty="0" smtClean="0"/>
              <a:t> </a:t>
            </a:r>
            <a:r>
              <a:rPr lang="en-US" i="1" dirty="0" err="1" smtClean="0"/>
              <a:t>ki</a:t>
            </a:r>
            <a:r>
              <a:rPr lang="en-US" i="1" dirty="0" smtClean="0"/>
              <a:t> </a:t>
            </a:r>
            <a:r>
              <a:rPr lang="en-US" i="1" dirty="0" err="1" smtClean="0"/>
              <a:t>nazmen</a:t>
            </a:r>
            <a:r>
              <a:rPr lang="en-US" i="1" dirty="0" smtClean="0"/>
              <a:t> 1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(–⏑–– /)+ –⏑–(⏑) {1 Poem}</a:t>
            </a:r>
          </a:p>
          <a:p>
            <a:r>
              <a:rPr lang="en-US" dirty="0" smtClean="0"/>
              <a:t>[</a:t>
            </a:r>
            <a:r>
              <a:rPr lang="en-US" dirty="0"/>
              <a:t>⏑–– /]+ ⏑–(⏑){1 Poem}</a:t>
            </a:r>
          </a:p>
          <a:p>
            <a:r>
              <a:rPr lang="en-US" dirty="0" smtClean="0"/>
              <a:t>[</a:t>
            </a:r>
            <a:r>
              <a:rPr lang="en-US" dirty="0"/>
              <a:t>⏑–⏑ / –– ]+ {6 poems}</a:t>
            </a:r>
          </a:p>
          <a:p>
            <a:r>
              <a:rPr lang="en-US" dirty="0" smtClean="0"/>
              <a:t>[</a:t>
            </a:r>
            <a:r>
              <a:rPr lang="en-US" dirty="0"/>
              <a:t>⏑––– /]+ {3 poems}</a:t>
            </a:r>
          </a:p>
          <a:p>
            <a:r>
              <a:rPr lang="en-US" dirty="0" smtClean="0"/>
              <a:t> </a:t>
            </a:r>
            <a:r>
              <a:rPr lang="en-US" dirty="0"/>
              <a:t>[⏑–– / ]+ {3 poems}</a:t>
            </a:r>
          </a:p>
          <a:p>
            <a:r>
              <a:rPr lang="en-US" dirty="0" smtClean="0"/>
              <a:t>–</a:t>
            </a:r>
            <a:r>
              <a:rPr lang="en-US" dirty="0"/>
              <a:t>–⏑/ (⏑––⏑)+/ ⏑–– {1 poem}</a:t>
            </a:r>
          </a:p>
          <a:p>
            <a:r>
              <a:rPr lang="en-US" dirty="0" smtClean="0"/>
              <a:t>–</a:t>
            </a:r>
            <a:r>
              <a:rPr lang="en-US" dirty="0"/>
              <a:t>⏑–– / (⏑⏑–– /)+ [⏑⏑– | ––](⏑) {11 Poems}</a:t>
            </a:r>
          </a:p>
          <a:p>
            <a:r>
              <a:rPr lang="en-US" dirty="0" smtClean="0"/>
              <a:t>[</a:t>
            </a:r>
            <a:r>
              <a:rPr lang="en-US" dirty="0"/>
              <a:t>–⏑– /]+ (⏑) {3 poems}</a:t>
            </a:r>
          </a:p>
          <a:p>
            <a:r>
              <a:rPr lang="en-US" dirty="0" smtClean="0"/>
              <a:t>[</a:t>
            </a:r>
            <a:r>
              <a:rPr lang="en-US" dirty="0"/>
              <a:t>⏑–⏑– /]+ {1 poem}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abstractions from </a:t>
            </a:r>
            <a:r>
              <a:rPr lang="en-US" dirty="0" err="1" smtClean="0"/>
              <a:t>ghazal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P</a:t>
            </a:r>
            <a:r>
              <a:rPr lang="en-US" dirty="0" err="1" smtClean="0"/>
              <a:t>erso</a:t>
            </a:r>
            <a:r>
              <a:rPr lang="en-US" dirty="0" smtClean="0"/>
              <a:t>-Arabic) 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7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Prosody of </a:t>
            </a:r>
            <a:r>
              <a:rPr lang="en-US" i="1" dirty="0" err="1"/>
              <a:t>Miraji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</a:t>
            </a:r>
            <a:r>
              <a:rPr lang="en-US" i="1" dirty="0" err="1"/>
              <a:t>nazmen</a:t>
            </a:r>
            <a:r>
              <a:rPr lang="en-US" i="1" dirty="0"/>
              <a:t>, </a:t>
            </a:r>
            <a:r>
              <a:rPr lang="en-US" i="1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 a separate metrical pattern in  18 poems that does not follow </a:t>
            </a:r>
            <a:r>
              <a:rPr lang="en-US" dirty="0" err="1" smtClean="0"/>
              <a:t>Perso</a:t>
            </a:r>
            <a:r>
              <a:rPr lang="en-US" dirty="0" smtClean="0"/>
              <a:t>-Arabic meters, but is based on total count of metrical units, usually following a pattern of:</a:t>
            </a:r>
          </a:p>
          <a:p>
            <a:pPr marL="170752" lvl="1" indent="0">
              <a:buNone/>
            </a:pPr>
            <a:r>
              <a:rPr lang="en-US" dirty="0" smtClean="0"/>
              <a:t>= [ = | - - ] = (-)</a:t>
            </a:r>
          </a:p>
          <a:p>
            <a:pPr marL="170752" lvl="1" indent="0">
              <a:buNone/>
            </a:pPr>
            <a:r>
              <a:rPr lang="en-US" dirty="0" smtClean="0"/>
              <a:t>With other variants:</a:t>
            </a:r>
          </a:p>
          <a:p>
            <a:pPr lvl="1">
              <a:buFontTx/>
              <a:buChar char="-"/>
            </a:pPr>
            <a:r>
              <a:rPr lang="en-US" dirty="0" smtClean="0"/>
              <a:t>= - = [= | - - ] = (-)</a:t>
            </a:r>
          </a:p>
          <a:p>
            <a:pPr marL="170752" lvl="1" indent="0">
              <a:buNone/>
            </a:pPr>
            <a:r>
              <a:rPr lang="en-US" dirty="0" smtClean="0"/>
              <a:t>= [= | - = - = ] = (-)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170752" lvl="1" indent="0">
              <a:buNone/>
            </a:pPr>
            <a:r>
              <a:rPr lang="en-US" dirty="0" smtClean="0"/>
              <a:t>Closer to the </a:t>
            </a:r>
            <a:r>
              <a:rPr lang="en-US" i="1" dirty="0" err="1" smtClean="0"/>
              <a:t>m</a:t>
            </a:r>
            <a:r>
              <a:rPr lang="en-US" i="1" dirty="0" err="1" smtClean="0"/>
              <a:t>ātrik</a:t>
            </a:r>
            <a:r>
              <a:rPr lang="en-US" i="1" dirty="0" smtClean="0"/>
              <a:t> </a:t>
            </a:r>
            <a:r>
              <a:rPr lang="en-US" i="1" dirty="0" err="1" smtClean="0"/>
              <a:t>chhand</a:t>
            </a:r>
            <a:r>
              <a:rPr lang="en-US" dirty="0" smtClean="0"/>
              <a:t> (</a:t>
            </a:r>
            <a:r>
              <a:rPr lang="en-US" dirty="0" err="1" smtClean="0"/>
              <a:t>mora</a:t>
            </a:r>
            <a:r>
              <a:rPr lang="en-US" dirty="0" smtClean="0"/>
              <a:t>-based meters of Hindi); though uses the </a:t>
            </a:r>
            <a:r>
              <a:rPr lang="en-US" dirty="0" smtClean="0"/>
              <a:t>metrical-</a:t>
            </a:r>
            <a:r>
              <a:rPr lang="en-US" dirty="0" smtClean="0"/>
              <a:t>unit rules of Urdu</a:t>
            </a:r>
          </a:p>
          <a:p>
            <a:pPr marL="170752" lvl="1" indent="0">
              <a:buNone/>
            </a:pPr>
            <a:endParaRPr lang="en-US" dirty="0"/>
          </a:p>
          <a:p>
            <a:pPr marL="170752" lvl="1" indent="0">
              <a:buNone/>
            </a:pPr>
            <a:r>
              <a:rPr lang="en-US" dirty="0" smtClean="0"/>
              <a:t>Also a few adaptations of </a:t>
            </a:r>
            <a:r>
              <a:rPr lang="en-US" dirty="0" err="1"/>
              <a:t>B</a:t>
            </a:r>
            <a:r>
              <a:rPr lang="en-US" dirty="0" err="1" smtClean="0"/>
              <a:t>raj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hasha</a:t>
            </a:r>
            <a:r>
              <a:rPr lang="en-US" dirty="0" smtClean="0"/>
              <a:t> (early Hindi) forms as well</a:t>
            </a:r>
            <a:endParaRPr lang="en-US" dirty="0" smtClean="0"/>
          </a:p>
        </p:txBody>
      </p:sp>
      <p:pic>
        <p:nvPicPr>
          <p:cNvPr id="5" name="Picture 4" descr="hindi_me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6" y="2087693"/>
            <a:ext cx="847614" cy="2224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26" y="2653110"/>
            <a:ext cx="4660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0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parallel in Mir’s “Hindi Meter”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Mir </a:t>
            </a:r>
            <a:r>
              <a:rPr lang="en-US" dirty="0" err="1" smtClean="0"/>
              <a:t>Taqi</a:t>
            </a:r>
            <a:r>
              <a:rPr lang="en-US" dirty="0" smtClean="0"/>
              <a:t> Mir (1722-1810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Earlier examples as well: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ʿAlī</a:t>
            </a:r>
            <a:r>
              <a:rPr lang="en-US" dirty="0"/>
              <a:t> </a:t>
            </a:r>
            <a:r>
              <a:rPr lang="en-US" dirty="0" err="1"/>
              <a:t>Ādil</a:t>
            </a:r>
            <a:r>
              <a:rPr lang="en-US" dirty="0"/>
              <a:t> </a:t>
            </a:r>
            <a:r>
              <a:rPr lang="en-US" dirty="0" err="1"/>
              <a:t>Shāh</a:t>
            </a:r>
            <a:r>
              <a:rPr lang="en-US" dirty="0"/>
              <a:t> II ‘</a:t>
            </a:r>
            <a:r>
              <a:rPr lang="en-US" dirty="0" err="1"/>
              <a:t>Shāhī</a:t>
            </a:r>
            <a:r>
              <a:rPr lang="en-US" dirty="0"/>
              <a:t>’ (r. 1656-1672, </a:t>
            </a:r>
            <a:r>
              <a:rPr lang="en-US" dirty="0" err="1"/>
              <a:t>Bijapur</a:t>
            </a:r>
            <a:r>
              <a:rPr lang="en-US" dirty="0"/>
              <a:t>)</a:t>
            </a:r>
          </a:p>
          <a:p>
            <a:r>
              <a:rPr lang="en-US" dirty="0" err="1"/>
              <a:t>Mīr</a:t>
            </a:r>
            <a:r>
              <a:rPr lang="en-US" dirty="0"/>
              <a:t> </a:t>
            </a:r>
            <a:r>
              <a:rPr lang="en-US" dirty="0" err="1"/>
              <a:t>Muḥammad</a:t>
            </a:r>
            <a:r>
              <a:rPr lang="en-US" dirty="0"/>
              <a:t> </a:t>
            </a:r>
            <a:r>
              <a:rPr lang="en-US" dirty="0" err="1"/>
              <a:t>Jaʿfr</a:t>
            </a:r>
            <a:r>
              <a:rPr lang="en-US" dirty="0"/>
              <a:t> ‘</a:t>
            </a:r>
            <a:r>
              <a:rPr lang="en-US" dirty="0" err="1"/>
              <a:t>Zaṭallī</a:t>
            </a:r>
            <a:r>
              <a:rPr lang="en-US" dirty="0"/>
              <a:t> (1659?-1713?, Haryana and Delhi)</a:t>
            </a:r>
          </a:p>
          <a:p>
            <a:r>
              <a:rPr lang="en-US" dirty="0" err="1"/>
              <a:t>Shāh</a:t>
            </a:r>
            <a:r>
              <a:rPr lang="en-US" dirty="0"/>
              <a:t> </a:t>
            </a:r>
            <a:r>
              <a:rPr lang="en-US" dirty="0" err="1"/>
              <a:t>ʿImād-ud</a:t>
            </a:r>
            <a:r>
              <a:rPr lang="en-US" dirty="0"/>
              <a:t> </a:t>
            </a:r>
            <a:r>
              <a:rPr lang="en-US" dirty="0" err="1"/>
              <a:t>Dīn</a:t>
            </a:r>
            <a:r>
              <a:rPr lang="en-US" dirty="0"/>
              <a:t> </a:t>
            </a:r>
            <a:r>
              <a:rPr lang="en-US" dirty="0" err="1"/>
              <a:t>Qalandar</a:t>
            </a:r>
            <a:r>
              <a:rPr lang="en-US" dirty="0"/>
              <a:t> </a:t>
            </a:r>
            <a:r>
              <a:rPr lang="en-US" dirty="0" err="1"/>
              <a:t>Phulvārvī</a:t>
            </a:r>
            <a:r>
              <a:rPr lang="en-US" dirty="0"/>
              <a:t> (1654-1712)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3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Metrical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Does not align easily with the </a:t>
            </a:r>
            <a:r>
              <a:rPr lang="en-US" dirty="0" err="1" smtClean="0"/>
              <a:t>Perso</a:t>
            </a:r>
            <a:r>
              <a:rPr lang="en-US" dirty="0" smtClean="0"/>
              <a:t>-Arabic prosody, but has a larger presence in the modernist Urdu canon, as well as arguably the classical as well</a:t>
            </a:r>
          </a:p>
          <a:p>
            <a:r>
              <a:rPr lang="en-US" dirty="0" smtClean="0"/>
              <a:t>A different sort of </a:t>
            </a:r>
            <a:r>
              <a:rPr lang="en-US" dirty="0" err="1" smtClean="0"/>
              <a:t>aahang</a:t>
            </a:r>
            <a:r>
              <a:rPr lang="en-US" dirty="0" smtClean="0"/>
              <a:t> (melody) to what gets canonized as the separately “</a:t>
            </a:r>
            <a:r>
              <a:rPr lang="en-US" dirty="0" err="1" smtClean="0"/>
              <a:t>Perso</a:t>
            </a:r>
            <a:r>
              <a:rPr lang="en-US" dirty="0" smtClean="0"/>
              <a:t>-Arabic”/Muslim metrical system of Urdu</a:t>
            </a:r>
          </a:p>
          <a:p>
            <a:r>
              <a:rPr lang="en-US" dirty="0" smtClean="0"/>
              <a:t>Points to the common musical/rhythmic understanding of Hindi and Urdu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5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/>
              <a:t>Code: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seanpue</a:t>
            </a:r>
            <a:r>
              <a:rPr lang="en-US" dirty="0" smtClean="0"/>
              <a:t>/dh2015</a:t>
            </a:r>
            <a:endParaRPr lang="en-US" dirty="0"/>
          </a:p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Graphics: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seanpue</a:t>
            </a:r>
            <a:r>
              <a:rPr lang="en-US" dirty="0" smtClean="0"/>
              <a:t>/dh2015/</a:t>
            </a:r>
            <a:r>
              <a:rPr lang="en-US" dirty="0"/>
              <a:t>blob/master</a:t>
            </a:r>
            <a:r>
              <a:rPr lang="en-US" dirty="0" smtClean="0"/>
              <a:t>/</a:t>
            </a:r>
            <a:r>
              <a:rPr lang="en-US" dirty="0" err="1" smtClean="0"/>
              <a:t>Graphics</a:t>
            </a:r>
            <a:r>
              <a:rPr lang="en-US" dirty="0" err="1" smtClean="0"/>
              <a:t>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 for Computational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 A model of how poem should sound in meter, that can be visualized in different ways.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 for Computational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 A model of how poem should sound in meter, that can be visualized in different ways.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6891"/>
              </p:ext>
            </p:extLst>
          </p:nvPr>
        </p:nvGraphicFramePr>
        <p:xfrm>
          <a:off x="489856" y="2186549"/>
          <a:ext cx="8184520" cy="441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3" imgW="6019800" imgH="3556000" progId="Word.Document.12">
                  <p:embed/>
                </p:oleObj>
              </mc:Choice>
              <mc:Fallback>
                <p:oleObj name="Document" r:id="rId3" imgW="6019800" imgH="3556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856" y="2186549"/>
                        <a:ext cx="8184520" cy="4417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36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</a:t>
            </a:r>
            <a:r>
              <a:rPr lang="en-US" sz="2400" dirty="0"/>
              <a:t>A model of how poem should sound in meter, that can be visualized in different ways. </a:t>
            </a:r>
            <a:endParaRPr lang="en-US" sz="2400" dirty="0" smtClean="0"/>
          </a:p>
          <a:p>
            <a:r>
              <a:rPr lang="en-US" sz="2400" dirty="0" smtClean="0"/>
              <a:t>2. Correlation with performance.</a:t>
            </a:r>
          </a:p>
          <a:p>
            <a:pPr lvl="1"/>
            <a:r>
              <a:rPr lang="en-US" sz="2400" dirty="0" smtClean="0"/>
              <a:t>Determining role of stress, which remains elusive.</a:t>
            </a:r>
          </a:p>
          <a:p>
            <a:r>
              <a:rPr lang="en-US" sz="2400" dirty="0" smtClean="0"/>
              <a:t>3. Discerning patterns in sound, comparison across languages and in relation to music.</a:t>
            </a:r>
          </a:p>
          <a:p>
            <a:r>
              <a:rPr lang="en-US" sz="2400" dirty="0" smtClean="0"/>
              <a:t>4. On a macro level, mapping of the evolution of poetic forms, including free verse, across languages.</a:t>
            </a:r>
          </a:p>
          <a:p>
            <a:r>
              <a:rPr lang="en-US" sz="2400" dirty="0" smtClean="0"/>
              <a:t>5. Cultural heritage preservation—making annotated texts and performances available and open to new discoveries, both scholarly and creative.</a:t>
            </a:r>
          </a:p>
        </p:txBody>
      </p:sp>
    </p:spTree>
    <p:extLst>
      <p:ext uri="{BB962C8B-B14F-4D97-AF65-F5344CB8AC3E}">
        <p14:creationId xmlns:p14="http://schemas.microsoft.com/office/powerpoint/2010/main" val="200811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 Problem</a:t>
            </a:r>
          </a:p>
          <a:p>
            <a:pPr lvl="1"/>
            <a:r>
              <a:rPr lang="en-US" dirty="0" smtClean="0"/>
              <a:t>In a field dominated by literary history and studies of semantic meaning, how to incorporate other formal qualities, including sound, in analysis of Urdu poetry</a:t>
            </a:r>
          </a:p>
          <a:p>
            <a:pPr lvl="1"/>
            <a:r>
              <a:rPr lang="en-US" dirty="0" smtClean="0"/>
              <a:t>Motivated choice to analyze the meter of Urdu poetry, both classical and free verse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Working with graph-based algorithms developed in conjunction with </a:t>
            </a:r>
            <a:r>
              <a:rPr lang="en-US" dirty="0" err="1" smtClean="0"/>
              <a:t>bioinformaticians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Application to the modernist  poetry of Sana </a:t>
            </a:r>
            <a:r>
              <a:rPr lang="en-US" dirty="0" err="1" smtClean="0"/>
              <a:t>Ullah</a:t>
            </a:r>
            <a:r>
              <a:rPr lang="en-US" dirty="0" smtClean="0"/>
              <a:t> Dar ‘</a:t>
            </a:r>
            <a:r>
              <a:rPr lang="en-US" dirty="0" err="1" smtClean="0"/>
              <a:t>Miraji</a:t>
            </a:r>
            <a:r>
              <a:rPr lang="en-US" dirty="0" smtClean="0"/>
              <a:t>’ (1912–49) reveals abstractions from two metrical systems, one </a:t>
            </a:r>
            <a:r>
              <a:rPr lang="en-US" dirty="0" err="1" smtClean="0"/>
              <a:t>Perso</a:t>
            </a:r>
            <a:r>
              <a:rPr lang="en-US" dirty="0" smtClean="0"/>
              <a:t>-Arabic and one Indic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Further applications and research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66107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Analysis for Urdu?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Motivated by the strong and recurrent discourse about ‘sound’ in modern Urdu poetry</a:t>
            </a:r>
          </a:p>
          <a:p>
            <a:r>
              <a:rPr lang="en-US" sz="2400" dirty="0" smtClean="0"/>
              <a:t>Urdu as a language involves:</a:t>
            </a:r>
          </a:p>
          <a:p>
            <a:pPr lvl="1"/>
            <a:r>
              <a:rPr lang="en-US" sz="2400" dirty="0" err="1" smtClean="0"/>
              <a:t>Perso</a:t>
            </a:r>
            <a:r>
              <a:rPr lang="en-US" sz="2400" dirty="0" smtClean="0"/>
              <a:t>-Arabic vocabulary and forms (</a:t>
            </a:r>
            <a:r>
              <a:rPr lang="en-US" sz="2400" dirty="0" err="1" smtClean="0"/>
              <a:t>ghazal</a:t>
            </a:r>
            <a:r>
              <a:rPr lang="en-US" sz="2400" dirty="0" smtClean="0"/>
              <a:t>, </a:t>
            </a:r>
            <a:r>
              <a:rPr lang="en-US" sz="2400" dirty="0" err="1" smtClean="0"/>
              <a:t>masnavi</a:t>
            </a:r>
            <a:r>
              <a:rPr lang="en-US" sz="2400" dirty="0" smtClean="0"/>
              <a:t>, etc.)</a:t>
            </a:r>
          </a:p>
          <a:p>
            <a:pPr lvl="1"/>
            <a:r>
              <a:rPr lang="en-US" sz="2400" dirty="0" smtClean="0"/>
              <a:t>Indic (“Hindi”) vocabulary and forms</a:t>
            </a:r>
            <a:endParaRPr lang="en-US" sz="2600" dirty="0" smtClean="0"/>
          </a:p>
          <a:p>
            <a:r>
              <a:rPr lang="en-US" sz="2400" dirty="0" smtClean="0"/>
              <a:t>Relation of meter to community</a:t>
            </a:r>
          </a:p>
          <a:p>
            <a:r>
              <a:rPr lang="en-US" dirty="0" smtClean="0"/>
              <a:t>Possibilities </a:t>
            </a:r>
            <a:r>
              <a:rPr lang="en-US" dirty="0"/>
              <a:t>of providing experiential or graphical “proof” to prose assertions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103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meters </a:t>
            </a:r>
            <a:r>
              <a:rPr lang="en-US" sz="2400" dirty="0" smtClean="0"/>
              <a:t>are </a:t>
            </a:r>
            <a:r>
              <a:rPr lang="en-US" sz="2400" dirty="0" smtClean="0"/>
              <a:t>quantitative (not qualitative), based on length rather than stress</a:t>
            </a:r>
          </a:p>
          <a:p>
            <a:r>
              <a:rPr lang="en-US" sz="2400" dirty="0" smtClean="0"/>
              <a:t>Units involve “short” </a:t>
            </a:r>
            <a:r>
              <a:rPr lang="en-US" sz="2400" dirty="0"/>
              <a:t>and </a:t>
            </a:r>
            <a:r>
              <a:rPr lang="en-US" sz="2400" dirty="0" smtClean="0"/>
              <a:t>“long” vowels</a:t>
            </a:r>
            <a:endParaRPr lang="en-US" sz="2400" dirty="0" smtClean="0"/>
          </a:p>
          <a:p>
            <a:r>
              <a:rPr lang="en-US" sz="2400" dirty="0" smtClean="0"/>
              <a:t>Metrical </a:t>
            </a:r>
            <a:r>
              <a:rPr lang="en-US" sz="2400" dirty="0"/>
              <a:t>units are not necessarily </a:t>
            </a:r>
            <a:r>
              <a:rPr lang="en-US" sz="2400" dirty="0" smtClean="0"/>
              <a:t>syllables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	</a:t>
            </a:r>
            <a:r>
              <a:rPr lang="en-US" dirty="0" err="1" smtClean="0"/>
              <a:t>Raaj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	= - (</a:t>
            </a:r>
            <a:r>
              <a:rPr lang="en-US" dirty="0" err="1" smtClean="0"/>
              <a:t>raa</a:t>
            </a:r>
            <a:r>
              <a:rPr lang="en-US" dirty="0" smtClean="0"/>
              <a:t> j)	 [where = is long, - is short]</a:t>
            </a:r>
          </a:p>
          <a:p>
            <a:pPr lvl="1"/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Flexibility</a:t>
            </a:r>
            <a:endParaRPr lang="en-US" sz="2600" dirty="0"/>
          </a:p>
          <a:p>
            <a:r>
              <a:rPr lang="en-US" sz="2400" dirty="0"/>
              <a:t>Long vowels </a:t>
            </a:r>
            <a:r>
              <a:rPr lang="en-US" sz="2400" dirty="0" smtClean="0"/>
              <a:t>can be shortened at </a:t>
            </a:r>
            <a:r>
              <a:rPr lang="en-US" sz="2400" dirty="0"/>
              <a:t>the end of words</a:t>
            </a:r>
          </a:p>
          <a:p>
            <a:r>
              <a:rPr lang="en-US" sz="2400" dirty="0"/>
              <a:t>Metrical units can span words</a:t>
            </a:r>
          </a:p>
          <a:p>
            <a:r>
              <a:rPr lang="en-US" sz="2400" dirty="0" smtClean="0"/>
              <a:t>There are particular </a:t>
            </a:r>
            <a:r>
              <a:rPr lang="en-US" sz="2400" dirty="0"/>
              <a:t>word-based anomalies/flexibilities</a:t>
            </a:r>
          </a:p>
          <a:p>
            <a:pPr lvl="1"/>
            <a:endParaRPr lang="en-US" sz="2400" dirty="0" smtClean="0"/>
          </a:p>
          <a:p>
            <a:endParaRPr lang="en-US" sz="2600" dirty="0" smtClean="0"/>
          </a:p>
          <a:p>
            <a:pPr lvl="1">
              <a:lnSpc>
                <a:spcPct val="90000"/>
              </a:lnSpc>
              <a:buNone/>
            </a:pPr>
            <a:endParaRPr lang="en-US" sz="2300" dirty="0">
              <a:latin typeface="Calibri" charset="0"/>
            </a:endParaRPr>
          </a:p>
          <a:p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Urdu 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7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Urdu Prosody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Descriptions </a:t>
            </a:r>
            <a:r>
              <a:rPr lang="en-US" sz="2400" dirty="0"/>
              <a:t>in Urdu from Persian (Farsi) and earlier Arabic </a:t>
            </a:r>
            <a:r>
              <a:rPr lang="en-US" sz="2400" dirty="0" smtClean="0"/>
              <a:t>prosody, </a:t>
            </a:r>
            <a:r>
              <a:rPr lang="en-US" sz="2400" dirty="0"/>
              <a:t>as following a particular pattern (dates back to al-Khalil of Basra (718 CE)</a:t>
            </a:r>
          </a:p>
          <a:p>
            <a:r>
              <a:rPr lang="en-US" sz="2400" dirty="0" smtClean="0"/>
              <a:t>Describe metrical feet using text where certain vowels are “moving” or “silent,” e. g.</a:t>
            </a:r>
          </a:p>
          <a:p>
            <a:pPr marL="170752" lvl="1" indent="0"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fāʿilātun</a:t>
            </a:r>
            <a:r>
              <a:rPr lang="en-US" sz="2400" dirty="0" smtClean="0"/>
              <a:t> 	= - = =	</a:t>
            </a:r>
            <a:r>
              <a:rPr lang="en-US" sz="2400" dirty="0" err="1" smtClean="0"/>
              <a:t>فاعلاتن</a:t>
            </a:r>
            <a:endParaRPr lang="en-US" sz="2400" dirty="0" smtClean="0"/>
          </a:p>
          <a:p>
            <a:pPr marL="170752" lvl="1" indent="0"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fāʿilun</a:t>
            </a:r>
            <a:r>
              <a:rPr lang="en-US" sz="2400" i="1" dirty="0" smtClean="0"/>
              <a:t> 	</a:t>
            </a:r>
            <a:r>
              <a:rPr lang="en-US" sz="2400" dirty="0" smtClean="0"/>
              <a:t>= - = 	</a:t>
            </a:r>
            <a:r>
              <a:rPr lang="en-US" sz="2400" dirty="0" err="1" smtClean="0"/>
              <a:t>فاعلن</a:t>
            </a:r>
            <a:endParaRPr lang="en-US" sz="2400" dirty="0" smtClean="0"/>
          </a:p>
          <a:p>
            <a:pPr marL="170752" lvl="1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fa</a:t>
            </a:r>
            <a:r>
              <a:rPr lang="en-US" sz="2400" i="1" dirty="0" err="1" smtClean="0"/>
              <a:t>ʿ</a:t>
            </a:r>
            <a:r>
              <a:rPr lang="en-US" sz="2400" i="1" dirty="0" err="1" smtClean="0"/>
              <a:t>ū</a:t>
            </a:r>
            <a:r>
              <a:rPr lang="en-US" sz="2400" i="1" dirty="0" err="1" smtClean="0"/>
              <a:t>lan</a:t>
            </a:r>
            <a:r>
              <a:rPr lang="en-US" sz="2400" i="1" dirty="0" smtClean="0"/>
              <a:t>	- = =	</a:t>
            </a:r>
            <a:r>
              <a:rPr lang="ar-sa" sz="2400" i="1" dirty="0" smtClean="0">
                <a:latin typeface="Candara"/>
                <a:cs typeface="Candara"/>
              </a:rPr>
              <a:t>فعولن</a:t>
            </a:r>
            <a:endParaRPr lang="en-US" sz="2400" dirty="0" smtClean="0"/>
          </a:p>
          <a:p>
            <a:r>
              <a:rPr lang="en-US" sz="2400" dirty="0" smtClean="0"/>
              <a:t>Meters named </a:t>
            </a:r>
            <a:r>
              <a:rPr lang="en-US" sz="2400" dirty="0"/>
              <a:t>using </a:t>
            </a:r>
            <a:r>
              <a:rPr lang="en-US" sz="2400" dirty="0" smtClean="0"/>
              <a:t>primary metrical “wheels” and different sorts of modifications to them</a:t>
            </a:r>
          </a:p>
          <a:p>
            <a:r>
              <a:rPr lang="en-US" sz="2400" dirty="0" smtClean="0"/>
              <a:t>Meter is referred to as a </a:t>
            </a:r>
            <a:r>
              <a:rPr lang="en-US" sz="2400" i="1" dirty="0" err="1" smtClean="0"/>
              <a:t>ba</a:t>
            </a:r>
            <a:r>
              <a:rPr lang="en-US" sz="2400" i="1" dirty="0" err="1" smtClean="0"/>
              <a:t>ḥr</a:t>
            </a:r>
            <a:r>
              <a:rPr lang="en-US" sz="2400" dirty="0" smtClean="0"/>
              <a:t> (“ocean”)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49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Metrical Examples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1649835"/>
            <a:ext cx="8426525" cy="2537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8728" y="4550583"/>
            <a:ext cx="786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نقش</a:t>
            </a:r>
            <a:r>
              <a:rPr lang="en-US" sz="2400" dirty="0" smtClean="0"/>
              <a:t> </a:t>
            </a:r>
            <a:r>
              <a:rPr lang="en-US" sz="2400" dirty="0" err="1" smtClean="0"/>
              <a:t>فریادی</a:t>
            </a:r>
            <a:r>
              <a:rPr lang="en-US" sz="2400" dirty="0" smtClean="0"/>
              <a:t> </a:t>
            </a:r>
            <a:r>
              <a:rPr lang="en-US" sz="2400" dirty="0" err="1" smtClean="0"/>
              <a:t>ہے</a:t>
            </a:r>
            <a:r>
              <a:rPr lang="en-US" sz="2400" dirty="0" smtClean="0"/>
              <a:t> </a:t>
            </a:r>
            <a:r>
              <a:rPr lang="en-US" sz="2400" dirty="0" err="1" smtClean="0"/>
              <a:t>کس</a:t>
            </a:r>
            <a:r>
              <a:rPr lang="en-US" sz="2400" dirty="0" smtClean="0"/>
              <a:t> </a:t>
            </a:r>
            <a:r>
              <a:rPr lang="en-US" sz="2400" dirty="0" err="1" smtClean="0"/>
              <a:t>کی</a:t>
            </a:r>
            <a:r>
              <a:rPr lang="en-US" sz="2400" dirty="0" smtClean="0"/>
              <a:t> </a:t>
            </a:r>
            <a:r>
              <a:rPr lang="en-US" sz="2400" dirty="0" err="1" smtClean="0"/>
              <a:t>سوخی</a:t>
            </a:r>
            <a:r>
              <a:rPr lang="en-US" sz="2400" dirty="0" smtClean="0"/>
              <a:t> </a:t>
            </a:r>
            <a:r>
              <a:rPr lang="en-US" sz="2400" dirty="0" err="1" smtClean="0"/>
              <a:t>تحریر</a:t>
            </a:r>
            <a:r>
              <a:rPr lang="en-US" sz="2400" dirty="0" smtClean="0"/>
              <a:t> </a:t>
            </a:r>
            <a:r>
              <a:rPr lang="en-US" sz="2400" dirty="0" err="1" smtClean="0"/>
              <a:t>کا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کاغذی</a:t>
            </a:r>
            <a:r>
              <a:rPr lang="en-US" sz="2400" dirty="0" smtClean="0"/>
              <a:t> </a:t>
            </a:r>
            <a:r>
              <a:rPr lang="en-US" sz="2400" dirty="0" err="1" smtClean="0"/>
              <a:t>ہے</a:t>
            </a:r>
            <a:r>
              <a:rPr lang="en-US" sz="2400" dirty="0" smtClean="0"/>
              <a:t> </a:t>
            </a:r>
            <a:r>
              <a:rPr lang="en-US" sz="2400" dirty="0" err="1" smtClean="0"/>
              <a:t>پیرہن</a:t>
            </a:r>
            <a:r>
              <a:rPr lang="en-US" sz="2400" dirty="0" smtClean="0"/>
              <a:t> </a:t>
            </a:r>
            <a:r>
              <a:rPr lang="en-US" sz="2400" dirty="0" err="1" smtClean="0"/>
              <a:t>ہر</a:t>
            </a:r>
            <a:r>
              <a:rPr lang="en-US" sz="2400" dirty="0" smtClean="0"/>
              <a:t> </a:t>
            </a:r>
            <a:r>
              <a:rPr lang="en-US" sz="2400" dirty="0" err="1" smtClean="0"/>
              <a:t>پیکر</a:t>
            </a:r>
            <a:r>
              <a:rPr lang="en-US" sz="2400" dirty="0" smtClean="0"/>
              <a:t> </a:t>
            </a:r>
            <a:r>
              <a:rPr lang="en-US" sz="2400" dirty="0" err="1" smtClean="0"/>
              <a:t>تصویر</a:t>
            </a:r>
            <a:r>
              <a:rPr lang="en-US" sz="2400" dirty="0" smtClean="0"/>
              <a:t> </a:t>
            </a:r>
            <a:r>
              <a:rPr lang="en-US" sz="2400" dirty="0" err="1" smtClean="0"/>
              <a:t>کا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61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to computationally scan Urdu poetry in a scalable and </a:t>
            </a:r>
            <a:r>
              <a:rPr lang="en-US" dirty="0" smtClean="0"/>
              <a:t>effective way?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9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C. Titus Brown</a:t>
            </a:r>
            <a:br>
              <a:rPr lang="en-US" sz="3200" dirty="0" smtClean="0"/>
            </a:br>
            <a:r>
              <a:rPr lang="en-US" sz="3200" dirty="0" smtClean="0"/>
              <a:t>(@</a:t>
            </a:r>
            <a:r>
              <a:rPr lang="en-US" sz="3200" dirty="0" err="1" smtClean="0"/>
              <a:t>ctitusbrown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“developmental </a:t>
            </a:r>
            <a:r>
              <a:rPr lang="en-US" sz="1900" dirty="0"/>
              <a:t>biology, next-gen sequence analysis, </a:t>
            </a:r>
            <a:r>
              <a:rPr lang="en-US" sz="1900" dirty="0" err="1"/>
              <a:t>metagenomics</a:t>
            </a:r>
            <a:r>
              <a:rPr lang="en-US" sz="1900" dirty="0"/>
              <a:t>, and software engineering</a:t>
            </a:r>
            <a:r>
              <a:rPr lang="en-US" sz="1900" dirty="0" smtClean="0"/>
              <a:t>.”</a:t>
            </a:r>
            <a:endParaRPr lang="en-US" sz="19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Tracy K. Teal</a:t>
            </a:r>
            <a:br>
              <a:rPr lang="en-US" sz="3200" dirty="0" smtClean="0"/>
            </a:br>
            <a:r>
              <a:rPr lang="en-US" sz="3200" dirty="0" smtClean="0"/>
              <a:t>(@</a:t>
            </a:r>
            <a:r>
              <a:rPr lang="en-US" sz="3200" dirty="0" err="1" smtClean="0"/>
              <a:t>tracykteal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“Microbial </a:t>
            </a:r>
            <a:r>
              <a:rPr lang="en-US" sz="1900" dirty="0"/>
              <a:t>ecologist, </a:t>
            </a:r>
            <a:r>
              <a:rPr lang="en-US" sz="1900" dirty="0" err="1"/>
              <a:t>bioinformatician</a:t>
            </a:r>
            <a:r>
              <a:rPr lang="en-US" sz="1900" dirty="0"/>
              <a:t>, collector of soils. </a:t>
            </a:r>
            <a:r>
              <a:rPr lang="en-US" sz="1900" dirty="0" err="1"/>
              <a:t>OpenScience</a:t>
            </a:r>
            <a:r>
              <a:rPr lang="en-US" sz="1900" dirty="0"/>
              <a:t> and tab-complete advocate</a:t>
            </a:r>
            <a:r>
              <a:rPr lang="en-US" sz="1900" dirty="0" smtClean="0"/>
              <a:t>.”</a:t>
            </a:r>
            <a:endParaRPr lang="en-US" sz="1900" dirty="0"/>
          </a:p>
        </p:txBody>
      </p:sp>
      <p:pic>
        <p:nvPicPr>
          <p:cNvPr id="5" name="Picture 4" descr="tit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5" y="2402968"/>
            <a:ext cx="2694867" cy="2743200"/>
          </a:xfrm>
          <a:prstGeom prst="rect">
            <a:avLst/>
          </a:prstGeom>
        </p:spPr>
      </p:pic>
      <p:pic>
        <p:nvPicPr>
          <p:cNvPr id="6" name="Picture 5" descr="trac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32" y="2421125"/>
            <a:ext cx="2057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6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3047</TotalTime>
  <Words>1139</Words>
  <Application>Microsoft Macintosh PowerPoint</Application>
  <PresentationFormat>On-screen Show (4:3)</PresentationFormat>
  <Paragraphs>180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Soho</vt:lpstr>
      <vt:lpstr>Document</vt:lpstr>
      <vt:lpstr>Using Bioinformatic Algorithms to Analyze the Politics of Form in Modernist Urdu Poetry</vt:lpstr>
      <vt:lpstr>Code</vt:lpstr>
      <vt:lpstr>Talk Layout</vt:lpstr>
      <vt:lpstr>Why Digital Analysis for Urdu?</vt:lpstr>
      <vt:lpstr>Urdu Meter</vt:lpstr>
      <vt:lpstr>Urdu Prosody</vt:lpstr>
      <vt:lpstr>Metrical Examples</vt:lpstr>
      <vt:lpstr>Computational Problem</vt:lpstr>
      <vt:lpstr>Collaborators</vt:lpstr>
      <vt:lpstr> </vt:lpstr>
      <vt:lpstr>PowerPoint Presentation</vt:lpstr>
      <vt:lpstr>Meters as Graphs</vt:lpstr>
      <vt:lpstr>“Classical” meters of Mirza Ghalib (d. 1869)</vt:lpstr>
      <vt:lpstr>Transformation of “Classical” to “Free” Verse</vt:lpstr>
      <vt:lpstr>Sana Ullah Dar Miraji (1912-49)</vt:lpstr>
      <vt:lpstr>Prosody of Miraji ki nazmen 1</vt:lpstr>
      <vt:lpstr>Prosody of Miraji ki nazmen, 2</vt:lpstr>
      <vt:lpstr>Closest parallel in Mir’s “Hindi Meter”</vt:lpstr>
      <vt:lpstr>Secondary Metrical System</vt:lpstr>
      <vt:lpstr>Possibilities for Computational Analysis</vt:lpstr>
      <vt:lpstr>Possibilities for Computational Analysis</vt:lpstr>
      <vt:lpstr>Possibilities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Bioinformatic Algorithms to Analyze the Politics of Form in Modernist Urdu Poetry</dc:title>
  <dc:creator>Sean Pue</dc:creator>
  <cp:lastModifiedBy>Sean Pue</cp:lastModifiedBy>
  <cp:revision>50</cp:revision>
  <dcterms:created xsi:type="dcterms:W3CDTF">2015-05-27T15:58:55Z</dcterms:created>
  <dcterms:modified xsi:type="dcterms:W3CDTF">2015-07-01T00:09:18Z</dcterms:modified>
</cp:coreProperties>
</file>