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Helvetica Neue"/>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B6A80531-87EF-44D8-B732-8911DB2B48DD}">
  <a:tblStyle styleId="{B6A80531-87EF-44D8-B732-8911DB2B48DD}"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HelveticaNeue-regular.fntdata"/><Relationship Id="rId21" Type="http://schemas.openxmlformats.org/officeDocument/2006/relationships/font" Target="fonts/Roboto-boldItalic.fntdata"/><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HelveticaNeue-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flipH="1">
            <a:off x="8246400" y="4245925"/>
            <a:ext cx="897599" cy="897599"/>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flipH="1">
            <a:off x="8246400" y="4245875"/>
            <a:ext cx="897599" cy="897599"/>
          </a:xfrm>
          <a:prstGeom prst="round1Rect">
            <a:avLst>
              <a:gd fmla="val 16667" name="adj"/>
            </a:avLst>
          </a:prstGeom>
          <a:solidFill>
            <a:schemeClr val="lt1">
              <a:alpha val="68080"/>
            </a:schemeClr>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390525" y="1819275"/>
            <a:ext cx="8222100" cy="933599"/>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3" name="Shape 13"/>
          <p:cNvSpPr txBox="1"/>
          <p:nvPr>
            <p:ph idx="1" type="subTitle"/>
          </p:nvPr>
        </p:nvSpPr>
        <p:spPr>
          <a:xfrm>
            <a:off x="390525" y="2789130"/>
            <a:ext cx="8222100" cy="432899"/>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4" name="Shape 1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59" name="Shape 59"/>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0" name="Shape 6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799"/>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7" name="Shape 17"/>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8" name="Shape 18"/>
        <p:cNvGrpSpPr/>
        <p:nvPr/>
      </p:nvGrpSpPr>
      <p:grpSpPr>
        <a:xfrm>
          <a:off x="0" y="0"/>
          <a:ext cx="0" cy="0"/>
          <a:chOff x="0" y="0"/>
          <a:chExt cx="0" cy="0"/>
        </a:xfrm>
      </p:grpSpPr>
      <p:sp>
        <p:nvSpPr>
          <p:cNvPr id="19" name="Shape 19"/>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1" name="Shape 21"/>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0" y="1685999"/>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471900" y="738725"/>
            <a:ext cx="8222100" cy="7676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47190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694250" y="1919075"/>
            <a:ext cx="3999899" cy="2710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p:nvPr/>
        </p:nvSpPr>
        <p:spPr>
          <a:xfrm flipH="1" rot="10800000">
            <a:off x="0" y="656399"/>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4" name="Shape 34"/>
          <p:cNvSpPr txBox="1"/>
          <p:nvPr>
            <p:ph type="title"/>
          </p:nvPr>
        </p:nvSpPr>
        <p:spPr>
          <a:xfrm>
            <a:off x="98250" y="16350"/>
            <a:ext cx="8826599" cy="602700"/>
          </a:xfrm>
          <a:prstGeom prst="rect">
            <a:avLst/>
          </a:prstGeom>
        </p:spPr>
        <p:txBody>
          <a:bodyPr anchorCtr="0" anchor="ctr" bIns="91425" lIns="91425" rIns="91425" tIns="91425"/>
          <a:lstStyle>
            <a:lvl1pPr lvl="0">
              <a:spcBef>
                <a:spcPts val="0"/>
              </a:spcBef>
              <a:buSzPct val="100000"/>
              <a:defRPr sz="18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5" name="Shape 35"/>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8" name="Shape 38"/>
          <p:cNvSpPr/>
          <p:nvPr/>
        </p:nvSpPr>
        <p:spPr>
          <a:xfrm rot="-5400000">
            <a:off x="759150" y="2517450"/>
            <a:ext cx="5143499"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9" name="Shape 39"/>
          <p:cNvSpPr txBox="1"/>
          <p:nvPr>
            <p:ph type="title"/>
          </p:nvPr>
        </p:nvSpPr>
        <p:spPr>
          <a:xfrm>
            <a:off x="226077" y="357800"/>
            <a:ext cx="2807999" cy="9533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226075" y="1465800"/>
            <a:ext cx="2807999" cy="3163499"/>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1" name="Shape 4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4" name="Shape 44"/>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flipH="1">
            <a:off x="0" y="0"/>
            <a:ext cx="4572000" cy="51434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7" name="Shape 47"/>
          <p:cNvSpPr/>
          <p:nvPr/>
        </p:nvSpPr>
        <p:spPr>
          <a:xfrm rot="5400000">
            <a:off x="1946424"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8" name="Shape 48"/>
          <p:cNvSpPr txBox="1"/>
          <p:nvPr>
            <p:ph type="title"/>
          </p:nvPr>
        </p:nvSpPr>
        <p:spPr>
          <a:xfrm>
            <a:off x="265500" y="1233175"/>
            <a:ext cx="4045199" cy="1482300"/>
          </a:xfrm>
          <a:prstGeom prst="rect">
            <a:avLst/>
          </a:prstGeom>
        </p:spPr>
        <p:txBody>
          <a:bodyPr anchorCtr="0" anchor="b" bIns="91425" lIns="91425" rIns="91425" tIns="91425"/>
          <a:lstStyle>
            <a:lvl1pPr lvl="0" algn="ctr">
              <a:spcBef>
                <a:spcPts val="0"/>
              </a:spcBef>
              <a:buClr>
                <a:schemeClr val="dk2"/>
              </a:buClr>
              <a:buSzPct val="100000"/>
              <a:defRPr sz="4200">
                <a:solidFill>
                  <a:schemeClr val="dk2"/>
                </a:solidFill>
              </a:defRPr>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49" name="Shape 49"/>
          <p:cNvSpPr txBox="1"/>
          <p:nvPr>
            <p:ph idx="1" type="subTitle"/>
          </p:nvPr>
        </p:nvSpPr>
        <p:spPr>
          <a:xfrm>
            <a:off x="265500" y="2779466"/>
            <a:ext cx="4045199"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8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p:nvPr/>
        </p:nvSpPr>
        <p:spPr>
          <a:xfrm flipH="1" rot="10800000">
            <a:off x="0" y="4622724"/>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idx="1" type="body"/>
          </p:nvPr>
        </p:nvSpPr>
        <p:spPr>
          <a:xfrm>
            <a:off x="57150" y="4696825"/>
            <a:ext cx="8381999"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56" name="Shape 56"/>
          <p:cNvSpPr txBox="1"/>
          <p:nvPr>
            <p:ph idx="12" type="sldNum"/>
          </p:nvPr>
        </p:nvSpPr>
        <p:spPr>
          <a:xfrm>
            <a:off x="8523541" y="4695623"/>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699"/>
          </a:xfrm>
          <a:prstGeom prst="rect">
            <a:avLst/>
          </a:prstGeom>
          <a:noFill/>
          <a:ln>
            <a:noFill/>
          </a:ln>
        </p:spPr>
        <p:txBody>
          <a:bodyPr anchorCtr="0" anchor="b" bIns="91425" lIns="91425" rIns="91425" tIns="91425"/>
          <a:lstStyle>
            <a:lvl1pPr lvl="0">
              <a:spcBef>
                <a:spcPts val="0"/>
              </a:spcBef>
              <a:buClr>
                <a:schemeClr val="lt1"/>
              </a:buClr>
              <a:buSzPct val="100000"/>
              <a:buFont typeface="Roboto"/>
              <a:buNone/>
              <a:defRPr sz="3200">
                <a:solidFill>
                  <a:schemeClr val="lt1"/>
                </a:solidFill>
                <a:latin typeface="Roboto"/>
                <a:ea typeface="Roboto"/>
                <a:cs typeface="Roboto"/>
                <a:sym typeface="Roboto"/>
              </a:defRPr>
            </a:lvl1pPr>
            <a:lvl2pPr lvl="1">
              <a:spcBef>
                <a:spcPts val="0"/>
              </a:spcBef>
              <a:buClr>
                <a:schemeClr val="lt1"/>
              </a:buClr>
              <a:buSzPct val="100000"/>
              <a:buFont typeface="Roboto"/>
              <a:buNone/>
              <a:defRPr sz="3200">
                <a:solidFill>
                  <a:schemeClr val="lt1"/>
                </a:solidFill>
                <a:latin typeface="Roboto"/>
                <a:ea typeface="Roboto"/>
                <a:cs typeface="Roboto"/>
                <a:sym typeface="Roboto"/>
              </a:defRPr>
            </a:lvl2pPr>
            <a:lvl3pPr lvl="2">
              <a:spcBef>
                <a:spcPts val="0"/>
              </a:spcBef>
              <a:buClr>
                <a:schemeClr val="lt1"/>
              </a:buClr>
              <a:buSzPct val="100000"/>
              <a:buFont typeface="Roboto"/>
              <a:buNone/>
              <a:defRPr sz="3200">
                <a:solidFill>
                  <a:schemeClr val="lt1"/>
                </a:solidFill>
                <a:latin typeface="Roboto"/>
                <a:ea typeface="Roboto"/>
                <a:cs typeface="Roboto"/>
                <a:sym typeface="Roboto"/>
              </a:defRPr>
            </a:lvl3pPr>
            <a:lvl4pPr lvl="3">
              <a:spcBef>
                <a:spcPts val="0"/>
              </a:spcBef>
              <a:buClr>
                <a:schemeClr val="lt1"/>
              </a:buClr>
              <a:buSzPct val="100000"/>
              <a:buFont typeface="Roboto"/>
              <a:buNone/>
              <a:defRPr sz="3200">
                <a:solidFill>
                  <a:schemeClr val="lt1"/>
                </a:solidFill>
                <a:latin typeface="Roboto"/>
                <a:ea typeface="Roboto"/>
                <a:cs typeface="Roboto"/>
                <a:sym typeface="Roboto"/>
              </a:defRPr>
            </a:lvl4pPr>
            <a:lvl5pPr lvl="4">
              <a:spcBef>
                <a:spcPts val="0"/>
              </a:spcBef>
              <a:buClr>
                <a:schemeClr val="lt1"/>
              </a:buClr>
              <a:buSzPct val="100000"/>
              <a:buFont typeface="Roboto"/>
              <a:buNone/>
              <a:defRPr sz="3200">
                <a:solidFill>
                  <a:schemeClr val="lt1"/>
                </a:solidFill>
                <a:latin typeface="Roboto"/>
                <a:ea typeface="Roboto"/>
                <a:cs typeface="Roboto"/>
                <a:sym typeface="Roboto"/>
              </a:defRPr>
            </a:lvl5pPr>
            <a:lvl6pPr lvl="5">
              <a:spcBef>
                <a:spcPts val="0"/>
              </a:spcBef>
              <a:buClr>
                <a:schemeClr val="lt1"/>
              </a:buClr>
              <a:buSzPct val="100000"/>
              <a:buFont typeface="Roboto"/>
              <a:buNone/>
              <a:defRPr sz="3200">
                <a:solidFill>
                  <a:schemeClr val="lt1"/>
                </a:solidFill>
                <a:latin typeface="Roboto"/>
                <a:ea typeface="Roboto"/>
                <a:cs typeface="Roboto"/>
                <a:sym typeface="Roboto"/>
              </a:defRPr>
            </a:lvl6pPr>
            <a:lvl7pPr lvl="6">
              <a:spcBef>
                <a:spcPts val="0"/>
              </a:spcBef>
              <a:buClr>
                <a:schemeClr val="lt1"/>
              </a:buClr>
              <a:buSzPct val="100000"/>
              <a:buFont typeface="Roboto"/>
              <a:buNone/>
              <a:defRPr sz="3200">
                <a:solidFill>
                  <a:schemeClr val="lt1"/>
                </a:solidFill>
                <a:latin typeface="Roboto"/>
                <a:ea typeface="Roboto"/>
                <a:cs typeface="Roboto"/>
                <a:sym typeface="Roboto"/>
              </a:defRPr>
            </a:lvl7pPr>
            <a:lvl8pPr lvl="7">
              <a:spcBef>
                <a:spcPts val="0"/>
              </a:spcBef>
              <a:buClr>
                <a:schemeClr val="lt1"/>
              </a:buClr>
              <a:buSzPct val="100000"/>
              <a:buFont typeface="Roboto"/>
              <a:buNone/>
              <a:defRPr sz="3200">
                <a:solidFill>
                  <a:schemeClr val="lt1"/>
                </a:solidFill>
                <a:latin typeface="Roboto"/>
                <a:ea typeface="Roboto"/>
                <a:cs typeface="Roboto"/>
                <a:sym typeface="Roboto"/>
              </a:defRPr>
            </a:lvl8pPr>
            <a:lvl9pPr lvl="8">
              <a:spcBef>
                <a:spcPts val="0"/>
              </a:spcBef>
              <a:buClr>
                <a:schemeClr val="lt1"/>
              </a:buClr>
              <a:buSzPct val="1000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buFont typeface="Roboto"/>
              <a:defRPr sz="1800">
                <a:solidFill>
                  <a:schemeClr val="lt2"/>
                </a:solidFill>
                <a:latin typeface="Roboto"/>
                <a:ea typeface="Roboto"/>
                <a:cs typeface="Roboto"/>
                <a:sym typeface="Roboto"/>
              </a:defRPr>
            </a:lvl1pPr>
            <a:lvl2pPr lvl="1">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2pPr>
            <a:lvl3pPr lvl="2">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3pPr>
            <a:lvl4pPr lvl="3">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4pPr>
            <a:lvl5pPr lvl="4">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5pPr>
            <a:lvl6pPr lvl="5">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6pPr>
            <a:lvl7pPr lvl="6">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7pPr>
            <a:lvl8pPr lvl="7">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8pPr>
            <a:lvl9pPr lvl="8">
              <a:lnSpc>
                <a:spcPct val="115000"/>
              </a:lnSpc>
              <a:spcBef>
                <a:spcPts val="0"/>
              </a:spcBef>
              <a:spcAft>
                <a:spcPts val="1600"/>
              </a:spcAft>
              <a:buClr>
                <a:schemeClr val="lt2"/>
              </a:buClr>
              <a:buFont typeface="Roboto"/>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04.png"/><Relationship Id="rId4" Type="http://schemas.openxmlformats.org/officeDocument/2006/relationships/image" Target="../media/image0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0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06.png"/><Relationship Id="rId4" Type="http://schemas.openxmlformats.org/officeDocument/2006/relationships/image" Target="../media/image0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05.png"/><Relationship Id="rId4"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0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Evaporative Cooling Effect</a:t>
            </a:r>
          </a:p>
        </p:txBody>
      </p:sp>
      <p:pic>
        <p:nvPicPr>
          <p:cNvPr id="68" name="Shape 68"/>
          <p:cNvPicPr preferRelativeResize="0"/>
          <p:nvPr/>
        </p:nvPicPr>
        <p:blipFill>
          <a:blip r:embed="rId3">
            <a:alphaModFix/>
          </a:blip>
          <a:stretch>
            <a:fillRect/>
          </a:stretch>
        </p:blipFill>
        <p:spPr>
          <a:xfrm>
            <a:off x="401272" y="851500"/>
            <a:ext cx="4058474" cy="3020099"/>
          </a:xfrm>
          <a:prstGeom prst="rect">
            <a:avLst/>
          </a:prstGeom>
          <a:noFill/>
          <a:ln>
            <a:noFill/>
          </a:ln>
        </p:spPr>
      </p:pic>
      <p:sp>
        <p:nvSpPr>
          <p:cNvPr id="69" name="Shape 69"/>
          <p:cNvSpPr txBox="1"/>
          <p:nvPr/>
        </p:nvSpPr>
        <p:spPr>
          <a:xfrm>
            <a:off x="4585100" y="930650"/>
            <a:ext cx="3052500" cy="856200"/>
          </a:xfrm>
          <a:prstGeom prst="rect">
            <a:avLst/>
          </a:prstGeom>
          <a:noFill/>
          <a:ln>
            <a:noFill/>
          </a:ln>
        </p:spPr>
        <p:txBody>
          <a:bodyPr anchorCtr="0" anchor="ctr" bIns="91425" lIns="91425" rIns="91425" tIns="91425">
            <a:noAutofit/>
          </a:bodyPr>
          <a:lstStyle/>
          <a:p>
            <a:pPr lvl="0" rtl="0">
              <a:spcBef>
                <a:spcPts val="0"/>
              </a:spcBef>
              <a:buNone/>
            </a:pPr>
            <a:r>
              <a:rPr lang="en"/>
              <a:t>Since the air stream and the water are both at 20</a:t>
            </a:r>
            <a:r>
              <a:rPr baseline="30000" lang="en"/>
              <a:t>o</a:t>
            </a:r>
            <a:r>
              <a:rPr lang="en"/>
              <a:t>C there is no driving temperature difference for sensible heat transfer from the air to the water. Where does energy for evaporation come from?  </a:t>
            </a:r>
          </a:p>
        </p:txBody>
      </p:sp>
      <p:pic>
        <p:nvPicPr>
          <p:cNvPr id="70" name="Shape 70"/>
          <p:cNvPicPr preferRelativeResize="0"/>
          <p:nvPr/>
        </p:nvPicPr>
        <p:blipFill>
          <a:blip r:embed="rId4">
            <a:alphaModFix/>
          </a:blip>
          <a:stretch>
            <a:fillRect/>
          </a:stretch>
        </p:blipFill>
        <p:spPr>
          <a:xfrm>
            <a:off x="4789849" y="2305949"/>
            <a:ext cx="3665274" cy="2702425"/>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pic>
        <p:nvPicPr>
          <p:cNvPr id="132" name="Shape 132"/>
          <p:cNvPicPr preferRelativeResize="0"/>
          <p:nvPr/>
        </p:nvPicPr>
        <p:blipFill>
          <a:blip r:embed="rId3">
            <a:alphaModFix/>
          </a:blip>
          <a:stretch>
            <a:fillRect/>
          </a:stretch>
        </p:blipFill>
        <p:spPr>
          <a:xfrm>
            <a:off x="901889" y="0"/>
            <a:ext cx="7645021" cy="5143500"/>
          </a:xfrm>
          <a:prstGeom prst="rect">
            <a:avLst/>
          </a:prstGeom>
          <a:noFill/>
          <a:ln>
            <a:noFill/>
          </a:ln>
        </p:spPr>
      </p:pic>
      <p:cxnSp>
        <p:nvCxnSpPr>
          <p:cNvPr id="133" name="Shape 133"/>
          <p:cNvCxnSpPr/>
          <p:nvPr/>
        </p:nvCxnSpPr>
        <p:spPr>
          <a:xfrm>
            <a:off x="3496700" y="1987700"/>
            <a:ext cx="0" cy="624000"/>
          </a:xfrm>
          <a:prstGeom prst="straightConnector1">
            <a:avLst/>
          </a:prstGeom>
          <a:noFill/>
          <a:ln cap="flat" cmpd="sng" w="19050">
            <a:solidFill>
              <a:srgbClr val="FF0000"/>
            </a:solidFill>
            <a:prstDash val="solid"/>
            <a:round/>
            <a:headEnd len="lg" w="lg" type="none"/>
            <a:tailEnd len="lg" w="lg" type="none"/>
          </a:ln>
        </p:spPr>
      </p:cxnSp>
      <p:grpSp>
        <p:nvGrpSpPr>
          <p:cNvPr id="134" name="Shape 134"/>
          <p:cNvGrpSpPr/>
          <p:nvPr/>
        </p:nvGrpSpPr>
        <p:grpSpPr>
          <a:xfrm>
            <a:off x="5607800" y="1987599"/>
            <a:ext cx="660300" cy="631250"/>
            <a:chOff x="5607800" y="1987599"/>
            <a:chExt cx="660300" cy="631250"/>
          </a:xfrm>
        </p:grpSpPr>
        <p:cxnSp>
          <p:nvCxnSpPr>
            <p:cNvPr id="135" name="Shape 135"/>
            <p:cNvCxnSpPr/>
            <p:nvPr/>
          </p:nvCxnSpPr>
          <p:spPr>
            <a:xfrm flipH="1" rot="10800000">
              <a:off x="5607800" y="2002050"/>
              <a:ext cx="304799" cy="616799"/>
            </a:xfrm>
            <a:prstGeom prst="straightConnector1">
              <a:avLst/>
            </a:prstGeom>
            <a:noFill/>
            <a:ln cap="flat" cmpd="sng" w="19050">
              <a:solidFill>
                <a:srgbClr val="00FF00"/>
              </a:solidFill>
              <a:prstDash val="solid"/>
              <a:round/>
              <a:headEnd len="lg" w="lg" type="none"/>
              <a:tailEnd len="lg" w="lg" type="none"/>
            </a:ln>
          </p:spPr>
        </p:cxnSp>
        <p:cxnSp>
          <p:nvCxnSpPr>
            <p:cNvPr id="136" name="Shape 136"/>
            <p:cNvCxnSpPr/>
            <p:nvPr/>
          </p:nvCxnSpPr>
          <p:spPr>
            <a:xfrm flipH="1" rot="10800000">
              <a:off x="5607800" y="1987599"/>
              <a:ext cx="660300" cy="624000"/>
            </a:xfrm>
            <a:prstGeom prst="straightConnector1">
              <a:avLst/>
            </a:prstGeom>
            <a:noFill/>
            <a:ln cap="flat" cmpd="sng" w="19050">
              <a:solidFill>
                <a:srgbClr val="FF0000"/>
              </a:solidFill>
              <a:prstDash val="solid"/>
              <a:round/>
              <a:headEnd len="lg" w="lg" type="none"/>
              <a:tailEnd len="lg" w="lg" type="none"/>
            </a:ln>
          </p:spPr>
        </p:cxnSp>
      </p:grpSp>
      <p:grpSp>
        <p:nvGrpSpPr>
          <p:cNvPr id="137" name="Shape 137"/>
          <p:cNvGrpSpPr/>
          <p:nvPr/>
        </p:nvGrpSpPr>
        <p:grpSpPr>
          <a:xfrm>
            <a:off x="3489450" y="1697475"/>
            <a:ext cx="2785800" cy="355500"/>
            <a:chOff x="3489450" y="1697475"/>
            <a:chExt cx="2785800" cy="355500"/>
          </a:xfrm>
        </p:grpSpPr>
        <p:cxnSp>
          <p:nvCxnSpPr>
            <p:cNvPr id="138" name="Shape 138"/>
            <p:cNvCxnSpPr/>
            <p:nvPr/>
          </p:nvCxnSpPr>
          <p:spPr>
            <a:xfrm>
              <a:off x="3489450" y="1980450"/>
              <a:ext cx="2785800" cy="0"/>
            </a:xfrm>
            <a:prstGeom prst="straightConnector1">
              <a:avLst/>
            </a:prstGeom>
            <a:noFill/>
            <a:ln cap="flat" cmpd="sng" w="19050">
              <a:solidFill>
                <a:srgbClr val="FF0000"/>
              </a:solidFill>
              <a:prstDash val="solid"/>
              <a:round/>
              <a:headEnd len="lg" w="lg" type="stealth"/>
              <a:tailEnd len="lg" w="lg" type="none"/>
            </a:ln>
          </p:spPr>
        </p:cxnSp>
        <p:sp>
          <p:nvSpPr>
            <p:cNvPr id="139" name="Shape 139"/>
            <p:cNvSpPr txBox="1"/>
            <p:nvPr/>
          </p:nvSpPr>
          <p:spPr>
            <a:xfrm>
              <a:off x="3786825" y="1697475"/>
              <a:ext cx="1059300" cy="355500"/>
            </a:xfrm>
            <a:prstGeom prst="rect">
              <a:avLst/>
            </a:prstGeom>
            <a:noFill/>
            <a:ln>
              <a:noFill/>
            </a:ln>
          </p:spPr>
          <p:txBody>
            <a:bodyPr anchorCtr="0" anchor="t" bIns="91425" lIns="91425" rIns="91425" tIns="91425">
              <a:noAutofit/>
            </a:bodyPr>
            <a:lstStyle/>
            <a:p>
              <a:pPr lvl="0" algn="ctr">
                <a:spcBef>
                  <a:spcPts val="0"/>
                </a:spcBef>
                <a:spcAft>
                  <a:spcPts val="1000"/>
                </a:spcAft>
                <a:buNone/>
              </a:pPr>
              <a:r>
                <a:rPr i="1" lang="en">
                  <a:solidFill>
                    <a:srgbClr val="FF0000"/>
                  </a:solidFill>
                  <a:latin typeface="Helvetica Neue"/>
                  <a:ea typeface="Helvetica Neue"/>
                  <a:cs typeface="Helvetica Neue"/>
                  <a:sym typeface="Helvetica Neue"/>
                </a:rPr>
                <a:t>condense</a:t>
              </a:r>
              <a:r>
                <a:rPr i="1" lang="en">
                  <a:solidFill>
                    <a:srgbClr val="FF0000"/>
                  </a:solidFill>
                  <a:latin typeface="Helvetica Neue"/>
                  <a:ea typeface="Helvetica Neue"/>
                  <a:cs typeface="Helvetica Neue"/>
                  <a:sym typeface="Helvetica Neue"/>
                </a:rPr>
                <a:t>r</a:t>
              </a:r>
            </a:p>
          </p:txBody>
        </p:sp>
      </p:grpSp>
      <p:grpSp>
        <p:nvGrpSpPr>
          <p:cNvPr id="140" name="Shape 140"/>
          <p:cNvGrpSpPr/>
          <p:nvPr/>
        </p:nvGrpSpPr>
        <p:grpSpPr>
          <a:xfrm>
            <a:off x="3503975" y="2513625"/>
            <a:ext cx="2103900" cy="355500"/>
            <a:chOff x="3503975" y="2513625"/>
            <a:chExt cx="2103900" cy="355500"/>
          </a:xfrm>
        </p:grpSpPr>
        <p:cxnSp>
          <p:nvCxnSpPr>
            <p:cNvPr id="141" name="Shape 141"/>
            <p:cNvCxnSpPr/>
            <p:nvPr/>
          </p:nvCxnSpPr>
          <p:spPr>
            <a:xfrm>
              <a:off x="3503975" y="2604350"/>
              <a:ext cx="2103900" cy="0"/>
            </a:xfrm>
            <a:prstGeom prst="straightConnector1">
              <a:avLst/>
            </a:prstGeom>
            <a:noFill/>
            <a:ln cap="flat" cmpd="sng" w="19050">
              <a:solidFill>
                <a:srgbClr val="FF0000"/>
              </a:solidFill>
              <a:prstDash val="solid"/>
              <a:round/>
              <a:headEnd len="lg" w="lg" type="none"/>
              <a:tailEnd len="lg" w="lg" type="stealth"/>
            </a:ln>
          </p:spPr>
        </p:cxnSp>
        <p:sp>
          <p:nvSpPr>
            <p:cNvPr id="142" name="Shape 142"/>
            <p:cNvSpPr txBox="1"/>
            <p:nvPr/>
          </p:nvSpPr>
          <p:spPr>
            <a:xfrm>
              <a:off x="4389000" y="2513625"/>
              <a:ext cx="1059300" cy="355500"/>
            </a:xfrm>
            <a:prstGeom prst="rect">
              <a:avLst/>
            </a:prstGeom>
            <a:noFill/>
            <a:ln>
              <a:noFill/>
            </a:ln>
          </p:spPr>
          <p:txBody>
            <a:bodyPr anchorCtr="0" anchor="t" bIns="91425" lIns="91425" rIns="91425" tIns="91425">
              <a:noAutofit/>
            </a:bodyPr>
            <a:lstStyle/>
            <a:p>
              <a:pPr lvl="0" rtl="0" algn="ctr">
                <a:spcBef>
                  <a:spcPts val="0"/>
                </a:spcBef>
                <a:spcAft>
                  <a:spcPts val="1000"/>
                </a:spcAft>
                <a:buNone/>
              </a:pPr>
              <a:r>
                <a:rPr i="1" lang="en">
                  <a:solidFill>
                    <a:srgbClr val="FF0000"/>
                  </a:solidFill>
                  <a:latin typeface="Helvetica Neue"/>
                  <a:ea typeface="Helvetica Neue"/>
                  <a:cs typeface="Helvetica Neue"/>
                  <a:sym typeface="Helvetica Neue"/>
                </a:rPr>
                <a:t>evaporator</a:t>
              </a:r>
            </a:p>
          </p:txBody>
        </p:sp>
      </p:gr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nvSpPr>
        <p:spPr>
          <a:xfrm>
            <a:off x="371750" y="761725"/>
            <a:ext cx="8205300" cy="4381800"/>
          </a:xfrm>
          <a:prstGeom prst="rect">
            <a:avLst/>
          </a:prstGeom>
          <a:noFill/>
          <a:ln>
            <a:noFill/>
          </a:ln>
        </p:spPr>
        <p:txBody>
          <a:bodyPr anchorCtr="0" anchor="t" bIns="91425" lIns="91425" rIns="91425" tIns="91425">
            <a:noAutofit/>
          </a:bodyPr>
          <a:lstStyle/>
          <a:p>
            <a:pPr indent="-342900" lvl="0" marL="457200" rtl="0">
              <a:spcBef>
                <a:spcPts val="0"/>
              </a:spcBef>
              <a:spcAft>
                <a:spcPts val="1000"/>
              </a:spcAft>
              <a:buSzPct val="100000"/>
              <a:buFont typeface="Helvetica Neue"/>
              <a:buAutoNum type="arabicPeriod"/>
            </a:pPr>
            <a:r>
              <a:rPr lang="en" sz="1800">
                <a:latin typeface="Helvetica Neue"/>
                <a:ea typeface="Helvetica Neue"/>
                <a:cs typeface="Helvetica Neue"/>
                <a:sym typeface="Helvetica Neue"/>
              </a:rPr>
              <a:t>What is the coil surface temperature in the evaporator?</a:t>
            </a:r>
          </a:p>
          <a:p>
            <a:pPr indent="-342900" lvl="0" marL="457200" rtl="0">
              <a:spcBef>
                <a:spcPts val="0"/>
              </a:spcBef>
              <a:spcAft>
                <a:spcPts val="1000"/>
              </a:spcAft>
              <a:buSzPct val="100000"/>
              <a:buFont typeface="Helvetica Neue"/>
              <a:buAutoNum type="arabicPeriod"/>
            </a:pPr>
            <a:r>
              <a:rPr lang="en" sz="1800">
                <a:latin typeface="Helvetica Neue"/>
                <a:ea typeface="Helvetica Neue"/>
                <a:cs typeface="Helvetica Neue"/>
                <a:sym typeface="Helvetica Neue"/>
              </a:rPr>
              <a:t>What is the heat transfer rate of the refrigerant in the evaporator?</a:t>
            </a:r>
          </a:p>
          <a:p>
            <a:pPr indent="-342900" lvl="0" marL="457200" rtl="0">
              <a:spcBef>
                <a:spcPts val="0"/>
              </a:spcBef>
              <a:spcAft>
                <a:spcPts val="1000"/>
              </a:spcAft>
              <a:buSzPct val="100000"/>
              <a:buFont typeface="Helvetica Neue"/>
              <a:buAutoNum type="arabicPeriod"/>
            </a:pPr>
            <a:r>
              <a:rPr lang="en" sz="1800">
                <a:latin typeface="Helvetica Neue"/>
                <a:ea typeface="Helvetica Neue"/>
                <a:cs typeface="Helvetica Neue"/>
                <a:sym typeface="Helvetica Neue"/>
              </a:rPr>
              <a:t>What is the heat transfer rate of the refrigerant in the condenser?</a:t>
            </a:r>
          </a:p>
          <a:p>
            <a:pPr indent="-342900" lvl="0" marL="457200" rtl="0">
              <a:spcBef>
                <a:spcPts val="0"/>
              </a:spcBef>
              <a:spcAft>
                <a:spcPts val="1000"/>
              </a:spcAft>
              <a:buSzPct val="100000"/>
              <a:buFont typeface="Helvetica Neue"/>
              <a:buAutoNum type="arabicPeriod"/>
            </a:pPr>
            <a:r>
              <a:rPr lang="en" sz="1800">
                <a:latin typeface="Helvetica Neue"/>
                <a:ea typeface="Helvetica Neue"/>
                <a:cs typeface="Helvetica Neue"/>
                <a:sym typeface="Helvetica Neue"/>
              </a:rPr>
              <a:t>What is the COP of this cycle?</a:t>
            </a:r>
          </a:p>
        </p:txBody>
      </p:sp>
      <p:sp>
        <p:nvSpPr>
          <p:cNvPr id="148" name="Shape 148"/>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Calculations - Refrigeration section</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Discussion</a:t>
            </a:r>
          </a:p>
        </p:txBody>
      </p:sp>
      <p:sp>
        <p:nvSpPr>
          <p:cNvPr id="154" name="Shape 154"/>
          <p:cNvSpPr txBox="1"/>
          <p:nvPr/>
        </p:nvSpPr>
        <p:spPr>
          <a:xfrm>
            <a:off x="362725" y="827025"/>
            <a:ext cx="8349899" cy="2067599"/>
          </a:xfrm>
          <a:prstGeom prst="rect">
            <a:avLst/>
          </a:prstGeom>
          <a:noFill/>
          <a:ln>
            <a:noFill/>
          </a:ln>
        </p:spPr>
        <p:txBody>
          <a:bodyPr anchorCtr="0" anchor="t" bIns="91425" lIns="91425" rIns="91425" tIns="91425">
            <a:noAutofit/>
          </a:bodyPr>
          <a:lstStyle/>
          <a:p>
            <a:pPr lvl="0" rtl="0">
              <a:spcBef>
                <a:spcPts val="0"/>
              </a:spcBef>
              <a:buNone/>
            </a:pPr>
            <a:r>
              <a:rPr lang="en" sz="1600">
                <a:latin typeface="Helvetica Neue"/>
                <a:ea typeface="Helvetica Neue"/>
                <a:cs typeface="Helvetica Neue"/>
                <a:sym typeface="Helvetica Neue"/>
              </a:rPr>
              <a:t>Indicate on the psychrometric chart the likely “apparatus dew point” according to “straight line law” and comment on its value compared to the refrigerant evaporator temperature.</a:t>
            </a:r>
          </a:p>
          <a:p>
            <a:pPr lvl="0" rtl="0">
              <a:spcBef>
                <a:spcPts val="0"/>
              </a:spcBef>
              <a:buNone/>
            </a:pPr>
            <a:r>
              <a:t/>
            </a:r>
            <a:endParaRPr sz="1600">
              <a:latin typeface="Helvetica Neue"/>
              <a:ea typeface="Helvetica Neue"/>
              <a:cs typeface="Helvetica Neue"/>
              <a:sym typeface="Helvetica Neue"/>
            </a:endParaRPr>
          </a:p>
          <a:p>
            <a:pPr lvl="0" rtl="0">
              <a:spcBef>
                <a:spcPts val="0"/>
              </a:spcBef>
              <a:buNone/>
            </a:pPr>
            <a:r>
              <a:rPr lang="en" sz="1600">
                <a:latin typeface="Helvetica Neue"/>
                <a:ea typeface="Helvetica Neue"/>
                <a:cs typeface="Helvetica Neue"/>
                <a:sym typeface="Helvetica Neue"/>
              </a:rPr>
              <a:t>Sketch a temperature distribution and moisture content distribution through the cooling coil, making the assumption for the purposes of this sketch that the apparatus dew point is uniform across the coil. On each of the sketches also show the air temperature/moisture at the coil interface.</a:t>
            </a:r>
          </a:p>
        </p:txBody>
      </p:sp>
      <p:pic>
        <p:nvPicPr>
          <p:cNvPr id="155" name="Shape 155"/>
          <p:cNvPicPr preferRelativeResize="0"/>
          <p:nvPr/>
        </p:nvPicPr>
        <p:blipFill>
          <a:blip r:embed="rId3">
            <a:alphaModFix/>
          </a:blip>
          <a:stretch>
            <a:fillRect/>
          </a:stretch>
        </p:blipFill>
        <p:spPr>
          <a:xfrm>
            <a:off x="292775" y="3283325"/>
            <a:ext cx="4110749" cy="1699924"/>
          </a:xfrm>
          <a:prstGeom prst="rect">
            <a:avLst/>
          </a:prstGeom>
          <a:noFill/>
          <a:ln>
            <a:noFill/>
          </a:ln>
        </p:spPr>
      </p:pic>
      <p:pic>
        <p:nvPicPr>
          <p:cNvPr id="156" name="Shape 156"/>
          <p:cNvPicPr preferRelativeResize="0"/>
          <p:nvPr/>
        </p:nvPicPr>
        <p:blipFill>
          <a:blip r:embed="rId4">
            <a:alphaModFix/>
          </a:blip>
          <a:stretch>
            <a:fillRect/>
          </a:stretch>
        </p:blipFill>
        <p:spPr>
          <a:xfrm>
            <a:off x="4779743" y="3283325"/>
            <a:ext cx="4364257" cy="1860175"/>
          </a:xfrm>
          <a:prstGeom prst="rect">
            <a:avLst/>
          </a:prstGeom>
          <a:noFill/>
          <a:ln>
            <a:noFill/>
          </a:ln>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Evaporative Coolers vs Cooling Towers</a:t>
            </a:r>
          </a:p>
        </p:txBody>
      </p:sp>
      <p:pic>
        <p:nvPicPr>
          <p:cNvPr id="76" name="Shape 76"/>
          <p:cNvPicPr preferRelativeResize="0"/>
          <p:nvPr/>
        </p:nvPicPr>
        <p:blipFill>
          <a:blip r:embed="rId3">
            <a:alphaModFix/>
          </a:blip>
          <a:stretch>
            <a:fillRect/>
          </a:stretch>
        </p:blipFill>
        <p:spPr>
          <a:xfrm>
            <a:off x="4952226" y="994450"/>
            <a:ext cx="4004923" cy="3545550"/>
          </a:xfrm>
          <a:prstGeom prst="rect">
            <a:avLst/>
          </a:prstGeom>
          <a:noFill/>
          <a:ln>
            <a:noFill/>
          </a:ln>
        </p:spPr>
      </p:pic>
      <p:pic>
        <p:nvPicPr>
          <p:cNvPr id="77" name="Shape 77"/>
          <p:cNvPicPr preferRelativeResize="0"/>
          <p:nvPr/>
        </p:nvPicPr>
        <p:blipFill>
          <a:blip r:embed="rId4">
            <a:alphaModFix/>
          </a:blip>
          <a:stretch>
            <a:fillRect/>
          </a:stretch>
        </p:blipFill>
        <p:spPr>
          <a:xfrm>
            <a:off x="315025" y="1088475"/>
            <a:ext cx="4119000" cy="3357499"/>
          </a:xfrm>
          <a:prstGeom prst="rect">
            <a:avLst/>
          </a:prstGeom>
          <a:noFill/>
          <a:ln>
            <a:noFill/>
          </a:ln>
        </p:spPr>
      </p:pic>
      <p:sp>
        <p:nvSpPr>
          <p:cNvPr id="78" name="Shape 78"/>
          <p:cNvSpPr txBox="1"/>
          <p:nvPr/>
        </p:nvSpPr>
        <p:spPr>
          <a:xfrm>
            <a:off x="407125" y="4471825"/>
            <a:ext cx="3476700" cy="426599"/>
          </a:xfrm>
          <a:prstGeom prst="rect">
            <a:avLst/>
          </a:prstGeom>
          <a:noFill/>
          <a:ln>
            <a:noFill/>
          </a:ln>
        </p:spPr>
        <p:txBody>
          <a:bodyPr anchorCtr="0" anchor="t" bIns="91425" lIns="91425" rIns="91425" tIns="91425">
            <a:noAutofit/>
          </a:bodyPr>
          <a:lstStyle/>
          <a:p>
            <a:pPr lvl="0" algn="ctr">
              <a:spcBef>
                <a:spcPts val="0"/>
              </a:spcBef>
              <a:buNone/>
            </a:pPr>
            <a:r>
              <a:rPr lang="en">
                <a:latin typeface="Helvetica Neue"/>
                <a:ea typeface="Helvetica Neue"/>
                <a:cs typeface="Helvetica Neue"/>
                <a:sym typeface="Helvetica Neue"/>
              </a:rPr>
              <a:t>Evaporative Cooler</a:t>
            </a:r>
          </a:p>
        </p:txBody>
      </p:sp>
      <p:sp>
        <p:nvSpPr>
          <p:cNvPr id="79" name="Shape 79"/>
          <p:cNvSpPr txBox="1"/>
          <p:nvPr/>
        </p:nvSpPr>
        <p:spPr>
          <a:xfrm>
            <a:off x="5373850" y="4471825"/>
            <a:ext cx="3476700" cy="426599"/>
          </a:xfrm>
          <a:prstGeom prst="rect">
            <a:avLst/>
          </a:prstGeom>
          <a:noFill/>
          <a:ln>
            <a:noFill/>
          </a:ln>
        </p:spPr>
        <p:txBody>
          <a:bodyPr anchorCtr="0" anchor="t" bIns="91425" lIns="91425" rIns="91425" tIns="91425">
            <a:noAutofit/>
          </a:bodyPr>
          <a:lstStyle/>
          <a:p>
            <a:pPr lvl="0" rtl="0" algn="ctr">
              <a:spcBef>
                <a:spcPts val="0"/>
              </a:spcBef>
              <a:buNone/>
            </a:pPr>
            <a:r>
              <a:rPr lang="en">
                <a:latin typeface="Helvetica Neue"/>
                <a:ea typeface="Helvetica Neue"/>
                <a:cs typeface="Helvetica Neue"/>
                <a:sym typeface="Helvetica Neue"/>
              </a:rPr>
              <a:t>Cooling Tower</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ctrTitle"/>
          </p:nvPr>
        </p:nvSpPr>
        <p:spPr>
          <a:xfrm>
            <a:off x="390525" y="1819275"/>
            <a:ext cx="8222100" cy="933599"/>
          </a:xfrm>
          <a:prstGeom prst="rect">
            <a:avLst/>
          </a:prstGeom>
        </p:spPr>
        <p:txBody>
          <a:bodyPr anchorCtr="0" anchor="b" bIns="91425" lIns="91425" rIns="91425" tIns="91425">
            <a:noAutofit/>
          </a:bodyPr>
          <a:lstStyle/>
          <a:p>
            <a:pPr lvl="0">
              <a:spcBef>
                <a:spcPts val="0"/>
              </a:spcBef>
              <a:buNone/>
            </a:pPr>
            <a:r>
              <a:rPr lang="en"/>
              <a:t>MIET2039: Air conditioning Lab Exercise</a:t>
            </a:r>
          </a:p>
        </p:txBody>
      </p:sp>
      <p:sp>
        <p:nvSpPr>
          <p:cNvPr id="85" name="Shape 85"/>
          <p:cNvSpPr txBox="1"/>
          <p:nvPr>
            <p:ph idx="1" type="subTitle"/>
          </p:nvPr>
        </p:nvSpPr>
        <p:spPr>
          <a:xfrm>
            <a:off x="390525" y="2789130"/>
            <a:ext cx="8222100" cy="432899"/>
          </a:xfrm>
          <a:prstGeom prst="rect">
            <a:avLst/>
          </a:prstGeom>
        </p:spPr>
        <p:txBody>
          <a:bodyPr anchorCtr="0" anchor="t" bIns="91425" lIns="91425" rIns="91425" tIns="91425">
            <a:noAutofit/>
          </a:bodyPr>
          <a:lstStyle/>
          <a:p>
            <a:pPr lvl="0">
              <a:spcBef>
                <a:spcPts val="0"/>
              </a:spcBef>
              <a:buNone/>
            </a:pPr>
            <a:r>
              <a:rPr lang="en"/>
              <a:t>Semester 2, 2015</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Schematic</a:t>
            </a:r>
          </a:p>
        </p:txBody>
      </p:sp>
      <p:pic>
        <p:nvPicPr>
          <p:cNvPr id="91" name="Shape 91"/>
          <p:cNvPicPr preferRelativeResize="0"/>
          <p:nvPr/>
        </p:nvPicPr>
        <p:blipFill>
          <a:blip r:embed="rId3">
            <a:alphaModFix/>
          </a:blip>
          <a:stretch>
            <a:fillRect/>
          </a:stretch>
        </p:blipFill>
        <p:spPr>
          <a:xfrm rot="5400000">
            <a:off x="2823163" y="-976713"/>
            <a:ext cx="5106449" cy="7096924"/>
          </a:xfrm>
          <a:prstGeom prst="rect">
            <a:avLst/>
          </a:prstGeom>
          <a:noFill/>
          <a:ln>
            <a:noFill/>
          </a:ln>
        </p:spPr>
      </p:pic>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Measurements - Air conditioning section</a:t>
            </a:r>
          </a:p>
        </p:txBody>
      </p:sp>
      <p:graphicFrame>
        <p:nvGraphicFramePr>
          <p:cNvPr id="97" name="Shape 97"/>
          <p:cNvGraphicFramePr/>
          <p:nvPr/>
        </p:nvGraphicFramePr>
        <p:xfrm>
          <a:off x="379375" y="746800"/>
          <a:ext cx="3000000" cy="3000000"/>
        </p:xfrm>
        <a:graphic>
          <a:graphicData uri="http://schemas.openxmlformats.org/drawingml/2006/table">
            <a:tbl>
              <a:tblPr>
                <a:noFill/>
                <a:tableStyleId>{B6A80531-87EF-44D8-B732-8911DB2B48DD}</a:tableStyleId>
              </a:tblPr>
              <a:tblGrid>
                <a:gridCol w="2000575"/>
                <a:gridCol w="1035700"/>
                <a:gridCol w="1035700"/>
                <a:gridCol w="1035700"/>
                <a:gridCol w="1035700"/>
                <a:gridCol w="1035700"/>
                <a:gridCol w="1035700"/>
              </a:tblGrid>
              <a:tr h="339175">
                <a:tc>
                  <a:txBody>
                    <a:bodyPr>
                      <a:noAutofit/>
                    </a:bodyPr>
                    <a:lstStyle/>
                    <a:p>
                      <a:pPr lvl="0" algn="r">
                        <a:spcBef>
                          <a:spcPts val="0"/>
                        </a:spcBef>
                        <a:buNone/>
                      </a:pPr>
                      <a:r>
                        <a:rPr b="1" lang="en" sz="1100">
                          <a:latin typeface="Helvetica Neue"/>
                          <a:ea typeface="Helvetica Neue"/>
                          <a:cs typeface="Helvetica Neue"/>
                          <a:sym typeface="Helvetica Neue"/>
                        </a:rPr>
                        <a:t>Location</a:t>
                      </a:r>
                    </a:p>
                  </a:txBody>
                  <a:tcPr marT="91425" marB="91425" marR="91425" marL="91425"/>
                </a:tc>
                <a:tc>
                  <a:txBody>
                    <a:bodyPr>
                      <a:noAutofit/>
                    </a:bodyPr>
                    <a:lstStyle/>
                    <a:p>
                      <a:pPr lvl="0" algn="ctr">
                        <a:spcBef>
                          <a:spcPts val="0"/>
                        </a:spcBef>
                        <a:buNone/>
                      </a:pPr>
                      <a:r>
                        <a:rPr b="1" lang="en" sz="1100">
                          <a:latin typeface="Helvetica Neue"/>
                          <a:ea typeface="Helvetica Neue"/>
                          <a:cs typeface="Helvetica Neue"/>
                          <a:sym typeface="Helvetica Neue"/>
                        </a:rPr>
                        <a:t>DBT (</a:t>
                      </a:r>
                      <a:r>
                        <a:rPr b="1" baseline="30000" lang="en" sz="1100">
                          <a:latin typeface="Helvetica Neue"/>
                          <a:ea typeface="Helvetica Neue"/>
                          <a:cs typeface="Helvetica Neue"/>
                          <a:sym typeface="Helvetica Neue"/>
                        </a:rPr>
                        <a:t>o</a:t>
                      </a:r>
                      <a:r>
                        <a:rPr b="1" lang="en" sz="1100">
                          <a:latin typeface="Helvetica Neue"/>
                          <a:ea typeface="Helvetica Neue"/>
                          <a:cs typeface="Helvetica Neue"/>
                          <a:sym typeface="Helvetica Neue"/>
                        </a:rPr>
                        <a:t>C)</a:t>
                      </a:r>
                    </a:p>
                  </a:txBody>
                  <a:tcPr marT="91425" marB="91425" marR="91425" marL="91425"/>
                </a:tc>
                <a:tc>
                  <a:txBody>
                    <a:bodyPr>
                      <a:noAutofit/>
                    </a:bodyPr>
                    <a:lstStyle/>
                    <a:p>
                      <a:pPr lvl="0" algn="ctr">
                        <a:spcBef>
                          <a:spcPts val="0"/>
                        </a:spcBef>
                        <a:buNone/>
                      </a:pPr>
                      <a:r>
                        <a:rPr b="1" lang="en" sz="1100">
                          <a:latin typeface="Helvetica Neue"/>
                          <a:ea typeface="Helvetica Neue"/>
                          <a:cs typeface="Helvetica Neue"/>
                          <a:sym typeface="Helvetica Neue"/>
                        </a:rPr>
                        <a:t>WBT (</a:t>
                      </a:r>
                      <a:r>
                        <a:rPr b="1" baseline="30000" lang="en" sz="1100">
                          <a:latin typeface="Helvetica Neue"/>
                          <a:ea typeface="Helvetica Neue"/>
                          <a:cs typeface="Helvetica Neue"/>
                          <a:sym typeface="Helvetica Neue"/>
                        </a:rPr>
                        <a:t>o</a:t>
                      </a:r>
                      <a:r>
                        <a:rPr b="1" lang="en" sz="1100">
                          <a:latin typeface="Helvetica Neue"/>
                          <a:ea typeface="Helvetica Neue"/>
                          <a:cs typeface="Helvetica Neue"/>
                          <a:sym typeface="Helvetica Neue"/>
                        </a:rPr>
                        <a:t>C)</a:t>
                      </a:r>
                    </a:p>
                  </a:txBody>
                  <a:tcPr marT="91425" marB="91425" marR="91425" marL="91425"/>
                </a:tc>
                <a:tc>
                  <a:txBody>
                    <a:bodyPr>
                      <a:noAutofit/>
                    </a:bodyPr>
                    <a:lstStyle/>
                    <a:p>
                      <a:pPr lvl="0" algn="ctr">
                        <a:spcBef>
                          <a:spcPts val="0"/>
                        </a:spcBef>
                        <a:buNone/>
                      </a:pPr>
                      <a:r>
                        <a:rPr b="1" lang="en" sz="1100">
                          <a:latin typeface="Helvetica Neue"/>
                          <a:ea typeface="Helvetica Neue"/>
                          <a:cs typeface="Helvetica Neue"/>
                          <a:sym typeface="Helvetica Neue"/>
                        </a:rPr>
                        <a:t>RH %</a:t>
                      </a:r>
                    </a:p>
                  </a:txBody>
                  <a:tcPr marT="91425" marB="91425" marR="91425" marL="91425"/>
                </a:tc>
                <a:tc>
                  <a:txBody>
                    <a:bodyPr>
                      <a:noAutofit/>
                    </a:bodyPr>
                    <a:lstStyle/>
                    <a:p>
                      <a:pPr lvl="0" algn="ctr">
                        <a:spcBef>
                          <a:spcPts val="0"/>
                        </a:spcBef>
                        <a:buNone/>
                      </a:pPr>
                      <a:r>
                        <a:rPr b="1" lang="en" sz="1100">
                          <a:latin typeface="Helvetica Neue"/>
                          <a:ea typeface="Helvetica Neue"/>
                          <a:cs typeface="Helvetica Neue"/>
                          <a:sym typeface="Helvetica Neue"/>
                        </a:rPr>
                        <a:t>W (g/kg d.a.)</a:t>
                      </a:r>
                    </a:p>
                  </a:txBody>
                  <a:tcPr marT="91425" marB="91425" marR="91425" marL="91425"/>
                </a:tc>
                <a:tc>
                  <a:txBody>
                    <a:bodyPr>
                      <a:noAutofit/>
                    </a:bodyPr>
                    <a:lstStyle/>
                    <a:p>
                      <a:pPr lvl="0" algn="ctr">
                        <a:spcBef>
                          <a:spcPts val="0"/>
                        </a:spcBef>
                        <a:buNone/>
                      </a:pPr>
                      <a:r>
                        <a:rPr b="1" lang="en" sz="1100">
                          <a:latin typeface="Helvetica Neue"/>
                          <a:ea typeface="Helvetica Neue"/>
                          <a:cs typeface="Helvetica Neue"/>
                          <a:sym typeface="Helvetica Neue"/>
                        </a:rPr>
                        <a:t>h (kJ/kg)</a:t>
                      </a:r>
                    </a:p>
                  </a:txBody>
                  <a:tcPr marT="91425" marB="91425" marR="91425" marL="91425"/>
                </a:tc>
                <a:tc>
                  <a:txBody>
                    <a:bodyPr>
                      <a:noAutofit/>
                    </a:bodyPr>
                    <a:lstStyle/>
                    <a:p>
                      <a:pPr lvl="0" rtl="0" algn="ctr">
                        <a:spcBef>
                          <a:spcPts val="0"/>
                        </a:spcBef>
                        <a:buNone/>
                      </a:pPr>
                      <a:r>
                        <a:t/>
                      </a:r>
                      <a:endParaRPr sz="1100">
                        <a:latin typeface="Helvetica Neue"/>
                        <a:ea typeface="Helvetica Neue"/>
                        <a:cs typeface="Helvetica Neue"/>
                        <a:sym typeface="Helvetica Neue"/>
                      </a:endParaRPr>
                    </a:p>
                  </a:txBody>
                  <a:tcPr marT="91425" marB="91425" marR="91425" marL="91425"/>
                </a:tc>
              </a:tr>
              <a:tr h="339175">
                <a:tc>
                  <a:txBody>
                    <a:bodyPr>
                      <a:noAutofit/>
                    </a:bodyPr>
                    <a:lstStyle/>
                    <a:p>
                      <a:pPr lvl="0" algn="r">
                        <a:spcBef>
                          <a:spcPts val="0"/>
                        </a:spcBef>
                        <a:buNone/>
                      </a:pPr>
                      <a:r>
                        <a:rPr b="1" lang="en" sz="1100">
                          <a:latin typeface="Helvetica Neue"/>
                          <a:ea typeface="Helvetica Neue"/>
                          <a:cs typeface="Helvetica Neue"/>
                          <a:sym typeface="Helvetica Neue"/>
                        </a:rPr>
                        <a:t>1. Air entering fan</a:t>
                      </a:r>
                    </a:p>
                  </a:txBody>
                  <a:tcPr marT="91425" marB="91425" marR="91425" marL="91425"/>
                </a:tc>
                <a:tc>
                  <a:txBody>
                    <a:bodyPr>
                      <a:noAutofit/>
                    </a:bodyPr>
                    <a:lstStyle/>
                    <a:p>
                      <a:pPr lvl="0" algn="ctr">
                        <a:spcBef>
                          <a:spcPts val="0"/>
                        </a:spcBef>
                        <a:buNone/>
                      </a:pPr>
                      <a:r>
                        <a:rPr lang="en" sz="1100">
                          <a:latin typeface="Helvetica Neue"/>
                          <a:ea typeface="Helvetica Neue"/>
                          <a:cs typeface="Helvetica Neue"/>
                          <a:sym typeface="Helvetica Neue"/>
                        </a:rPr>
                        <a:t>27.0</a:t>
                      </a:r>
                    </a:p>
                  </a:txBody>
                  <a:tcPr marT="91425" marB="91425" marR="91425" marL="91425"/>
                </a:tc>
                <a:tc>
                  <a:txBody>
                    <a:bodyPr>
                      <a:noAutofit/>
                    </a:bodyPr>
                    <a:lstStyle/>
                    <a:p>
                      <a:pPr lvl="0" algn="ctr">
                        <a:spcBef>
                          <a:spcPts val="0"/>
                        </a:spcBef>
                        <a:buNone/>
                      </a:pPr>
                      <a:r>
                        <a:rPr lang="en" sz="1100">
                          <a:latin typeface="Helvetica Neue"/>
                          <a:ea typeface="Helvetica Neue"/>
                          <a:cs typeface="Helvetica Neue"/>
                          <a:sym typeface="Helvetica Neue"/>
                        </a:rPr>
                        <a:t>23.1</a:t>
                      </a: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algn="ctr">
                        <a:spcBef>
                          <a:spcPts val="0"/>
                        </a:spcBef>
                        <a:buNone/>
                      </a:pPr>
                      <a:r>
                        <a:rPr lang="en" sz="1100">
                          <a:latin typeface="Helvetica Neue"/>
                          <a:ea typeface="Helvetica Neue"/>
                          <a:cs typeface="Helvetica Neue"/>
                          <a:sym typeface="Helvetica Neue"/>
                        </a:rPr>
                        <a:t>-</a:t>
                      </a:r>
                    </a:p>
                  </a:txBody>
                  <a:tcPr marT="91425" marB="91425" marR="91425" marL="91425"/>
                </a:tc>
                <a:tc>
                  <a:txBody>
                    <a:bodyPr>
                      <a:noAutofit/>
                    </a:bodyPr>
                    <a:lstStyle/>
                    <a:p>
                      <a:pPr lvl="0" rtl="0" algn="ctr">
                        <a:spcBef>
                          <a:spcPts val="0"/>
                        </a:spcBef>
                        <a:buNone/>
                      </a:pPr>
                      <a:r>
                        <a:t/>
                      </a:r>
                      <a:endParaRPr sz="1100">
                        <a:latin typeface="Helvetica Neue"/>
                        <a:ea typeface="Helvetica Neue"/>
                        <a:cs typeface="Helvetica Neue"/>
                        <a:sym typeface="Helvetica Neue"/>
                      </a:endParaRPr>
                    </a:p>
                  </a:txBody>
                  <a:tcPr marT="91425" marB="91425" marR="91425" marL="91425"/>
                </a:tc>
              </a:tr>
              <a:tr h="339175">
                <a:tc>
                  <a:txBody>
                    <a:bodyPr>
                      <a:noAutofit/>
                    </a:bodyPr>
                    <a:lstStyle/>
                    <a:p>
                      <a:pPr lvl="0" rtl="0" algn="r">
                        <a:spcBef>
                          <a:spcPts val="0"/>
                        </a:spcBef>
                        <a:buNone/>
                      </a:pPr>
                      <a:r>
                        <a:t/>
                      </a:r>
                      <a:endParaRPr b="1" sz="1100">
                        <a:latin typeface="Helvetica Neue"/>
                        <a:ea typeface="Helvetica Neue"/>
                        <a:cs typeface="Helvetica Neue"/>
                        <a:sym typeface="Helvetica Neue"/>
                      </a:endParaRPr>
                    </a:p>
                  </a:txBody>
                  <a:tcPr marT="91425" marB="91425" marR="91425" marL="91425"/>
                </a:tc>
                <a:tc gridSpan="6">
                  <a:txBody>
                    <a:bodyPr>
                      <a:noAutofit/>
                    </a:bodyPr>
                    <a:lstStyle/>
                    <a:p>
                      <a:pPr lvl="0" rtl="0" algn="ctr">
                        <a:spcBef>
                          <a:spcPts val="0"/>
                        </a:spcBef>
                        <a:buNone/>
                      </a:pPr>
                      <a:r>
                        <a:rPr lang="en" sz="1100">
                          <a:latin typeface="Helvetica Neue"/>
                          <a:ea typeface="Helvetica Neue"/>
                          <a:cs typeface="Helvetica Neue"/>
                          <a:sym typeface="Helvetica Neue"/>
                        </a:rPr>
                        <a:t>passes through a humidifier</a:t>
                      </a:r>
                    </a:p>
                  </a:txBody>
                  <a:tcPr marT="91425" marB="91425" marR="91425" marL="91425"/>
                </a:tc>
                <a:tc hMerge="1"/>
                <a:tc hMerge="1"/>
                <a:tc hMerge="1"/>
                <a:tc hMerge="1"/>
                <a:tc hMerge="1"/>
              </a:tr>
              <a:tr h="360150">
                <a:tc>
                  <a:txBody>
                    <a:bodyPr>
                      <a:noAutofit/>
                    </a:bodyPr>
                    <a:lstStyle/>
                    <a:p>
                      <a:pPr lvl="0" algn="r">
                        <a:spcBef>
                          <a:spcPts val="0"/>
                        </a:spcBef>
                        <a:buNone/>
                      </a:pPr>
                      <a:r>
                        <a:rPr b="1" lang="en" sz="1100">
                          <a:latin typeface="Helvetica Neue"/>
                          <a:ea typeface="Helvetica Neue"/>
                          <a:cs typeface="Helvetica Neue"/>
                          <a:sym typeface="Helvetica Neue"/>
                        </a:rPr>
                        <a:t>2. Air leaving fan</a:t>
                      </a:r>
                    </a:p>
                  </a:txBody>
                  <a:tcPr marT="91425" marB="91425" marR="91425" marL="91425"/>
                </a:tc>
                <a:tc>
                  <a:txBody>
                    <a:bodyPr>
                      <a:noAutofit/>
                    </a:bodyPr>
                    <a:lstStyle/>
                    <a:p>
                      <a:pPr lvl="0" algn="ctr">
                        <a:spcBef>
                          <a:spcPts val="0"/>
                        </a:spcBef>
                        <a:buNone/>
                      </a:pPr>
                      <a:r>
                        <a:rPr lang="en" sz="1100">
                          <a:latin typeface="Helvetica Neue"/>
                          <a:ea typeface="Helvetica Neue"/>
                          <a:cs typeface="Helvetica Neue"/>
                          <a:sym typeface="Helvetica Neue"/>
                        </a:rPr>
                        <a:t>T1 = </a:t>
                      </a:r>
                      <a:r>
                        <a:rPr lang="en" sz="1100">
                          <a:latin typeface="Helvetica Neue"/>
                          <a:ea typeface="Helvetica Neue"/>
                          <a:cs typeface="Helvetica Neue"/>
                          <a:sym typeface="Helvetica Neue"/>
                        </a:rPr>
                        <a:t>29.6</a:t>
                      </a:r>
                    </a:p>
                  </a:txBody>
                  <a:tcPr marT="91425" marB="91425" marR="91425" marL="91425"/>
                </a:tc>
                <a:tc>
                  <a:txBody>
                    <a:bodyPr>
                      <a:noAutofit/>
                    </a:bodyPr>
                    <a:lstStyle/>
                    <a:p>
                      <a:pPr lvl="0" algn="ctr">
                        <a:spcBef>
                          <a:spcPts val="0"/>
                        </a:spcBef>
                        <a:buNone/>
                      </a:pPr>
                      <a:r>
                        <a:rPr lang="en" sz="1100">
                          <a:latin typeface="Helvetica Neue"/>
                          <a:ea typeface="Helvetica Neue"/>
                          <a:cs typeface="Helvetica Neue"/>
                          <a:sym typeface="Helvetica Neue"/>
                        </a:rPr>
                        <a:t>T2 = </a:t>
                      </a:r>
                      <a:r>
                        <a:rPr lang="en" sz="1100">
                          <a:latin typeface="Helvetica Neue"/>
                          <a:ea typeface="Helvetica Neue"/>
                          <a:cs typeface="Helvetica Neue"/>
                          <a:sym typeface="Helvetica Neue"/>
                        </a:rPr>
                        <a:t>26.0</a:t>
                      </a: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algn="ctr">
                        <a:spcBef>
                          <a:spcPts val="0"/>
                        </a:spcBef>
                        <a:buNone/>
                      </a:pPr>
                      <a:r>
                        <a:rPr lang="en" sz="1100">
                          <a:latin typeface="Helvetica Neue"/>
                          <a:ea typeface="Helvetica Neue"/>
                          <a:cs typeface="Helvetica Neue"/>
                          <a:sym typeface="Helvetica Neue"/>
                        </a:rPr>
                        <a:t>-</a:t>
                      </a:r>
                    </a:p>
                  </a:txBody>
                  <a:tcPr marT="91425" marB="91425" marR="91425" marL="91425"/>
                </a:tc>
                <a:tc>
                  <a:txBody>
                    <a:bodyPr>
                      <a:noAutofit/>
                    </a:bodyPr>
                    <a:lstStyle/>
                    <a:p>
                      <a:pPr lvl="0" rtl="0" algn="ctr">
                        <a:spcBef>
                          <a:spcPts val="0"/>
                        </a:spcBef>
                        <a:buNone/>
                      </a:pPr>
                      <a:r>
                        <a:t/>
                      </a:r>
                      <a:endParaRPr sz="1100">
                        <a:latin typeface="Helvetica Neue"/>
                        <a:ea typeface="Helvetica Neue"/>
                        <a:cs typeface="Helvetica Neue"/>
                        <a:sym typeface="Helvetica Neue"/>
                      </a:endParaRPr>
                    </a:p>
                  </a:txBody>
                  <a:tcPr marT="91425" marB="91425" marR="91425" marL="91425"/>
                </a:tc>
              </a:tr>
              <a:tr h="339175">
                <a:tc>
                  <a:txBody>
                    <a:bodyPr>
                      <a:noAutofit/>
                    </a:bodyPr>
                    <a:lstStyle/>
                    <a:p>
                      <a:pPr lvl="0" algn="r">
                        <a:spcBef>
                          <a:spcPts val="0"/>
                        </a:spcBef>
                        <a:buNone/>
                      </a:pPr>
                      <a:r>
                        <a:t/>
                      </a:r>
                      <a:endParaRPr b="1" sz="1100">
                        <a:latin typeface="Helvetica Neue"/>
                        <a:ea typeface="Helvetica Neue"/>
                        <a:cs typeface="Helvetica Neue"/>
                        <a:sym typeface="Helvetica Neue"/>
                      </a:endParaRPr>
                    </a:p>
                  </a:txBody>
                  <a:tcPr marT="91425" marB="91425" marR="91425" marL="91425"/>
                </a:tc>
                <a:tc gridSpan="6">
                  <a:txBody>
                    <a:bodyPr>
                      <a:noAutofit/>
                    </a:bodyPr>
                    <a:lstStyle/>
                    <a:p>
                      <a:pPr lvl="0" rtl="0" algn="ctr">
                        <a:spcBef>
                          <a:spcPts val="0"/>
                        </a:spcBef>
                        <a:buNone/>
                      </a:pPr>
                      <a:r>
                        <a:rPr lang="en" sz="1100">
                          <a:latin typeface="Helvetica Neue"/>
                          <a:ea typeface="Helvetica Neue"/>
                          <a:cs typeface="Helvetica Neue"/>
                          <a:sym typeface="Helvetica Neue"/>
                        </a:rPr>
                        <a:t>Air passes through pre-heater (was not working)</a:t>
                      </a:r>
                    </a:p>
                  </a:txBody>
                  <a:tcPr marT="91425" marB="91425" marR="91425" marL="91425"/>
                </a:tc>
                <a:tc hMerge="1"/>
                <a:tc hMerge="1"/>
                <a:tc hMerge="1"/>
                <a:tc hMerge="1"/>
                <a:tc hMerge="1"/>
              </a:tr>
              <a:tr h="360150">
                <a:tc>
                  <a:txBody>
                    <a:bodyPr>
                      <a:noAutofit/>
                    </a:bodyPr>
                    <a:lstStyle/>
                    <a:p>
                      <a:pPr lvl="0" algn="r">
                        <a:spcBef>
                          <a:spcPts val="0"/>
                        </a:spcBef>
                        <a:buNone/>
                      </a:pPr>
                      <a:r>
                        <a:rPr b="1" lang="en" sz="1100">
                          <a:latin typeface="Helvetica Neue"/>
                          <a:ea typeface="Helvetica Neue"/>
                          <a:cs typeface="Helvetica Neue"/>
                          <a:sym typeface="Helvetica Neue"/>
                        </a:rPr>
                        <a:t>3. Air entering cooling coil</a:t>
                      </a:r>
                    </a:p>
                  </a:txBody>
                  <a:tcPr marT="91425" marB="91425" marR="91425" marL="91425"/>
                </a:tc>
                <a:tc>
                  <a:txBody>
                    <a:bodyPr>
                      <a:noAutofit/>
                    </a:bodyPr>
                    <a:lstStyle/>
                    <a:p>
                      <a:pPr lvl="0" algn="ctr">
                        <a:spcBef>
                          <a:spcPts val="0"/>
                        </a:spcBef>
                        <a:buNone/>
                      </a:pPr>
                      <a:r>
                        <a:rPr lang="en" sz="1100">
                          <a:latin typeface="Helvetica Neue"/>
                          <a:ea typeface="Helvetica Neue"/>
                          <a:cs typeface="Helvetica Neue"/>
                          <a:sym typeface="Helvetica Neue"/>
                        </a:rPr>
                        <a:t>T3 = </a:t>
                      </a:r>
                      <a:r>
                        <a:rPr lang="en" sz="1100">
                          <a:latin typeface="Helvetica Neue"/>
                          <a:ea typeface="Helvetica Neue"/>
                          <a:cs typeface="Helvetica Neue"/>
                          <a:sym typeface="Helvetica Neue"/>
                        </a:rPr>
                        <a:t>28.0</a:t>
                      </a:r>
                    </a:p>
                  </a:txBody>
                  <a:tcPr marT="91425" marB="91425" marR="91425" marL="91425"/>
                </a:tc>
                <a:tc>
                  <a:txBody>
                    <a:bodyPr>
                      <a:noAutofit/>
                    </a:bodyPr>
                    <a:lstStyle/>
                    <a:p>
                      <a:pPr lvl="0" algn="ctr">
                        <a:spcBef>
                          <a:spcPts val="0"/>
                        </a:spcBef>
                        <a:buNone/>
                      </a:pPr>
                      <a:r>
                        <a:rPr lang="en" sz="1100">
                          <a:latin typeface="Helvetica Neue"/>
                          <a:ea typeface="Helvetica Neue"/>
                          <a:cs typeface="Helvetica Neue"/>
                          <a:sym typeface="Helvetica Neue"/>
                        </a:rPr>
                        <a:t>T4 = </a:t>
                      </a:r>
                      <a:r>
                        <a:rPr lang="en" sz="1100">
                          <a:latin typeface="Helvetica Neue"/>
                          <a:ea typeface="Helvetica Neue"/>
                          <a:cs typeface="Helvetica Neue"/>
                          <a:sym typeface="Helvetica Neue"/>
                        </a:rPr>
                        <a:t>27.0</a:t>
                      </a: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lgn="ctr">
                        <a:spcBef>
                          <a:spcPts val="0"/>
                        </a:spcBef>
                        <a:buNone/>
                      </a:pPr>
                      <a:r>
                        <a:t/>
                      </a:r>
                      <a:endParaRPr sz="1100">
                        <a:latin typeface="Helvetica Neue"/>
                        <a:ea typeface="Helvetica Neue"/>
                        <a:cs typeface="Helvetica Neue"/>
                        <a:sym typeface="Helvetica Neue"/>
                      </a:endParaRPr>
                    </a:p>
                  </a:txBody>
                  <a:tcPr marT="91425" marB="91425" marR="91425" marL="91425"/>
                </a:tc>
              </a:tr>
              <a:tr h="360150">
                <a:tc>
                  <a:txBody>
                    <a:bodyPr>
                      <a:noAutofit/>
                    </a:bodyPr>
                    <a:lstStyle/>
                    <a:p>
                      <a:pPr lvl="0" algn="r">
                        <a:spcBef>
                          <a:spcPts val="0"/>
                        </a:spcBef>
                        <a:buNone/>
                      </a:pPr>
                      <a:r>
                        <a:rPr b="1" lang="en" sz="1100">
                          <a:latin typeface="Helvetica Neue"/>
                          <a:ea typeface="Helvetica Neue"/>
                          <a:cs typeface="Helvetica Neue"/>
                          <a:sym typeface="Helvetica Neue"/>
                        </a:rPr>
                        <a:t>4. Air leaving cooling coil</a:t>
                      </a:r>
                    </a:p>
                  </a:txBody>
                  <a:tcPr marT="91425" marB="91425" marR="91425" marL="91425"/>
                </a:tc>
                <a:tc>
                  <a:txBody>
                    <a:bodyPr>
                      <a:noAutofit/>
                    </a:bodyPr>
                    <a:lstStyle/>
                    <a:p>
                      <a:pPr lvl="0" algn="ctr">
                        <a:spcBef>
                          <a:spcPts val="0"/>
                        </a:spcBef>
                        <a:buNone/>
                      </a:pPr>
                      <a:r>
                        <a:rPr lang="en" sz="1100">
                          <a:latin typeface="Helvetica Neue"/>
                          <a:ea typeface="Helvetica Neue"/>
                          <a:cs typeface="Helvetica Neue"/>
                          <a:sym typeface="Helvetica Neue"/>
                        </a:rPr>
                        <a:t>T5 = </a:t>
                      </a:r>
                      <a:r>
                        <a:rPr lang="en" sz="1100">
                          <a:latin typeface="Helvetica Neue"/>
                          <a:ea typeface="Helvetica Neue"/>
                          <a:cs typeface="Helvetica Neue"/>
                          <a:sym typeface="Helvetica Neue"/>
                        </a:rPr>
                        <a:t>22.5</a:t>
                      </a:r>
                    </a:p>
                  </a:txBody>
                  <a:tcPr marT="91425" marB="91425" marR="91425" marL="91425"/>
                </a:tc>
                <a:tc>
                  <a:txBody>
                    <a:bodyPr>
                      <a:noAutofit/>
                    </a:bodyPr>
                    <a:lstStyle/>
                    <a:p>
                      <a:pPr lvl="0" algn="ctr">
                        <a:spcBef>
                          <a:spcPts val="0"/>
                        </a:spcBef>
                        <a:buNone/>
                      </a:pPr>
                      <a:r>
                        <a:rPr lang="en" sz="1100">
                          <a:latin typeface="Helvetica Neue"/>
                          <a:ea typeface="Helvetica Neue"/>
                          <a:cs typeface="Helvetica Neue"/>
                          <a:sym typeface="Helvetica Neue"/>
                        </a:rPr>
                        <a:t>T6 = </a:t>
                      </a:r>
                      <a:r>
                        <a:rPr lang="en" sz="1100">
                          <a:latin typeface="Helvetica Neue"/>
                          <a:ea typeface="Helvetica Neue"/>
                          <a:cs typeface="Helvetica Neue"/>
                          <a:sym typeface="Helvetica Neue"/>
                        </a:rPr>
                        <a:t>22.0</a:t>
                      </a: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lgn="ctr">
                        <a:spcBef>
                          <a:spcPts val="0"/>
                        </a:spcBef>
                        <a:buNone/>
                      </a:pPr>
                      <a:r>
                        <a:t/>
                      </a:r>
                      <a:endParaRPr sz="1100">
                        <a:latin typeface="Helvetica Neue"/>
                        <a:ea typeface="Helvetica Neue"/>
                        <a:cs typeface="Helvetica Neue"/>
                        <a:sym typeface="Helvetica Neue"/>
                      </a:endParaRPr>
                    </a:p>
                  </a:txBody>
                  <a:tcPr marT="91425" marB="91425" marR="91425" marL="91425"/>
                </a:tc>
              </a:tr>
              <a:tr h="339175">
                <a:tc>
                  <a:txBody>
                    <a:bodyPr>
                      <a:noAutofit/>
                    </a:bodyPr>
                    <a:lstStyle/>
                    <a:p>
                      <a:pPr lvl="0" rtl="0" algn="r">
                        <a:spcBef>
                          <a:spcPts val="0"/>
                        </a:spcBef>
                        <a:buNone/>
                      </a:pPr>
                      <a:r>
                        <a:t/>
                      </a:r>
                      <a:endParaRPr b="1" sz="1100">
                        <a:latin typeface="Helvetica Neue"/>
                        <a:ea typeface="Helvetica Neue"/>
                        <a:cs typeface="Helvetica Neue"/>
                        <a:sym typeface="Helvetica Neue"/>
                      </a:endParaRPr>
                    </a:p>
                  </a:txBody>
                  <a:tcPr marT="91425" marB="91425" marR="91425" marL="91425"/>
                </a:tc>
                <a:tc gridSpan="5">
                  <a:txBody>
                    <a:bodyPr>
                      <a:noAutofit/>
                    </a:bodyPr>
                    <a:lstStyle/>
                    <a:p>
                      <a:pPr lvl="0" rtl="0" algn="ctr">
                        <a:spcBef>
                          <a:spcPts val="0"/>
                        </a:spcBef>
                        <a:buNone/>
                      </a:pPr>
                      <a:r>
                        <a:rPr lang="en" sz="1100">
                          <a:latin typeface="Helvetica Neue"/>
                          <a:ea typeface="Helvetica Neue"/>
                          <a:cs typeface="Helvetica Neue"/>
                          <a:sym typeface="Helvetica Neue"/>
                        </a:rPr>
                        <a:t>Air passes through heater</a:t>
                      </a:r>
                    </a:p>
                  </a:txBody>
                  <a:tcPr marT="91425" marB="91425" marR="91425" marL="91425"/>
                </a:tc>
                <a:tc hMerge="1"/>
                <a:tc hMerge="1"/>
                <a:tc hMerge="1"/>
                <a:tc hMerge="1"/>
                <a:tc>
                  <a:txBody>
                    <a:bodyPr>
                      <a:noAutofit/>
                    </a:bodyPr>
                    <a:lstStyle/>
                    <a:p>
                      <a:pPr lvl="0" rtl="0" algn="ctr">
                        <a:spcBef>
                          <a:spcPts val="0"/>
                        </a:spcBef>
                        <a:buNone/>
                      </a:pPr>
                      <a:r>
                        <a:rPr lang="en" sz="1100">
                          <a:latin typeface="Helvetica Neue"/>
                          <a:ea typeface="Helvetica Neue"/>
                          <a:cs typeface="Helvetica Neue"/>
                          <a:sym typeface="Helvetica Neue"/>
                        </a:rPr>
                        <a:t>specific V</a:t>
                      </a:r>
                    </a:p>
                  </a:txBody>
                  <a:tcPr marT="91425" marB="91425" marR="91425" marL="91425"/>
                </a:tc>
              </a:tr>
              <a:tr h="360150">
                <a:tc>
                  <a:txBody>
                    <a:bodyPr>
                      <a:noAutofit/>
                    </a:bodyPr>
                    <a:lstStyle/>
                    <a:p>
                      <a:pPr lvl="0" rtl="0" algn="r">
                        <a:spcBef>
                          <a:spcPts val="0"/>
                        </a:spcBef>
                        <a:buNone/>
                      </a:pPr>
                      <a:r>
                        <a:rPr b="1" lang="en" sz="1100">
                          <a:latin typeface="Helvetica Neue"/>
                          <a:ea typeface="Helvetica Neue"/>
                          <a:cs typeface="Helvetica Neue"/>
                          <a:sym typeface="Helvetica Neue"/>
                        </a:rPr>
                        <a:t>5</a:t>
                      </a:r>
                      <a:r>
                        <a:rPr b="1" lang="en" sz="1100">
                          <a:latin typeface="Helvetica Neue"/>
                          <a:ea typeface="Helvetica Neue"/>
                          <a:cs typeface="Helvetica Neue"/>
                          <a:sym typeface="Helvetica Neue"/>
                        </a:rPr>
                        <a:t>. Air leaving unit</a:t>
                      </a:r>
                    </a:p>
                  </a:txBody>
                  <a:tcPr marT="91425" marB="91425" marR="91425" marL="91425"/>
                </a:tc>
                <a:tc>
                  <a:txBody>
                    <a:bodyPr>
                      <a:noAutofit/>
                    </a:bodyPr>
                    <a:lstStyle/>
                    <a:p>
                      <a:pPr lvl="0" rtl="0" algn="ctr">
                        <a:spcBef>
                          <a:spcPts val="0"/>
                        </a:spcBef>
                        <a:buNone/>
                      </a:pPr>
                      <a:r>
                        <a:rPr lang="en" sz="1100">
                          <a:latin typeface="Helvetica Neue"/>
                          <a:ea typeface="Helvetica Neue"/>
                          <a:cs typeface="Helvetica Neue"/>
                          <a:sym typeface="Helvetica Neue"/>
                        </a:rPr>
                        <a:t>T7 = </a:t>
                      </a:r>
                      <a:r>
                        <a:rPr lang="en" sz="1100">
                          <a:latin typeface="Helvetica Neue"/>
                          <a:ea typeface="Helvetica Neue"/>
                          <a:cs typeface="Helvetica Neue"/>
                          <a:sym typeface="Helvetica Neue"/>
                        </a:rPr>
                        <a:t>27.0</a:t>
                      </a:r>
                    </a:p>
                  </a:txBody>
                  <a:tcPr marT="91425" marB="91425" marR="91425" marL="91425"/>
                </a:tc>
                <a:tc>
                  <a:txBody>
                    <a:bodyPr>
                      <a:noAutofit/>
                    </a:bodyPr>
                    <a:lstStyle/>
                    <a:p>
                      <a:pPr lvl="0" rtl="0" algn="ctr">
                        <a:spcBef>
                          <a:spcPts val="0"/>
                        </a:spcBef>
                        <a:buNone/>
                      </a:pPr>
                      <a:r>
                        <a:rPr lang="en" sz="1100">
                          <a:latin typeface="Helvetica Neue"/>
                          <a:ea typeface="Helvetica Neue"/>
                          <a:cs typeface="Helvetica Neue"/>
                          <a:sym typeface="Helvetica Neue"/>
                        </a:rPr>
                        <a:t>T8 = </a:t>
                      </a:r>
                      <a:r>
                        <a:rPr lang="en" sz="1100">
                          <a:latin typeface="Helvetica Neue"/>
                          <a:ea typeface="Helvetica Neue"/>
                          <a:cs typeface="Helvetica Neue"/>
                          <a:sym typeface="Helvetica Neue"/>
                        </a:rPr>
                        <a:t>24.0</a:t>
                      </a: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t/>
                      </a:r>
                      <a:endParaRPr/>
                    </a:p>
                  </a:txBody>
                  <a:tcPr marT="91425" marB="91425" marR="91425" marL="91425"/>
                </a:tc>
              </a:tr>
            </a:tbl>
          </a:graphicData>
        </a:graphic>
      </p:graphicFrame>
      <p:sp>
        <p:nvSpPr>
          <p:cNvPr id="98" name="Shape 98"/>
          <p:cNvSpPr txBox="1"/>
          <p:nvPr/>
        </p:nvSpPr>
        <p:spPr>
          <a:xfrm>
            <a:off x="449800" y="4272800"/>
            <a:ext cx="7856700" cy="487499"/>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sketch the cooling and heating sections on the psychrometric chart.</a:t>
            </a:r>
          </a:p>
          <a:p>
            <a:pPr indent="-228600" lvl="0" marL="457200">
              <a:spcBef>
                <a:spcPts val="0"/>
              </a:spcBef>
              <a:buChar char="●"/>
            </a:pPr>
            <a:r>
              <a:rPr lang="en"/>
              <a:t>Find RH, W, h and specific volume</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pic>
        <p:nvPicPr>
          <p:cNvPr id="103" name="Shape 103"/>
          <p:cNvPicPr preferRelativeResize="0"/>
          <p:nvPr/>
        </p:nvPicPr>
        <p:blipFill>
          <a:blip r:embed="rId3">
            <a:alphaModFix/>
          </a:blip>
          <a:stretch>
            <a:fillRect/>
          </a:stretch>
        </p:blipFill>
        <p:spPr>
          <a:xfrm>
            <a:off x="693014" y="0"/>
            <a:ext cx="7757970" cy="5143500"/>
          </a:xfrm>
          <a:prstGeom prst="rect">
            <a:avLst/>
          </a:prstGeom>
          <a:noFill/>
          <a:ln>
            <a:noFill/>
          </a:ln>
        </p:spPr>
      </p:pic>
      <p:sp>
        <p:nvSpPr>
          <p:cNvPr id="104" name="Shape 104"/>
          <p:cNvSpPr/>
          <p:nvPr/>
        </p:nvSpPr>
        <p:spPr>
          <a:xfrm>
            <a:off x="5049200" y="1617775"/>
            <a:ext cx="79799" cy="79799"/>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 name="Shape 105"/>
          <p:cNvSpPr/>
          <p:nvPr/>
        </p:nvSpPr>
        <p:spPr>
          <a:xfrm>
            <a:off x="4280250" y="2640725"/>
            <a:ext cx="79799" cy="79799"/>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06" name="Shape 106"/>
          <p:cNvCxnSpPr/>
          <p:nvPr/>
        </p:nvCxnSpPr>
        <p:spPr>
          <a:xfrm flipH="1">
            <a:off x="4291936" y="1617763"/>
            <a:ext cx="837000" cy="1091100"/>
          </a:xfrm>
          <a:prstGeom prst="straightConnector1">
            <a:avLst/>
          </a:prstGeom>
          <a:noFill/>
          <a:ln cap="flat" cmpd="sng" w="19050">
            <a:solidFill>
              <a:schemeClr val="dk2"/>
            </a:solidFill>
            <a:prstDash val="solid"/>
            <a:round/>
            <a:headEnd len="lg" w="lg" type="none"/>
            <a:tailEnd len="lg" w="lg" type="stealth"/>
          </a:ln>
        </p:spPr>
      </p:cxnSp>
      <p:sp>
        <p:nvSpPr>
          <p:cNvPr id="107" name="Shape 107"/>
          <p:cNvSpPr/>
          <p:nvPr/>
        </p:nvSpPr>
        <p:spPr>
          <a:xfrm>
            <a:off x="4969400" y="2357750"/>
            <a:ext cx="79799" cy="79799"/>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08" name="Shape 108"/>
          <p:cNvCxnSpPr>
            <a:stCxn id="105" idx="3"/>
            <a:endCxn id="107" idx="7"/>
          </p:cNvCxnSpPr>
          <p:nvPr/>
        </p:nvCxnSpPr>
        <p:spPr>
          <a:xfrm flipH="1" rot="10800000">
            <a:off x="4291936" y="2369538"/>
            <a:ext cx="745500" cy="339300"/>
          </a:xfrm>
          <a:prstGeom prst="straightConnector1">
            <a:avLst/>
          </a:prstGeom>
          <a:noFill/>
          <a:ln cap="flat" cmpd="sng" w="19050">
            <a:solidFill>
              <a:schemeClr val="dk2"/>
            </a:solidFill>
            <a:prstDash val="solid"/>
            <a:round/>
            <a:headEnd len="lg" w="lg" type="none"/>
            <a:tailEnd len="lg" w="lg" type="stealth"/>
          </a:ln>
        </p:spPr>
      </p:cxn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98250" y="16350"/>
            <a:ext cx="8826599" cy="602700"/>
          </a:xfrm>
          <a:prstGeom prst="rect">
            <a:avLst/>
          </a:prstGeom>
        </p:spPr>
        <p:txBody>
          <a:bodyPr anchorCtr="0" anchor="ctr" bIns="91425" lIns="91425" rIns="91425" tIns="91425">
            <a:noAutofit/>
          </a:bodyPr>
          <a:lstStyle/>
          <a:p>
            <a:pPr lvl="0" rtl="0">
              <a:spcBef>
                <a:spcPts val="0"/>
              </a:spcBef>
              <a:buNone/>
            </a:pPr>
            <a:r>
              <a:rPr lang="en"/>
              <a:t>Measurements - Air conditioning section</a:t>
            </a:r>
          </a:p>
        </p:txBody>
      </p:sp>
      <p:graphicFrame>
        <p:nvGraphicFramePr>
          <p:cNvPr id="114" name="Shape 114"/>
          <p:cNvGraphicFramePr/>
          <p:nvPr/>
        </p:nvGraphicFramePr>
        <p:xfrm>
          <a:off x="379375" y="746800"/>
          <a:ext cx="3000000" cy="3000000"/>
        </p:xfrm>
        <a:graphic>
          <a:graphicData uri="http://schemas.openxmlformats.org/drawingml/2006/table">
            <a:tbl>
              <a:tblPr>
                <a:noFill/>
                <a:tableStyleId>{B6A80531-87EF-44D8-B732-8911DB2B48DD}</a:tableStyleId>
              </a:tblPr>
              <a:tblGrid>
                <a:gridCol w="2000575"/>
                <a:gridCol w="1035700"/>
                <a:gridCol w="1035700"/>
                <a:gridCol w="1035700"/>
                <a:gridCol w="1035700"/>
                <a:gridCol w="1035700"/>
                <a:gridCol w="1035700"/>
              </a:tblGrid>
              <a:tr h="339175">
                <a:tc>
                  <a:txBody>
                    <a:bodyPr>
                      <a:noAutofit/>
                    </a:bodyPr>
                    <a:lstStyle/>
                    <a:p>
                      <a:pPr lvl="0" rtl="0" algn="r">
                        <a:spcBef>
                          <a:spcPts val="0"/>
                        </a:spcBef>
                        <a:buNone/>
                      </a:pPr>
                      <a:r>
                        <a:rPr b="1" lang="en" sz="1100">
                          <a:latin typeface="Helvetica Neue"/>
                          <a:ea typeface="Helvetica Neue"/>
                          <a:cs typeface="Helvetica Neue"/>
                          <a:sym typeface="Helvetica Neue"/>
                        </a:rPr>
                        <a:t>Location</a:t>
                      </a:r>
                    </a:p>
                  </a:txBody>
                  <a:tcPr marT="91425" marB="91425" marR="91425" marL="91425"/>
                </a:tc>
                <a:tc>
                  <a:txBody>
                    <a:bodyPr>
                      <a:noAutofit/>
                    </a:bodyPr>
                    <a:lstStyle/>
                    <a:p>
                      <a:pPr lvl="0" rtl="0" algn="ctr">
                        <a:spcBef>
                          <a:spcPts val="0"/>
                        </a:spcBef>
                        <a:buNone/>
                      </a:pPr>
                      <a:r>
                        <a:rPr b="1" lang="en" sz="1100">
                          <a:latin typeface="Helvetica Neue"/>
                          <a:ea typeface="Helvetica Neue"/>
                          <a:cs typeface="Helvetica Neue"/>
                          <a:sym typeface="Helvetica Neue"/>
                        </a:rPr>
                        <a:t>DBT (</a:t>
                      </a:r>
                      <a:r>
                        <a:rPr b="1" baseline="30000" lang="en" sz="1100">
                          <a:latin typeface="Helvetica Neue"/>
                          <a:ea typeface="Helvetica Neue"/>
                          <a:cs typeface="Helvetica Neue"/>
                          <a:sym typeface="Helvetica Neue"/>
                        </a:rPr>
                        <a:t>o</a:t>
                      </a:r>
                      <a:r>
                        <a:rPr b="1" lang="en" sz="1100">
                          <a:latin typeface="Helvetica Neue"/>
                          <a:ea typeface="Helvetica Neue"/>
                          <a:cs typeface="Helvetica Neue"/>
                          <a:sym typeface="Helvetica Neue"/>
                        </a:rPr>
                        <a:t>C)</a:t>
                      </a:r>
                    </a:p>
                  </a:txBody>
                  <a:tcPr marT="91425" marB="91425" marR="91425" marL="91425"/>
                </a:tc>
                <a:tc>
                  <a:txBody>
                    <a:bodyPr>
                      <a:noAutofit/>
                    </a:bodyPr>
                    <a:lstStyle/>
                    <a:p>
                      <a:pPr lvl="0" rtl="0" algn="ctr">
                        <a:spcBef>
                          <a:spcPts val="0"/>
                        </a:spcBef>
                        <a:buNone/>
                      </a:pPr>
                      <a:r>
                        <a:rPr b="1" lang="en" sz="1100">
                          <a:latin typeface="Helvetica Neue"/>
                          <a:ea typeface="Helvetica Neue"/>
                          <a:cs typeface="Helvetica Neue"/>
                          <a:sym typeface="Helvetica Neue"/>
                        </a:rPr>
                        <a:t>WBT (</a:t>
                      </a:r>
                      <a:r>
                        <a:rPr b="1" baseline="30000" lang="en" sz="1100">
                          <a:latin typeface="Helvetica Neue"/>
                          <a:ea typeface="Helvetica Neue"/>
                          <a:cs typeface="Helvetica Neue"/>
                          <a:sym typeface="Helvetica Neue"/>
                        </a:rPr>
                        <a:t>o</a:t>
                      </a:r>
                      <a:r>
                        <a:rPr b="1" lang="en" sz="1100">
                          <a:latin typeface="Helvetica Neue"/>
                          <a:ea typeface="Helvetica Neue"/>
                          <a:cs typeface="Helvetica Neue"/>
                          <a:sym typeface="Helvetica Neue"/>
                        </a:rPr>
                        <a:t>C)</a:t>
                      </a:r>
                    </a:p>
                  </a:txBody>
                  <a:tcPr marT="91425" marB="91425" marR="91425" marL="91425"/>
                </a:tc>
                <a:tc>
                  <a:txBody>
                    <a:bodyPr>
                      <a:noAutofit/>
                    </a:bodyPr>
                    <a:lstStyle/>
                    <a:p>
                      <a:pPr lvl="0" rtl="0" algn="ctr">
                        <a:spcBef>
                          <a:spcPts val="0"/>
                        </a:spcBef>
                        <a:buNone/>
                      </a:pPr>
                      <a:r>
                        <a:rPr b="1" lang="en" sz="1100">
                          <a:latin typeface="Helvetica Neue"/>
                          <a:ea typeface="Helvetica Neue"/>
                          <a:cs typeface="Helvetica Neue"/>
                          <a:sym typeface="Helvetica Neue"/>
                        </a:rPr>
                        <a:t>RH %</a:t>
                      </a:r>
                    </a:p>
                  </a:txBody>
                  <a:tcPr marT="91425" marB="91425" marR="91425" marL="91425"/>
                </a:tc>
                <a:tc>
                  <a:txBody>
                    <a:bodyPr>
                      <a:noAutofit/>
                    </a:bodyPr>
                    <a:lstStyle/>
                    <a:p>
                      <a:pPr lvl="0" rtl="0" algn="ctr">
                        <a:spcBef>
                          <a:spcPts val="0"/>
                        </a:spcBef>
                        <a:buNone/>
                      </a:pPr>
                      <a:r>
                        <a:rPr b="1" lang="en" sz="1100">
                          <a:latin typeface="Helvetica Neue"/>
                          <a:ea typeface="Helvetica Neue"/>
                          <a:cs typeface="Helvetica Neue"/>
                          <a:sym typeface="Helvetica Neue"/>
                        </a:rPr>
                        <a:t>W (g/kg d.a.)</a:t>
                      </a:r>
                    </a:p>
                  </a:txBody>
                  <a:tcPr marT="91425" marB="91425" marR="91425" marL="91425"/>
                </a:tc>
                <a:tc>
                  <a:txBody>
                    <a:bodyPr>
                      <a:noAutofit/>
                    </a:bodyPr>
                    <a:lstStyle/>
                    <a:p>
                      <a:pPr lvl="0" rtl="0" algn="ctr">
                        <a:spcBef>
                          <a:spcPts val="0"/>
                        </a:spcBef>
                        <a:buNone/>
                      </a:pPr>
                      <a:r>
                        <a:rPr b="1" lang="en" sz="1100">
                          <a:latin typeface="Helvetica Neue"/>
                          <a:ea typeface="Helvetica Neue"/>
                          <a:cs typeface="Helvetica Neue"/>
                          <a:sym typeface="Helvetica Neue"/>
                        </a:rPr>
                        <a:t>h (kJ/kg)</a:t>
                      </a:r>
                    </a:p>
                  </a:txBody>
                  <a:tcPr marT="91425" marB="91425" marR="91425" marL="91425"/>
                </a:tc>
                <a:tc>
                  <a:txBody>
                    <a:bodyPr>
                      <a:noAutofit/>
                    </a:bodyPr>
                    <a:lstStyle/>
                    <a:p>
                      <a:pPr lvl="0" rtl="0" algn="ctr">
                        <a:spcBef>
                          <a:spcPts val="0"/>
                        </a:spcBef>
                        <a:buNone/>
                      </a:pPr>
                      <a:r>
                        <a:t/>
                      </a:r>
                      <a:endParaRPr sz="1100">
                        <a:latin typeface="Helvetica Neue"/>
                        <a:ea typeface="Helvetica Neue"/>
                        <a:cs typeface="Helvetica Neue"/>
                        <a:sym typeface="Helvetica Neue"/>
                      </a:endParaRPr>
                    </a:p>
                  </a:txBody>
                  <a:tcPr marT="91425" marB="91425" marR="91425" marL="91425"/>
                </a:tc>
              </a:tr>
              <a:tr h="339175">
                <a:tc>
                  <a:txBody>
                    <a:bodyPr>
                      <a:noAutofit/>
                    </a:bodyPr>
                    <a:lstStyle/>
                    <a:p>
                      <a:pPr lvl="0" rtl="0" algn="r">
                        <a:spcBef>
                          <a:spcPts val="0"/>
                        </a:spcBef>
                        <a:buNone/>
                      </a:pPr>
                      <a:r>
                        <a:rPr b="1" lang="en" sz="1100">
                          <a:latin typeface="Helvetica Neue"/>
                          <a:ea typeface="Helvetica Neue"/>
                          <a:cs typeface="Helvetica Neue"/>
                          <a:sym typeface="Helvetica Neue"/>
                        </a:rPr>
                        <a:t>1. Air entering fan</a:t>
                      </a:r>
                    </a:p>
                  </a:txBody>
                  <a:tcPr marT="91425" marB="91425" marR="91425" marL="91425"/>
                </a:tc>
                <a:tc>
                  <a:txBody>
                    <a:bodyPr>
                      <a:noAutofit/>
                    </a:bodyPr>
                    <a:lstStyle/>
                    <a:p>
                      <a:pPr lvl="0" rtl="0" algn="ctr">
                        <a:spcBef>
                          <a:spcPts val="0"/>
                        </a:spcBef>
                        <a:buNone/>
                      </a:pPr>
                      <a:r>
                        <a:rPr lang="en" sz="1100">
                          <a:latin typeface="Helvetica Neue"/>
                          <a:ea typeface="Helvetica Neue"/>
                          <a:cs typeface="Helvetica Neue"/>
                          <a:sym typeface="Helvetica Neue"/>
                        </a:rPr>
                        <a:t>27.0</a:t>
                      </a:r>
                    </a:p>
                  </a:txBody>
                  <a:tcPr marT="91425" marB="91425" marR="91425" marL="91425"/>
                </a:tc>
                <a:tc>
                  <a:txBody>
                    <a:bodyPr>
                      <a:noAutofit/>
                    </a:bodyPr>
                    <a:lstStyle/>
                    <a:p>
                      <a:pPr lvl="0" rtl="0" algn="ctr">
                        <a:spcBef>
                          <a:spcPts val="0"/>
                        </a:spcBef>
                        <a:buNone/>
                      </a:pPr>
                      <a:r>
                        <a:rPr lang="en" sz="1100">
                          <a:latin typeface="Helvetica Neue"/>
                          <a:ea typeface="Helvetica Neue"/>
                          <a:cs typeface="Helvetica Neue"/>
                          <a:sym typeface="Helvetica Neue"/>
                        </a:rPr>
                        <a:t>23.1</a:t>
                      </a:r>
                    </a:p>
                  </a:txBody>
                  <a:tcPr marT="91425" marB="91425" marR="91425" marL="91425"/>
                </a:tc>
                <a:tc>
                  <a:txBody>
                    <a:bodyPr>
                      <a:noAutofit/>
                    </a:bodyPr>
                    <a:lstStyle/>
                    <a:p>
                      <a:pPr lvl="0" rtl="0" algn="ctr">
                        <a:spcBef>
                          <a:spcPts val="0"/>
                        </a:spcBef>
                        <a:buNone/>
                      </a:pPr>
                      <a:r>
                        <a:rPr lang="en" sz="1100">
                          <a:latin typeface="Helvetica Neue"/>
                          <a:ea typeface="Helvetica Neue"/>
                          <a:cs typeface="Helvetica Neue"/>
                          <a:sym typeface="Helvetica Neue"/>
                        </a:rPr>
                        <a:t>73</a:t>
                      </a:r>
                    </a:p>
                  </a:txBody>
                  <a:tcPr marT="91425" marB="91425" marR="91425" marL="91425"/>
                </a:tc>
                <a:tc>
                  <a:txBody>
                    <a:bodyPr>
                      <a:noAutofit/>
                    </a:bodyPr>
                    <a:lstStyle/>
                    <a:p>
                      <a:pPr lvl="0" rtl="0" algn="ctr">
                        <a:spcBef>
                          <a:spcPts val="0"/>
                        </a:spcBef>
                        <a:buNone/>
                      </a:pPr>
                      <a:r>
                        <a:rPr lang="en" sz="1100">
                          <a:latin typeface="Helvetica Neue"/>
                          <a:ea typeface="Helvetica Neue"/>
                          <a:cs typeface="Helvetica Neue"/>
                          <a:sym typeface="Helvetica Neue"/>
                        </a:rPr>
                        <a:t>16.3</a:t>
                      </a:r>
                    </a:p>
                  </a:txBody>
                  <a:tcPr marT="91425" marB="91425" marR="91425" marL="91425"/>
                </a:tc>
                <a:tc>
                  <a:txBody>
                    <a:bodyPr>
                      <a:noAutofit/>
                    </a:bodyPr>
                    <a:lstStyle/>
                    <a:p>
                      <a:pPr lvl="0" rtl="0" algn="ctr">
                        <a:spcBef>
                          <a:spcPts val="0"/>
                        </a:spcBef>
                        <a:buNone/>
                      </a:pPr>
                      <a:r>
                        <a:rPr lang="en" sz="1100">
                          <a:latin typeface="Helvetica Neue"/>
                          <a:ea typeface="Helvetica Neue"/>
                          <a:cs typeface="Helvetica Neue"/>
                          <a:sym typeface="Helvetica Neue"/>
                        </a:rPr>
                        <a:t>-</a:t>
                      </a:r>
                    </a:p>
                  </a:txBody>
                  <a:tcPr marT="91425" marB="91425" marR="91425" marL="91425"/>
                </a:tc>
                <a:tc>
                  <a:txBody>
                    <a:bodyPr>
                      <a:noAutofit/>
                    </a:bodyPr>
                    <a:lstStyle/>
                    <a:p>
                      <a:pPr lvl="0" rtl="0" algn="ctr">
                        <a:spcBef>
                          <a:spcPts val="0"/>
                        </a:spcBef>
                        <a:buNone/>
                      </a:pPr>
                      <a:r>
                        <a:t/>
                      </a:r>
                      <a:endParaRPr sz="1100">
                        <a:latin typeface="Helvetica Neue"/>
                        <a:ea typeface="Helvetica Neue"/>
                        <a:cs typeface="Helvetica Neue"/>
                        <a:sym typeface="Helvetica Neue"/>
                      </a:endParaRPr>
                    </a:p>
                  </a:txBody>
                  <a:tcPr marT="91425" marB="91425" marR="91425" marL="91425"/>
                </a:tc>
              </a:tr>
              <a:tr h="339175">
                <a:tc>
                  <a:txBody>
                    <a:bodyPr>
                      <a:noAutofit/>
                    </a:bodyPr>
                    <a:lstStyle/>
                    <a:p>
                      <a:pPr lvl="0" rtl="0" algn="r">
                        <a:spcBef>
                          <a:spcPts val="0"/>
                        </a:spcBef>
                        <a:buNone/>
                      </a:pPr>
                      <a:r>
                        <a:t/>
                      </a:r>
                      <a:endParaRPr b="1" sz="1100">
                        <a:latin typeface="Helvetica Neue"/>
                        <a:ea typeface="Helvetica Neue"/>
                        <a:cs typeface="Helvetica Neue"/>
                        <a:sym typeface="Helvetica Neue"/>
                      </a:endParaRPr>
                    </a:p>
                  </a:txBody>
                  <a:tcPr marT="91425" marB="91425" marR="91425" marL="91425"/>
                </a:tc>
                <a:tc gridSpan="6">
                  <a:txBody>
                    <a:bodyPr>
                      <a:noAutofit/>
                    </a:bodyPr>
                    <a:lstStyle/>
                    <a:p>
                      <a:pPr lvl="0" rtl="0" algn="ctr">
                        <a:spcBef>
                          <a:spcPts val="0"/>
                        </a:spcBef>
                        <a:buNone/>
                      </a:pPr>
                      <a:r>
                        <a:rPr lang="en" sz="1100">
                          <a:latin typeface="Helvetica Neue"/>
                          <a:ea typeface="Helvetica Neue"/>
                          <a:cs typeface="Helvetica Neue"/>
                          <a:sym typeface="Helvetica Neue"/>
                        </a:rPr>
                        <a:t>passes through a humidifier</a:t>
                      </a:r>
                    </a:p>
                  </a:txBody>
                  <a:tcPr marT="91425" marB="91425" marR="91425" marL="91425"/>
                </a:tc>
                <a:tc hMerge="1"/>
                <a:tc hMerge="1"/>
                <a:tc hMerge="1"/>
                <a:tc hMerge="1"/>
                <a:tc hMerge="1"/>
              </a:tr>
              <a:tr h="360150">
                <a:tc>
                  <a:txBody>
                    <a:bodyPr>
                      <a:noAutofit/>
                    </a:bodyPr>
                    <a:lstStyle/>
                    <a:p>
                      <a:pPr lvl="0" rtl="0" algn="r">
                        <a:spcBef>
                          <a:spcPts val="0"/>
                        </a:spcBef>
                        <a:buNone/>
                      </a:pPr>
                      <a:r>
                        <a:rPr b="1" lang="en" sz="1100">
                          <a:latin typeface="Helvetica Neue"/>
                          <a:ea typeface="Helvetica Neue"/>
                          <a:cs typeface="Helvetica Neue"/>
                          <a:sym typeface="Helvetica Neue"/>
                        </a:rPr>
                        <a:t>2. Air leaving fan</a:t>
                      </a:r>
                    </a:p>
                  </a:txBody>
                  <a:tcPr marT="91425" marB="91425" marR="91425" marL="91425"/>
                </a:tc>
                <a:tc>
                  <a:txBody>
                    <a:bodyPr>
                      <a:noAutofit/>
                    </a:bodyPr>
                    <a:lstStyle/>
                    <a:p>
                      <a:pPr lvl="0" rtl="0" algn="ctr">
                        <a:spcBef>
                          <a:spcPts val="0"/>
                        </a:spcBef>
                        <a:buNone/>
                      </a:pPr>
                      <a:r>
                        <a:rPr lang="en" sz="1100">
                          <a:latin typeface="Helvetica Neue"/>
                          <a:ea typeface="Helvetica Neue"/>
                          <a:cs typeface="Helvetica Neue"/>
                          <a:sym typeface="Helvetica Neue"/>
                        </a:rPr>
                        <a:t>T1 = 29.6</a:t>
                      </a:r>
                    </a:p>
                  </a:txBody>
                  <a:tcPr marT="91425" marB="91425" marR="91425" marL="91425"/>
                </a:tc>
                <a:tc>
                  <a:txBody>
                    <a:bodyPr>
                      <a:noAutofit/>
                    </a:bodyPr>
                    <a:lstStyle/>
                    <a:p>
                      <a:pPr lvl="0" rtl="0" algn="ctr">
                        <a:spcBef>
                          <a:spcPts val="0"/>
                        </a:spcBef>
                        <a:buNone/>
                      </a:pPr>
                      <a:r>
                        <a:rPr lang="en" sz="1100">
                          <a:latin typeface="Helvetica Neue"/>
                          <a:ea typeface="Helvetica Neue"/>
                          <a:cs typeface="Helvetica Neue"/>
                          <a:sym typeface="Helvetica Neue"/>
                        </a:rPr>
                        <a:t>T2 = 26.0</a:t>
                      </a:r>
                    </a:p>
                  </a:txBody>
                  <a:tcPr marT="91425" marB="91425" marR="91425" marL="91425"/>
                </a:tc>
                <a:tc>
                  <a:txBody>
                    <a:bodyPr>
                      <a:noAutofit/>
                    </a:bodyPr>
                    <a:lstStyle/>
                    <a:p>
                      <a:pPr lvl="0" rtl="0" algn="ctr">
                        <a:spcBef>
                          <a:spcPts val="0"/>
                        </a:spcBef>
                        <a:buNone/>
                      </a:pPr>
                      <a:r>
                        <a:rPr lang="en" sz="1100">
                          <a:latin typeface="Helvetica Neue"/>
                          <a:ea typeface="Helvetica Neue"/>
                          <a:cs typeface="Helvetica Neue"/>
                          <a:sym typeface="Helvetica Neue"/>
                        </a:rPr>
                        <a:t>79</a:t>
                      </a:r>
                    </a:p>
                  </a:txBody>
                  <a:tcPr marT="91425" marB="91425" marR="91425" marL="91425"/>
                </a:tc>
                <a:tc>
                  <a:txBody>
                    <a:bodyPr>
                      <a:noAutofit/>
                    </a:bodyPr>
                    <a:lstStyle/>
                    <a:p>
                      <a:pPr lvl="0" rtl="0" algn="ctr">
                        <a:spcBef>
                          <a:spcPts val="0"/>
                        </a:spcBef>
                        <a:buNone/>
                      </a:pPr>
                      <a:r>
                        <a:rPr lang="en" sz="1100">
                          <a:latin typeface="Helvetica Neue"/>
                          <a:ea typeface="Helvetica Neue"/>
                          <a:cs typeface="Helvetica Neue"/>
                          <a:sym typeface="Helvetica Neue"/>
                        </a:rPr>
                        <a:t>20.1</a:t>
                      </a:r>
                    </a:p>
                  </a:txBody>
                  <a:tcPr marT="91425" marB="91425" marR="91425" marL="91425"/>
                </a:tc>
                <a:tc>
                  <a:txBody>
                    <a:bodyPr>
                      <a:noAutofit/>
                    </a:bodyPr>
                    <a:lstStyle/>
                    <a:p>
                      <a:pPr lvl="0" rtl="0" algn="ctr">
                        <a:spcBef>
                          <a:spcPts val="0"/>
                        </a:spcBef>
                        <a:buNone/>
                      </a:pPr>
                      <a:r>
                        <a:rPr lang="en" sz="1100">
                          <a:latin typeface="Helvetica Neue"/>
                          <a:ea typeface="Helvetica Neue"/>
                          <a:cs typeface="Helvetica Neue"/>
                          <a:sym typeface="Helvetica Neue"/>
                        </a:rPr>
                        <a:t>-</a:t>
                      </a:r>
                    </a:p>
                  </a:txBody>
                  <a:tcPr marT="91425" marB="91425" marR="91425" marL="91425"/>
                </a:tc>
                <a:tc>
                  <a:txBody>
                    <a:bodyPr>
                      <a:noAutofit/>
                    </a:bodyPr>
                    <a:lstStyle/>
                    <a:p>
                      <a:pPr lvl="0" rtl="0" algn="ctr">
                        <a:spcBef>
                          <a:spcPts val="0"/>
                        </a:spcBef>
                        <a:buNone/>
                      </a:pPr>
                      <a:r>
                        <a:t/>
                      </a:r>
                      <a:endParaRPr sz="1100">
                        <a:latin typeface="Helvetica Neue"/>
                        <a:ea typeface="Helvetica Neue"/>
                        <a:cs typeface="Helvetica Neue"/>
                        <a:sym typeface="Helvetica Neue"/>
                      </a:endParaRPr>
                    </a:p>
                  </a:txBody>
                  <a:tcPr marT="91425" marB="91425" marR="91425" marL="91425"/>
                </a:tc>
              </a:tr>
              <a:tr h="339175">
                <a:tc>
                  <a:txBody>
                    <a:bodyPr>
                      <a:noAutofit/>
                    </a:bodyPr>
                    <a:lstStyle/>
                    <a:p>
                      <a:pPr lvl="0" rtl="0" algn="r">
                        <a:spcBef>
                          <a:spcPts val="0"/>
                        </a:spcBef>
                        <a:buNone/>
                      </a:pPr>
                      <a:r>
                        <a:t/>
                      </a:r>
                      <a:endParaRPr b="1" sz="1100">
                        <a:latin typeface="Helvetica Neue"/>
                        <a:ea typeface="Helvetica Neue"/>
                        <a:cs typeface="Helvetica Neue"/>
                        <a:sym typeface="Helvetica Neue"/>
                      </a:endParaRPr>
                    </a:p>
                  </a:txBody>
                  <a:tcPr marT="91425" marB="91425" marR="91425" marL="91425"/>
                </a:tc>
                <a:tc gridSpan="6">
                  <a:txBody>
                    <a:bodyPr>
                      <a:noAutofit/>
                    </a:bodyPr>
                    <a:lstStyle/>
                    <a:p>
                      <a:pPr lvl="0" rtl="0" algn="ctr">
                        <a:spcBef>
                          <a:spcPts val="0"/>
                        </a:spcBef>
                        <a:buNone/>
                      </a:pPr>
                      <a:r>
                        <a:rPr lang="en" sz="1100">
                          <a:latin typeface="Helvetica Neue"/>
                          <a:ea typeface="Helvetica Neue"/>
                          <a:cs typeface="Helvetica Neue"/>
                          <a:sym typeface="Helvetica Neue"/>
                        </a:rPr>
                        <a:t>Air passes through pre-heater (was not working)</a:t>
                      </a:r>
                    </a:p>
                  </a:txBody>
                  <a:tcPr marT="91425" marB="91425" marR="91425" marL="91425"/>
                </a:tc>
                <a:tc hMerge="1"/>
                <a:tc hMerge="1"/>
                <a:tc hMerge="1"/>
                <a:tc hMerge="1"/>
                <a:tc hMerge="1"/>
              </a:tr>
              <a:tr h="360150">
                <a:tc>
                  <a:txBody>
                    <a:bodyPr>
                      <a:noAutofit/>
                    </a:bodyPr>
                    <a:lstStyle/>
                    <a:p>
                      <a:pPr lvl="0" rtl="0" algn="r">
                        <a:spcBef>
                          <a:spcPts val="0"/>
                        </a:spcBef>
                        <a:buNone/>
                      </a:pPr>
                      <a:r>
                        <a:rPr b="1" lang="en" sz="1100">
                          <a:latin typeface="Helvetica Neue"/>
                          <a:ea typeface="Helvetica Neue"/>
                          <a:cs typeface="Helvetica Neue"/>
                          <a:sym typeface="Helvetica Neue"/>
                        </a:rPr>
                        <a:t>3. Air entering cooling coil</a:t>
                      </a:r>
                    </a:p>
                  </a:txBody>
                  <a:tcPr marT="91425" marB="91425" marR="91425" marL="91425"/>
                </a:tc>
                <a:tc>
                  <a:txBody>
                    <a:bodyPr>
                      <a:noAutofit/>
                    </a:bodyPr>
                    <a:lstStyle/>
                    <a:p>
                      <a:pPr lvl="0" rtl="0" algn="ctr">
                        <a:spcBef>
                          <a:spcPts val="0"/>
                        </a:spcBef>
                        <a:buNone/>
                      </a:pPr>
                      <a:r>
                        <a:rPr lang="en" sz="1100">
                          <a:latin typeface="Helvetica Neue"/>
                          <a:ea typeface="Helvetica Neue"/>
                          <a:cs typeface="Helvetica Neue"/>
                          <a:sym typeface="Helvetica Neue"/>
                        </a:rPr>
                        <a:t>T3 = 28.0</a:t>
                      </a:r>
                    </a:p>
                  </a:txBody>
                  <a:tcPr marT="91425" marB="91425" marR="91425" marL="91425"/>
                </a:tc>
                <a:tc>
                  <a:txBody>
                    <a:bodyPr>
                      <a:noAutofit/>
                    </a:bodyPr>
                    <a:lstStyle/>
                    <a:p>
                      <a:pPr lvl="0" rtl="0" algn="ctr">
                        <a:spcBef>
                          <a:spcPts val="0"/>
                        </a:spcBef>
                        <a:buNone/>
                      </a:pPr>
                      <a:r>
                        <a:rPr lang="en" sz="1100">
                          <a:latin typeface="Helvetica Neue"/>
                          <a:ea typeface="Helvetica Neue"/>
                          <a:cs typeface="Helvetica Neue"/>
                          <a:sym typeface="Helvetica Neue"/>
                        </a:rPr>
                        <a:t>T4 = 27.0</a:t>
                      </a:r>
                    </a:p>
                  </a:txBody>
                  <a:tcPr marT="91425" marB="91425" marR="91425" marL="91425"/>
                </a:tc>
                <a:tc>
                  <a:txBody>
                    <a:bodyPr>
                      <a:noAutofit/>
                    </a:bodyPr>
                    <a:lstStyle/>
                    <a:p>
                      <a:pPr lvl="0" rtl="0" algn="ctr">
                        <a:spcBef>
                          <a:spcPts val="0"/>
                        </a:spcBef>
                        <a:buNone/>
                      </a:pPr>
                      <a:r>
                        <a:rPr lang="en" sz="1100">
                          <a:latin typeface="Helvetica Neue"/>
                          <a:ea typeface="Helvetica Neue"/>
                          <a:cs typeface="Helvetica Neue"/>
                          <a:sym typeface="Helvetica Neue"/>
                        </a:rPr>
                        <a:t>91</a:t>
                      </a:r>
                    </a:p>
                  </a:txBody>
                  <a:tcPr marT="91425" marB="91425" marR="91425" marL="91425"/>
                </a:tc>
                <a:tc>
                  <a:txBody>
                    <a:bodyPr>
                      <a:noAutofit/>
                    </a:bodyPr>
                    <a:lstStyle/>
                    <a:p>
                      <a:pPr lvl="0" rtl="0" algn="ctr">
                        <a:spcBef>
                          <a:spcPts val="0"/>
                        </a:spcBef>
                        <a:buNone/>
                      </a:pPr>
                      <a:r>
                        <a:rPr lang="en" sz="1100">
                          <a:latin typeface="Helvetica Neue"/>
                          <a:ea typeface="Helvetica Neue"/>
                          <a:cs typeface="Helvetica Neue"/>
                          <a:sym typeface="Helvetica Neue"/>
                        </a:rPr>
                        <a:t>22.1</a:t>
                      </a:r>
                    </a:p>
                  </a:txBody>
                  <a:tcPr marT="91425" marB="91425" marR="91425" marL="91425"/>
                </a:tc>
                <a:tc>
                  <a:txBody>
                    <a:bodyPr>
                      <a:noAutofit/>
                    </a:bodyPr>
                    <a:lstStyle/>
                    <a:p>
                      <a:pPr lvl="0" rtl="0" algn="ctr">
                        <a:spcBef>
                          <a:spcPts val="0"/>
                        </a:spcBef>
                        <a:buNone/>
                      </a:pPr>
                      <a:r>
                        <a:rPr lang="en" sz="1100">
                          <a:latin typeface="Helvetica Neue"/>
                          <a:ea typeface="Helvetica Neue"/>
                          <a:cs typeface="Helvetica Neue"/>
                          <a:sym typeface="Helvetica Neue"/>
                        </a:rPr>
                        <a:t>85.0</a:t>
                      </a:r>
                    </a:p>
                  </a:txBody>
                  <a:tcPr marT="91425" marB="91425" marR="91425" marL="91425"/>
                </a:tc>
                <a:tc>
                  <a:txBody>
                    <a:bodyPr>
                      <a:noAutofit/>
                    </a:bodyPr>
                    <a:lstStyle/>
                    <a:p>
                      <a:pPr lvl="0" rtl="0" algn="ctr">
                        <a:spcBef>
                          <a:spcPts val="0"/>
                        </a:spcBef>
                        <a:buNone/>
                      </a:pPr>
                      <a:r>
                        <a:t/>
                      </a:r>
                      <a:endParaRPr sz="1100">
                        <a:latin typeface="Helvetica Neue"/>
                        <a:ea typeface="Helvetica Neue"/>
                        <a:cs typeface="Helvetica Neue"/>
                        <a:sym typeface="Helvetica Neue"/>
                      </a:endParaRPr>
                    </a:p>
                  </a:txBody>
                  <a:tcPr marT="91425" marB="91425" marR="91425" marL="91425"/>
                </a:tc>
              </a:tr>
              <a:tr h="360150">
                <a:tc>
                  <a:txBody>
                    <a:bodyPr>
                      <a:noAutofit/>
                    </a:bodyPr>
                    <a:lstStyle/>
                    <a:p>
                      <a:pPr lvl="0" rtl="0" algn="r">
                        <a:spcBef>
                          <a:spcPts val="0"/>
                        </a:spcBef>
                        <a:buNone/>
                      </a:pPr>
                      <a:r>
                        <a:rPr b="1" lang="en" sz="1100">
                          <a:latin typeface="Helvetica Neue"/>
                          <a:ea typeface="Helvetica Neue"/>
                          <a:cs typeface="Helvetica Neue"/>
                          <a:sym typeface="Helvetica Neue"/>
                        </a:rPr>
                        <a:t>4. Air leaving cooling coil</a:t>
                      </a:r>
                    </a:p>
                  </a:txBody>
                  <a:tcPr marT="91425" marB="91425" marR="91425" marL="91425"/>
                </a:tc>
                <a:tc>
                  <a:txBody>
                    <a:bodyPr>
                      <a:noAutofit/>
                    </a:bodyPr>
                    <a:lstStyle/>
                    <a:p>
                      <a:pPr lvl="0" rtl="0" algn="ctr">
                        <a:spcBef>
                          <a:spcPts val="0"/>
                        </a:spcBef>
                        <a:buNone/>
                      </a:pPr>
                      <a:r>
                        <a:rPr lang="en" sz="1100">
                          <a:latin typeface="Helvetica Neue"/>
                          <a:ea typeface="Helvetica Neue"/>
                          <a:cs typeface="Helvetica Neue"/>
                          <a:sym typeface="Helvetica Neue"/>
                        </a:rPr>
                        <a:t>T5 = 22.5</a:t>
                      </a:r>
                    </a:p>
                  </a:txBody>
                  <a:tcPr marT="91425" marB="91425" marR="91425" marL="91425"/>
                </a:tc>
                <a:tc>
                  <a:txBody>
                    <a:bodyPr>
                      <a:noAutofit/>
                    </a:bodyPr>
                    <a:lstStyle/>
                    <a:p>
                      <a:pPr lvl="0" rtl="0" algn="ctr">
                        <a:spcBef>
                          <a:spcPts val="0"/>
                        </a:spcBef>
                        <a:buNone/>
                      </a:pPr>
                      <a:r>
                        <a:rPr lang="en" sz="1100">
                          <a:latin typeface="Helvetica Neue"/>
                          <a:ea typeface="Helvetica Neue"/>
                          <a:cs typeface="Helvetica Neue"/>
                          <a:sym typeface="Helvetica Neue"/>
                        </a:rPr>
                        <a:t>T6 = 22.0</a:t>
                      </a:r>
                    </a:p>
                  </a:txBody>
                  <a:tcPr marT="91425" marB="91425" marR="91425" marL="91425"/>
                </a:tc>
                <a:tc>
                  <a:txBody>
                    <a:bodyPr>
                      <a:noAutofit/>
                    </a:bodyPr>
                    <a:lstStyle/>
                    <a:p>
                      <a:pPr lvl="0" rtl="0" algn="ctr">
                        <a:spcBef>
                          <a:spcPts val="0"/>
                        </a:spcBef>
                        <a:buNone/>
                      </a:pPr>
                      <a:r>
                        <a:rPr lang="en" sz="1100">
                          <a:latin typeface="Helvetica Neue"/>
                          <a:ea typeface="Helvetica Neue"/>
                          <a:cs typeface="Helvetica Neue"/>
                          <a:sym typeface="Helvetica Neue"/>
                        </a:rPr>
                        <a:t>97</a:t>
                      </a:r>
                    </a:p>
                  </a:txBody>
                  <a:tcPr marT="91425" marB="91425" marR="91425" marL="91425"/>
                </a:tc>
                <a:tc>
                  <a:txBody>
                    <a:bodyPr>
                      <a:noAutofit/>
                    </a:bodyPr>
                    <a:lstStyle/>
                    <a:p>
                      <a:pPr lvl="0" rtl="0" algn="ctr">
                        <a:spcBef>
                          <a:spcPts val="0"/>
                        </a:spcBef>
                        <a:buNone/>
                      </a:pPr>
                      <a:r>
                        <a:rPr lang="en" sz="1100">
                          <a:latin typeface="Helvetica Neue"/>
                          <a:ea typeface="Helvetica Neue"/>
                          <a:cs typeface="Helvetica Neue"/>
                          <a:sym typeface="Helvetica Neue"/>
                        </a:rPr>
                        <a:t>16.4</a:t>
                      </a:r>
                    </a:p>
                  </a:txBody>
                  <a:tcPr marT="91425" marB="91425" marR="91425" marL="91425"/>
                </a:tc>
                <a:tc>
                  <a:txBody>
                    <a:bodyPr>
                      <a:noAutofit/>
                    </a:bodyPr>
                    <a:lstStyle/>
                    <a:p>
                      <a:pPr lvl="0" rtl="0" algn="ctr">
                        <a:spcBef>
                          <a:spcPts val="0"/>
                        </a:spcBef>
                        <a:buNone/>
                      </a:pPr>
                      <a:r>
                        <a:rPr lang="en" sz="1100">
                          <a:latin typeface="Helvetica Neue"/>
                          <a:ea typeface="Helvetica Neue"/>
                          <a:cs typeface="Helvetica Neue"/>
                          <a:sym typeface="Helvetica Neue"/>
                        </a:rPr>
                        <a:t>64.5</a:t>
                      </a:r>
                    </a:p>
                  </a:txBody>
                  <a:tcPr marT="91425" marB="91425" marR="91425" marL="91425"/>
                </a:tc>
                <a:tc>
                  <a:txBody>
                    <a:bodyPr>
                      <a:noAutofit/>
                    </a:bodyPr>
                    <a:lstStyle/>
                    <a:p>
                      <a:pPr lvl="0" rtl="0" algn="ctr">
                        <a:spcBef>
                          <a:spcPts val="0"/>
                        </a:spcBef>
                        <a:buNone/>
                      </a:pPr>
                      <a:r>
                        <a:t/>
                      </a:r>
                      <a:endParaRPr sz="1100">
                        <a:latin typeface="Helvetica Neue"/>
                        <a:ea typeface="Helvetica Neue"/>
                        <a:cs typeface="Helvetica Neue"/>
                        <a:sym typeface="Helvetica Neue"/>
                      </a:endParaRPr>
                    </a:p>
                  </a:txBody>
                  <a:tcPr marT="91425" marB="91425" marR="91425" marL="91425"/>
                </a:tc>
              </a:tr>
              <a:tr h="339175">
                <a:tc>
                  <a:txBody>
                    <a:bodyPr>
                      <a:noAutofit/>
                    </a:bodyPr>
                    <a:lstStyle/>
                    <a:p>
                      <a:pPr lvl="0" rtl="0" algn="r">
                        <a:spcBef>
                          <a:spcPts val="0"/>
                        </a:spcBef>
                        <a:buNone/>
                      </a:pPr>
                      <a:r>
                        <a:t/>
                      </a:r>
                      <a:endParaRPr b="1" sz="1100">
                        <a:latin typeface="Helvetica Neue"/>
                        <a:ea typeface="Helvetica Neue"/>
                        <a:cs typeface="Helvetica Neue"/>
                        <a:sym typeface="Helvetica Neue"/>
                      </a:endParaRPr>
                    </a:p>
                  </a:txBody>
                  <a:tcPr marT="91425" marB="91425" marR="91425" marL="91425"/>
                </a:tc>
                <a:tc gridSpan="5">
                  <a:txBody>
                    <a:bodyPr>
                      <a:noAutofit/>
                    </a:bodyPr>
                    <a:lstStyle/>
                    <a:p>
                      <a:pPr lvl="0" rtl="0" algn="ctr">
                        <a:spcBef>
                          <a:spcPts val="0"/>
                        </a:spcBef>
                        <a:buNone/>
                      </a:pPr>
                      <a:r>
                        <a:rPr lang="en" sz="1100">
                          <a:latin typeface="Helvetica Neue"/>
                          <a:ea typeface="Helvetica Neue"/>
                          <a:cs typeface="Helvetica Neue"/>
                          <a:sym typeface="Helvetica Neue"/>
                        </a:rPr>
                        <a:t>Air passes through heater</a:t>
                      </a:r>
                    </a:p>
                  </a:txBody>
                  <a:tcPr marT="91425" marB="91425" marR="91425" marL="91425"/>
                </a:tc>
                <a:tc hMerge="1"/>
                <a:tc hMerge="1"/>
                <a:tc hMerge="1"/>
                <a:tc hMerge="1"/>
                <a:tc>
                  <a:txBody>
                    <a:bodyPr>
                      <a:noAutofit/>
                    </a:bodyPr>
                    <a:lstStyle/>
                    <a:p>
                      <a:pPr lvl="0" rtl="0" algn="ctr">
                        <a:spcBef>
                          <a:spcPts val="0"/>
                        </a:spcBef>
                        <a:buNone/>
                      </a:pPr>
                      <a:r>
                        <a:rPr lang="en" sz="1100">
                          <a:latin typeface="Helvetica Neue"/>
                          <a:ea typeface="Helvetica Neue"/>
                          <a:cs typeface="Helvetica Neue"/>
                          <a:sym typeface="Helvetica Neue"/>
                        </a:rPr>
                        <a:t>specific V</a:t>
                      </a:r>
                    </a:p>
                  </a:txBody>
                  <a:tcPr marT="91425" marB="91425" marR="91425" marL="91425"/>
                </a:tc>
              </a:tr>
              <a:tr h="360150">
                <a:tc>
                  <a:txBody>
                    <a:bodyPr>
                      <a:noAutofit/>
                    </a:bodyPr>
                    <a:lstStyle/>
                    <a:p>
                      <a:pPr lvl="0" rtl="0" algn="r">
                        <a:spcBef>
                          <a:spcPts val="0"/>
                        </a:spcBef>
                        <a:buNone/>
                      </a:pPr>
                      <a:r>
                        <a:rPr b="1" lang="en" sz="1100">
                          <a:latin typeface="Helvetica Neue"/>
                          <a:ea typeface="Helvetica Neue"/>
                          <a:cs typeface="Helvetica Neue"/>
                          <a:sym typeface="Helvetica Neue"/>
                        </a:rPr>
                        <a:t>5. Air leaving unit</a:t>
                      </a:r>
                    </a:p>
                  </a:txBody>
                  <a:tcPr marT="91425" marB="91425" marR="91425" marL="91425"/>
                </a:tc>
                <a:tc>
                  <a:txBody>
                    <a:bodyPr>
                      <a:noAutofit/>
                    </a:bodyPr>
                    <a:lstStyle/>
                    <a:p>
                      <a:pPr lvl="0" rtl="0" algn="ctr">
                        <a:spcBef>
                          <a:spcPts val="0"/>
                        </a:spcBef>
                        <a:buNone/>
                      </a:pPr>
                      <a:r>
                        <a:rPr lang="en" sz="1100">
                          <a:latin typeface="Helvetica Neue"/>
                          <a:ea typeface="Helvetica Neue"/>
                          <a:cs typeface="Helvetica Neue"/>
                          <a:sym typeface="Helvetica Neue"/>
                        </a:rPr>
                        <a:t>T7 = 27.0</a:t>
                      </a:r>
                    </a:p>
                  </a:txBody>
                  <a:tcPr marT="91425" marB="91425" marR="91425" marL="91425"/>
                </a:tc>
                <a:tc>
                  <a:txBody>
                    <a:bodyPr>
                      <a:noAutofit/>
                    </a:bodyPr>
                    <a:lstStyle/>
                    <a:p>
                      <a:pPr lvl="0" rtl="0" algn="ctr">
                        <a:spcBef>
                          <a:spcPts val="0"/>
                        </a:spcBef>
                        <a:buNone/>
                      </a:pPr>
                      <a:r>
                        <a:rPr lang="en" sz="1100">
                          <a:latin typeface="Helvetica Neue"/>
                          <a:ea typeface="Helvetica Neue"/>
                          <a:cs typeface="Helvetica Neue"/>
                          <a:sym typeface="Helvetica Neue"/>
                        </a:rPr>
                        <a:t>T8 = 24.0</a:t>
                      </a:r>
                    </a:p>
                  </a:txBody>
                  <a:tcPr marT="91425" marB="91425" marR="91425" marL="91425"/>
                </a:tc>
                <a:tc>
                  <a:txBody>
                    <a:bodyPr>
                      <a:noAutofit/>
                    </a:bodyPr>
                    <a:lstStyle/>
                    <a:p>
                      <a:pPr lvl="0" rtl="0" algn="ctr">
                        <a:spcBef>
                          <a:spcPts val="0"/>
                        </a:spcBef>
                        <a:buNone/>
                      </a:pPr>
                      <a:r>
                        <a:rPr lang="en" sz="1100">
                          <a:latin typeface="Helvetica Neue"/>
                          <a:ea typeface="Helvetica Neue"/>
                          <a:cs typeface="Helvetica Neue"/>
                          <a:sym typeface="Helvetica Neue"/>
                        </a:rPr>
                        <a:t>79</a:t>
                      </a:r>
                    </a:p>
                  </a:txBody>
                  <a:tcPr marT="91425" marB="91425" marR="91425" marL="91425"/>
                </a:tc>
                <a:tc>
                  <a:txBody>
                    <a:bodyPr>
                      <a:noAutofit/>
                    </a:bodyPr>
                    <a:lstStyle/>
                    <a:p>
                      <a:pPr lvl="0" rtl="0" algn="ctr">
                        <a:spcBef>
                          <a:spcPts val="0"/>
                        </a:spcBef>
                        <a:buNone/>
                      </a:pPr>
                      <a:r>
                        <a:rPr lang="en" sz="1100">
                          <a:latin typeface="Helvetica Neue"/>
                          <a:ea typeface="Helvetica Neue"/>
                          <a:cs typeface="Helvetica Neue"/>
                          <a:sym typeface="Helvetica Neue"/>
                        </a:rPr>
                        <a:t>17.8</a:t>
                      </a:r>
                    </a:p>
                  </a:txBody>
                  <a:tcPr marT="91425" marB="91425" marR="91425" marL="91425"/>
                </a:tc>
                <a:tc>
                  <a:txBody>
                    <a:bodyPr>
                      <a:noAutofit/>
                    </a:bodyPr>
                    <a:lstStyle/>
                    <a:p>
                      <a:pPr lvl="0" rtl="0" algn="ctr">
                        <a:spcBef>
                          <a:spcPts val="0"/>
                        </a:spcBef>
                        <a:buNone/>
                      </a:pPr>
                      <a:r>
                        <a:rPr lang="en" sz="1100">
                          <a:latin typeface="Helvetica Neue"/>
                          <a:ea typeface="Helvetica Neue"/>
                          <a:cs typeface="Helvetica Neue"/>
                          <a:sym typeface="Helvetica Neue"/>
                        </a:rPr>
                        <a:t>72.0</a:t>
                      </a:r>
                    </a:p>
                  </a:txBody>
                  <a:tcPr marT="91425" marB="91425" marR="91425" marL="91425"/>
                </a:tc>
                <a:tc>
                  <a:txBody>
                    <a:bodyPr>
                      <a:noAutofit/>
                    </a:bodyPr>
                    <a:lstStyle/>
                    <a:p>
                      <a:pPr lvl="0" rtl="0" algn="ctr">
                        <a:spcBef>
                          <a:spcPts val="0"/>
                        </a:spcBef>
                        <a:buNone/>
                      </a:pPr>
                      <a:r>
                        <a:rPr lang="en" sz="1100">
                          <a:latin typeface="Helvetica Neue"/>
                          <a:ea typeface="Helvetica Neue"/>
                          <a:cs typeface="Helvetica Neue"/>
                          <a:sym typeface="Helvetica Neue"/>
                        </a:rPr>
                        <a:t>0.874</a:t>
                      </a:r>
                    </a:p>
                  </a:txBody>
                  <a:tcPr marT="91425" marB="91425" marR="91425" marL="91425"/>
                </a:tc>
              </a:tr>
            </a:tbl>
          </a:graphicData>
        </a:graphic>
      </p:graphicFrame>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nvSpPr>
        <p:spPr>
          <a:xfrm>
            <a:off x="371750" y="761725"/>
            <a:ext cx="8205300" cy="4381800"/>
          </a:xfrm>
          <a:prstGeom prst="rect">
            <a:avLst/>
          </a:prstGeom>
          <a:noFill/>
          <a:ln>
            <a:noFill/>
          </a:ln>
        </p:spPr>
        <p:txBody>
          <a:bodyPr anchorCtr="0" anchor="t" bIns="91425" lIns="91425" rIns="91425" tIns="91425">
            <a:noAutofit/>
          </a:bodyPr>
          <a:lstStyle/>
          <a:p>
            <a:pPr indent="-228600" lvl="0" marL="457200" rtl="0">
              <a:lnSpc>
                <a:spcPct val="100000"/>
              </a:lnSpc>
              <a:spcBef>
                <a:spcPts val="0"/>
              </a:spcBef>
              <a:spcAft>
                <a:spcPts val="1000"/>
              </a:spcAft>
              <a:buFont typeface="Helvetica Neue"/>
              <a:buAutoNum type="arabicPeriod"/>
            </a:pPr>
            <a:r>
              <a:rPr lang="en" sz="1600">
                <a:latin typeface="Helvetica Neue"/>
                <a:ea typeface="Helvetica Neue"/>
                <a:cs typeface="Helvetica Neue"/>
                <a:sym typeface="Helvetica Neue"/>
              </a:rPr>
              <a:t>Calculate the mass flow rate of dry air if the v</a:t>
            </a:r>
            <a:r>
              <a:rPr lang="en" sz="1600">
                <a:latin typeface="Helvetica Neue"/>
                <a:ea typeface="Helvetica Neue"/>
                <a:cs typeface="Helvetica Neue"/>
                <a:sym typeface="Helvetica Neue"/>
              </a:rPr>
              <a:t>olumetric flow rate was measured as 565m</a:t>
            </a:r>
            <a:r>
              <a:rPr baseline="30000" lang="en" sz="1600">
                <a:latin typeface="Helvetica Neue"/>
                <a:ea typeface="Helvetica Neue"/>
                <a:cs typeface="Helvetica Neue"/>
                <a:sym typeface="Helvetica Neue"/>
              </a:rPr>
              <a:t>3</a:t>
            </a:r>
            <a:r>
              <a:rPr lang="en" sz="1600">
                <a:latin typeface="Helvetica Neue"/>
                <a:ea typeface="Helvetica Neue"/>
                <a:cs typeface="Helvetica Neue"/>
                <a:sym typeface="Helvetica Neue"/>
              </a:rPr>
              <a:t>/hr. </a:t>
            </a:r>
            <a:br>
              <a:rPr lang="en" sz="1600">
                <a:latin typeface="Helvetica Neue"/>
                <a:ea typeface="Helvetica Neue"/>
                <a:cs typeface="Helvetica Neue"/>
                <a:sym typeface="Helvetica Neue"/>
              </a:rPr>
            </a:br>
            <a:r>
              <a:rPr i="1" lang="en">
                <a:latin typeface="Helvetica Neue"/>
                <a:ea typeface="Helvetica Neue"/>
                <a:cs typeface="Helvetica Neue"/>
                <a:sym typeface="Helvetica Neue"/>
              </a:rPr>
              <a:t>(use specific volume and the volumetric flow rate)</a:t>
            </a:r>
          </a:p>
          <a:p>
            <a:pPr indent="-228600" lvl="0" marL="457200" rtl="0">
              <a:lnSpc>
                <a:spcPct val="100000"/>
              </a:lnSpc>
              <a:spcBef>
                <a:spcPts val="0"/>
              </a:spcBef>
              <a:spcAft>
                <a:spcPts val="1000"/>
              </a:spcAft>
              <a:buFont typeface="Helvetica Neue"/>
              <a:buAutoNum type="arabicPeriod"/>
            </a:pPr>
            <a:r>
              <a:rPr lang="en" sz="1600">
                <a:latin typeface="Helvetica Neue"/>
                <a:ea typeface="Helvetica Neue"/>
                <a:cs typeface="Helvetica Neue"/>
                <a:sym typeface="Helvetica Neue"/>
              </a:rPr>
              <a:t>What is the condensation rate being formed and leaving the air conditioner across the cooling coil?</a:t>
            </a:r>
            <a:br>
              <a:rPr lang="en" sz="1600">
                <a:latin typeface="Helvetica Neue"/>
                <a:ea typeface="Helvetica Neue"/>
                <a:cs typeface="Helvetica Neue"/>
                <a:sym typeface="Helvetica Neue"/>
              </a:rPr>
            </a:br>
            <a:r>
              <a:rPr i="1" lang="en">
                <a:latin typeface="Helvetica Neue"/>
                <a:ea typeface="Helvetica Neue"/>
                <a:cs typeface="Helvetica Neue"/>
                <a:sym typeface="Helvetica Neue"/>
              </a:rPr>
              <a:t>(find net W and multiply by mass flow rate)</a:t>
            </a:r>
          </a:p>
          <a:p>
            <a:pPr indent="-228600" lvl="0" marL="457200" rtl="0">
              <a:lnSpc>
                <a:spcPct val="100000"/>
              </a:lnSpc>
              <a:spcBef>
                <a:spcPts val="0"/>
              </a:spcBef>
              <a:spcAft>
                <a:spcPts val="1000"/>
              </a:spcAft>
              <a:buFont typeface="Helvetica Neue"/>
              <a:buAutoNum type="arabicPeriod"/>
            </a:pPr>
            <a:r>
              <a:rPr lang="en" sz="1600">
                <a:latin typeface="Helvetica Neue"/>
                <a:ea typeface="Helvetica Neue"/>
                <a:cs typeface="Helvetica Neue"/>
                <a:sym typeface="Helvetica Neue"/>
              </a:rPr>
              <a:t>What is the rate of enthalpy leaving due to condensation if the condensate temperature is 25</a:t>
            </a:r>
            <a:r>
              <a:rPr baseline="30000" lang="en" sz="1600">
                <a:latin typeface="Helvetica Neue"/>
                <a:ea typeface="Helvetica Neue"/>
                <a:cs typeface="Helvetica Neue"/>
                <a:sym typeface="Helvetica Neue"/>
              </a:rPr>
              <a:t>o</a:t>
            </a:r>
            <a:r>
              <a:rPr lang="en" sz="1600">
                <a:latin typeface="Helvetica Neue"/>
                <a:ea typeface="Helvetica Neue"/>
                <a:cs typeface="Helvetica Neue"/>
                <a:sym typeface="Helvetica Neue"/>
              </a:rPr>
              <a:t>C?</a:t>
            </a:r>
            <a:br>
              <a:rPr lang="en" sz="1600">
                <a:latin typeface="Helvetica Neue"/>
                <a:ea typeface="Helvetica Neue"/>
                <a:cs typeface="Helvetica Neue"/>
                <a:sym typeface="Helvetica Neue"/>
              </a:rPr>
            </a:br>
            <a:r>
              <a:rPr i="1" lang="en">
                <a:latin typeface="Helvetica Neue"/>
                <a:ea typeface="Helvetica Neue"/>
                <a:cs typeface="Helvetica Neue"/>
                <a:sym typeface="Helvetica Neue"/>
              </a:rPr>
              <a:t>(find h of condensate and multiply by mass flow rate)</a:t>
            </a:r>
          </a:p>
          <a:p>
            <a:pPr indent="-228600" lvl="0" marL="457200" rtl="0">
              <a:lnSpc>
                <a:spcPct val="100000"/>
              </a:lnSpc>
              <a:spcBef>
                <a:spcPts val="0"/>
              </a:spcBef>
              <a:spcAft>
                <a:spcPts val="1000"/>
              </a:spcAft>
              <a:buFont typeface="Helvetica Neue"/>
              <a:buAutoNum type="arabicPeriod"/>
            </a:pPr>
            <a:r>
              <a:rPr lang="en" sz="1600">
                <a:latin typeface="Helvetica Neue"/>
                <a:ea typeface="Helvetica Neue"/>
                <a:cs typeface="Helvetica Neue"/>
                <a:sym typeface="Helvetica Neue"/>
              </a:rPr>
              <a:t>What is the rate of enthalpy entering and leaving the cooling coil?</a:t>
            </a:r>
            <a:br>
              <a:rPr lang="en" sz="1800">
                <a:latin typeface="Helvetica Neue"/>
                <a:ea typeface="Helvetica Neue"/>
                <a:cs typeface="Helvetica Neue"/>
                <a:sym typeface="Helvetica Neue"/>
              </a:rPr>
            </a:br>
            <a:r>
              <a:rPr i="1" lang="en">
                <a:latin typeface="Helvetica Neue"/>
                <a:ea typeface="Helvetica Neue"/>
                <a:cs typeface="Helvetica Neue"/>
                <a:sym typeface="Helvetica Neue"/>
              </a:rPr>
              <a:t>(find net enthalpies and multiply by mass flow rate)</a:t>
            </a:r>
          </a:p>
          <a:p>
            <a:pPr indent="-228600" lvl="0" marL="457200" rtl="0">
              <a:spcBef>
                <a:spcPts val="0"/>
              </a:spcBef>
              <a:spcAft>
                <a:spcPts val="1000"/>
              </a:spcAft>
              <a:buFont typeface="Helvetica Neue"/>
              <a:buAutoNum type="arabicPeriod"/>
            </a:pPr>
            <a:r>
              <a:rPr lang="en" sz="1600">
                <a:latin typeface="Helvetica Neue"/>
                <a:ea typeface="Helvetica Neue"/>
                <a:cs typeface="Helvetica Neue"/>
                <a:sym typeface="Helvetica Neue"/>
              </a:rPr>
              <a:t>Using the conservation principle, calculate the </a:t>
            </a:r>
            <a:br>
              <a:rPr lang="en" sz="1600">
                <a:latin typeface="Helvetica Neue"/>
                <a:ea typeface="Helvetica Neue"/>
                <a:cs typeface="Helvetica Neue"/>
                <a:sym typeface="Helvetica Neue"/>
              </a:rPr>
            </a:br>
            <a:r>
              <a:rPr lang="en" sz="1600">
                <a:latin typeface="Helvetica Neue"/>
                <a:ea typeface="Helvetica Neue"/>
                <a:cs typeface="Helvetica Neue"/>
                <a:sym typeface="Helvetica Neue"/>
              </a:rPr>
              <a:t>cooling load, Q</a:t>
            </a:r>
            <a:r>
              <a:rPr baseline="-25000" lang="en" sz="1600">
                <a:latin typeface="Helvetica Neue"/>
                <a:ea typeface="Helvetica Neue"/>
                <a:cs typeface="Helvetica Neue"/>
                <a:sym typeface="Helvetica Neue"/>
              </a:rPr>
              <a:t>ref</a:t>
            </a:r>
            <a:r>
              <a:rPr lang="en" sz="1600">
                <a:latin typeface="Helvetica Neue"/>
                <a:ea typeface="Helvetica Neue"/>
                <a:cs typeface="Helvetica Neue"/>
                <a:sym typeface="Helvetica Neue"/>
              </a:rPr>
              <a:t>?</a:t>
            </a:r>
          </a:p>
          <a:p>
            <a:pPr indent="-228600" lvl="0" marL="457200" rtl="0">
              <a:spcBef>
                <a:spcPts val="0"/>
              </a:spcBef>
              <a:spcAft>
                <a:spcPts val="1000"/>
              </a:spcAft>
              <a:buFont typeface="Helvetica Neue"/>
              <a:buAutoNum type="arabicPeriod"/>
            </a:pPr>
            <a:r>
              <a:rPr lang="en" sz="1600">
                <a:latin typeface="Helvetica Neue"/>
                <a:ea typeface="Helvetica Neue"/>
                <a:cs typeface="Helvetica Neue"/>
                <a:sym typeface="Helvetica Neue"/>
              </a:rPr>
              <a:t>Based on the psychrometric chart what is the</a:t>
            </a:r>
            <a:br>
              <a:rPr lang="en" sz="1600">
                <a:latin typeface="Helvetica Neue"/>
                <a:ea typeface="Helvetica Neue"/>
                <a:cs typeface="Helvetica Neue"/>
                <a:sym typeface="Helvetica Neue"/>
              </a:rPr>
            </a:br>
            <a:r>
              <a:rPr lang="en" sz="1600">
                <a:latin typeface="Helvetica Neue"/>
                <a:ea typeface="Helvetica Neue"/>
                <a:cs typeface="Helvetica Neue"/>
                <a:sym typeface="Helvetica Neue"/>
              </a:rPr>
              <a:t>ADP?</a:t>
            </a:r>
            <a:br>
              <a:rPr lang="en" sz="1800">
                <a:latin typeface="Helvetica Neue"/>
                <a:ea typeface="Helvetica Neue"/>
                <a:cs typeface="Helvetica Neue"/>
                <a:sym typeface="Helvetica Neue"/>
              </a:rPr>
            </a:br>
          </a:p>
        </p:txBody>
      </p:sp>
      <p:sp>
        <p:nvSpPr>
          <p:cNvPr id="120" name="Shape 120"/>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Calculations - Air conditioning section</a:t>
            </a:r>
          </a:p>
        </p:txBody>
      </p:sp>
      <p:pic>
        <p:nvPicPr>
          <p:cNvPr id="121" name="Shape 121"/>
          <p:cNvPicPr preferRelativeResize="0"/>
          <p:nvPr/>
        </p:nvPicPr>
        <p:blipFill>
          <a:blip r:embed="rId3">
            <a:alphaModFix/>
          </a:blip>
          <a:stretch>
            <a:fillRect/>
          </a:stretch>
        </p:blipFill>
        <p:spPr>
          <a:xfrm>
            <a:off x="6410700" y="3627300"/>
            <a:ext cx="1904049" cy="1516199"/>
          </a:xfrm>
          <a:prstGeom prst="rect">
            <a:avLst/>
          </a:prstGeom>
          <a:noFill/>
          <a:ln>
            <a:noFill/>
          </a:ln>
        </p:spPr>
      </p:pic>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Effect filter="fade" transition="in">
                                      <p:cBhvr>
                                        <p:cTn dur="1000"/>
                                        <p:tgtEl>
                                          <p:spTgt spid="1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animEffect filter="fade" transition="in">
                                      <p:cBhvr>
                                        <p:cTn dur="1000"/>
                                        <p:tgtEl>
                                          <p:spTgt spid="1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animEffect filter="fade" transition="in">
                                      <p:cBhvr>
                                        <p:cTn dur="1000"/>
                                        <p:tgtEl>
                                          <p:spTgt spid="1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animEffect filter="fade" transition="in">
                                      <p:cBhvr>
                                        <p:cTn dur="1000"/>
                                        <p:tgtEl>
                                          <p:spTgt spid="1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4" st="4"/>
                                            </p:txEl>
                                          </p:spTgt>
                                        </p:tgtEl>
                                        <p:attrNameLst>
                                          <p:attrName>style.visibility</p:attrName>
                                        </p:attrNameLst>
                                      </p:cBhvr>
                                      <p:to>
                                        <p:strVal val="visible"/>
                                      </p:to>
                                    </p:set>
                                    <p:animEffect filter="fade" transition="in">
                                      <p:cBhvr>
                                        <p:cTn dur="1000"/>
                                        <p:tgtEl>
                                          <p:spTgt spid="11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5" st="5"/>
                                            </p:txEl>
                                          </p:spTgt>
                                        </p:tgtEl>
                                        <p:attrNameLst>
                                          <p:attrName>style.visibility</p:attrName>
                                        </p:attrNameLst>
                                      </p:cBhvr>
                                      <p:to>
                                        <p:strVal val="visible"/>
                                      </p:to>
                                    </p:set>
                                    <p:animEffect filter="fade" transition="in">
                                      <p:cBhvr>
                                        <p:cTn dur="1000"/>
                                        <p:tgtEl>
                                          <p:spTgt spid="11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98250" y="16350"/>
            <a:ext cx="8826599" cy="602700"/>
          </a:xfrm>
          <a:prstGeom prst="rect">
            <a:avLst/>
          </a:prstGeom>
        </p:spPr>
        <p:txBody>
          <a:bodyPr anchorCtr="0" anchor="ctr" bIns="91425" lIns="91425" rIns="91425" tIns="91425">
            <a:noAutofit/>
          </a:bodyPr>
          <a:lstStyle/>
          <a:p>
            <a:pPr lvl="0">
              <a:spcBef>
                <a:spcPts val="0"/>
              </a:spcBef>
              <a:buNone/>
            </a:pPr>
            <a:r>
              <a:rPr lang="en"/>
              <a:t>Measurements - Refrigeration section</a:t>
            </a:r>
          </a:p>
        </p:txBody>
      </p:sp>
      <p:sp>
        <p:nvSpPr>
          <p:cNvPr id="127" name="Shape 127"/>
          <p:cNvSpPr txBox="1"/>
          <p:nvPr/>
        </p:nvSpPr>
        <p:spPr>
          <a:xfrm>
            <a:off x="442525" y="725450"/>
            <a:ext cx="8197500" cy="2274599"/>
          </a:xfrm>
          <a:prstGeom prst="rect">
            <a:avLst/>
          </a:prstGeom>
          <a:noFill/>
          <a:ln>
            <a:noFill/>
          </a:ln>
        </p:spPr>
        <p:txBody>
          <a:bodyPr anchorCtr="0" anchor="t" bIns="91425" lIns="91425" rIns="91425" tIns="91425">
            <a:noAutofit/>
          </a:bodyPr>
          <a:lstStyle/>
          <a:p>
            <a:pPr indent="-304800" lvl="0" marL="457200" rtl="0">
              <a:spcBef>
                <a:spcPts val="0"/>
              </a:spcBef>
              <a:spcAft>
                <a:spcPts val="1000"/>
              </a:spcAft>
              <a:buSzPct val="66666"/>
              <a:buFont typeface="Helvetica Neue"/>
              <a:buChar char="●"/>
            </a:pPr>
            <a:r>
              <a:rPr lang="en" sz="1800">
                <a:latin typeface="Helvetica Neue"/>
                <a:ea typeface="Helvetica Neue"/>
                <a:cs typeface="Helvetica Neue"/>
                <a:sym typeface="Helvetica Neue"/>
              </a:rPr>
              <a:t>Refrigerant mass flow rate was 40.3 kg/hr</a:t>
            </a:r>
          </a:p>
          <a:p>
            <a:pPr indent="-304800" lvl="0" marL="457200" rtl="0">
              <a:spcBef>
                <a:spcPts val="0"/>
              </a:spcBef>
              <a:spcAft>
                <a:spcPts val="1000"/>
              </a:spcAft>
              <a:buSzPct val="66666"/>
              <a:buFont typeface="Helvetica Neue"/>
              <a:buChar char="●"/>
            </a:pPr>
            <a:r>
              <a:rPr lang="en" sz="1800">
                <a:latin typeface="Helvetica Neue"/>
                <a:ea typeface="Helvetica Neue"/>
                <a:cs typeface="Helvetica Neue"/>
                <a:sym typeface="Helvetica Neue"/>
              </a:rPr>
              <a:t>The refrigerant R134a liquid about to enter the expansion valve is at 920 kPa gauge pressure and T11 = 39</a:t>
            </a:r>
            <a:r>
              <a:rPr baseline="30000" lang="en" sz="1800">
                <a:latin typeface="Helvetica Neue"/>
                <a:ea typeface="Helvetica Neue"/>
                <a:cs typeface="Helvetica Neue"/>
                <a:sym typeface="Helvetica Neue"/>
              </a:rPr>
              <a:t>o</a:t>
            </a:r>
            <a:r>
              <a:rPr lang="en" sz="1800">
                <a:latin typeface="Helvetica Neue"/>
                <a:ea typeface="Helvetica Neue"/>
                <a:cs typeface="Helvetica Neue"/>
                <a:sym typeface="Helvetica Neue"/>
              </a:rPr>
              <a:t>C</a:t>
            </a:r>
          </a:p>
          <a:p>
            <a:pPr indent="-304800" lvl="0" marL="457200" rtl="0">
              <a:spcBef>
                <a:spcPts val="0"/>
              </a:spcBef>
              <a:spcAft>
                <a:spcPts val="1000"/>
              </a:spcAft>
              <a:buSzPct val="66666"/>
              <a:buFont typeface="Helvetica Neue"/>
              <a:buChar char="●"/>
            </a:pPr>
            <a:r>
              <a:rPr lang="en" sz="1800">
                <a:latin typeface="Helvetica Neue"/>
                <a:ea typeface="Helvetica Neue"/>
                <a:cs typeface="Helvetica Neue"/>
                <a:sym typeface="Helvetica Neue"/>
              </a:rPr>
              <a:t>After expansion valve refrigerant T10 = 8</a:t>
            </a:r>
            <a:r>
              <a:rPr baseline="30000" lang="en" sz="1800">
                <a:latin typeface="Helvetica Neue"/>
                <a:ea typeface="Helvetica Neue"/>
                <a:cs typeface="Helvetica Neue"/>
                <a:sym typeface="Helvetica Neue"/>
              </a:rPr>
              <a:t>o</a:t>
            </a:r>
            <a:r>
              <a:rPr lang="en" sz="1800">
                <a:latin typeface="Helvetica Neue"/>
                <a:ea typeface="Helvetica Neue"/>
                <a:cs typeface="Helvetica Neue"/>
                <a:sym typeface="Helvetica Neue"/>
              </a:rPr>
              <a:t>C (e.g. temperature before entering the evaporator/cooling coils)</a:t>
            </a:r>
          </a:p>
          <a:p>
            <a:pPr indent="-304800" lvl="0" marL="457200" rtl="0">
              <a:spcBef>
                <a:spcPts val="0"/>
              </a:spcBef>
              <a:spcAft>
                <a:spcPts val="1000"/>
              </a:spcAft>
              <a:buSzPct val="66666"/>
              <a:buFont typeface="Helvetica Neue"/>
              <a:buChar char="●"/>
            </a:pPr>
            <a:r>
              <a:rPr lang="en" sz="1800">
                <a:latin typeface="Helvetica Neue"/>
                <a:ea typeface="Helvetica Neue"/>
                <a:cs typeface="Helvetica Neue"/>
                <a:sym typeface="Helvetica Neue"/>
              </a:rPr>
              <a:t>After evaporator the gauge pressure is 290kPa = 391 kPa absolute with temperature T9 = 11.5</a:t>
            </a:r>
            <a:r>
              <a:rPr baseline="30000" lang="en" sz="1800">
                <a:latin typeface="Helvetica Neue"/>
                <a:ea typeface="Helvetica Neue"/>
                <a:cs typeface="Helvetica Neue"/>
                <a:sym typeface="Helvetica Neue"/>
              </a:rPr>
              <a:t>o</a:t>
            </a:r>
            <a:r>
              <a:rPr lang="en" sz="1800">
                <a:latin typeface="Helvetica Neue"/>
                <a:ea typeface="Helvetica Neue"/>
                <a:cs typeface="Helvetica Neue"/>
                <a:sym typeface="Helvetica Neue"/>
              </a:rPr>
              <a:t>C</a:t>
            </a:r>
          </a:p>
          <a:p>
            <a:pPr indent="-304800" lvl="0" marL="457200" rtl="0">
              <a:spcBef>
                <a:spcPts val="0"/>
              </a:spcBef>
              <a:spcAft>
                <a:spcPts val="1000"/>
              </a:spcAft>
              <a:buSzPct val="66666"/>
              <a:buFont typeface="Helvetica Neue"/>
              <a:buChar char="●"/>
            </a:pPr>
            <a:r>
              <a:rPr lang="en" sz="1800">
                <a:latin typeface="Helvetica Neue"/>
                <a:ea typeface="Helvetica Neue"/>
                <a:cs typeface="Helvetica Neue"/>
                <a:sym typeface="Helvetica Neue"/>
              </a:rPr>
              <a:t>Condenser inlet temperature T13 = 74</a:t>
            </a:r>
            <a:r>
              <a:rPr baseline="30000" lang="en" sz="1800">
                <a:latin typeface="Helvetica Neue"/>
                <a:ea typeface="Helvetica Neue"/>
                <a:cs typeface="Helvetica Neue"/>
                <a:sym typeface="Helvetica Neue"/>
              </a:rPr>
              <a:t>o</a:t>
            </a:r>
            <a:r>
              <a:rPr lang="en" sz="1800">
                <a:latin typeface="Helvetica Neue"/>
                <a:ea typeface="Helvetica Neue"/>
                <a:cs typeface="Helvetica Neue"/>
                <a:sym typeface="Helvetica Neue"/>
              </a:rPr>
              <a:t>C </a:t>
            </a:r>
          </a:p>
          <a:p>
            <a:pPr lvl="0" rtl="0">
              <a:spcBef>
                <a:spcPts val="0"/>
              </a:spcBef>
              <a:spcAft>
                <a:spcPts val="1000"/>
              </a:spcAft>
              <a:buNone/>
            </a:pPr>
            <a:r>
              <a:t/>
            </a:r>
            <a:endParaRPr sz="1800">
              <a:latin typeface="Helvetica Neue"/>
              <a:ea typeface="Helvetica Neue"/>
              <a:cs typeface="Helvetica Neue"/>
              <a:sym typeface="Helvetica Neue"/>
            </a:endParaRPr>
          </a:p>
          <a:p>
            <a:pPr lvl="0" rtl="0">
              <a:spcBef>
                <a:spcPts val="0"/>
              </a:spcBef>
              <a:spcAft>
                <a:spcPts val="1000"/>
              </a:spcAft>
              <a:buNone/>
            </a:pPr>
            <a:r>
              <a:rPr lang="en" sz="1800">
                <a:latin typeface="Helvetica Neue"/>
                <a:ea typeface="Helvetica Neue"/>
                <a:cs typeface="Helvetica Neue"/>
                <a:sym typeface="Helvetica Neue"/>
              </a:rPr>
              <a:t>Sketch the refrigeration cycle.</a:t>
            </a: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